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09.01.2013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ys.peoples.ru/year/1882.shtml" TargetMode="External"/><Relationship Id="rId7" Type="http://schemas.openxmlformats.org/officeDocument/2006/relationships/image" Target="../media/image2.jpeg"/><Relationship Id="rId2" Type="http://schemas.openxmlformats.org/officeDocument/2006/relationships/hyperlink" Target="http://days.peoples.ru/1204.html" TargetMode="External"/><Relationship Id="rId1" Type="http://schemas.openxmlformats.org/officeDocument/2006/relationships/slideLayout" Target="../slideLayouts/slideLayout1.xml"/><Relationship Id="rId6" Type="http://schemas.openxmlformats.org/officeDocument/2006/relationships/hyperlink" Target="http://www.worlds.ru/europe/russia/" TargetMode="External"/><Relationship Id="rId5" Type="http://schemas.openxmlformats.org/officeDocument/2006/relationships/hyperlink" Target="http://days.peoples.ru/year/1942.shtml" TargetMode="External"/><Relationship Id="rId4" Type="http://schemas.openxmlformats.org/officeDocument/2006/relationships/hyperlink" Target="http://days.peoples.ru/0316.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2040" y="620688"/>
            <a:ext cx="3670176" cy="2979762"/>
          </a:xfrm>
        </p:spPr>
        <p:txBody>
          <a:bodyPr>
            <a:normAutofit/>
          </a:bodyPr>
          <a:lstStyle/>
          <a:p>
            <a:r>
              <a:rPr lang="ru-RU" sz="4000" b="1" dirty="0" smtClean="0">
                <a:latin typeface="Times New Roman" pitchFamily="18" charset="0"/>
                <a:cs typeface="Times New Roman" pitchFamily="18" charset="0"/>
              </a:rPr>
              <a:t>Перельман Яков </a:t>
            </a:r>
            <a:r>
              <a:rPr lang="ru-RU" sz="4000" b="1" dirty="0" err="1" smtClean="0">
                <a:latin typeface="Times New Roman" pitchFamily="18" charset="0"/>
                <a:cs typeface="Times New Roman" pitchFamily="18" charset="0"/>
              </a:rPr>
              <a:t>Исидорович</a:t>
            </a:r>
            <a:r>
              <a:rPr lang="ru-RU" sz="4000" b="1" dirty="0" smtClean="0">
                <a:latin typeface="Times New Roman" pitchFamily="18" charset="0"/>
                <a:cs typeface="Times New Roman" pitchFamily="18" charset="0"/>
              </a:rPr>
              <a:t>.</a:t>
            </a:r>
            <a:endParaRPr lang="ru-RU" sz="4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4048" y="4293096"/>
            <a:ext cx="3672408" cy="1944216"/>
          </a:xfrm>
        </p:spPr>
        <p:txBody>
          <a:bodyPr>
            <a:normAutofit fontScale="77500" lnSpcReduction="20000"/>
          </a:bodyPr>
          <a:lstStyle/>
          <a:p>
            <a:pPr algn="just"/>
            <a:r>
              <a:rPr lang="ru-RU" sz="2900" i="1" dirty="0" smtClean="0">
                <a:latin typeface="Times New Roman" pitchFamily="18" charset="0"/>
                <a:cs typeface="Times New Roman" pitchFamily="18" charset="0"/>
              </a:rPr>
              <a:t>День рождения:</a:t>
            </a:r>
          </a:p>
          <a:p>
            <a:pPr algn="just"/>
            <a:r>
              <a:rPr lang="ru-RU" sz="2900" i="1" dirty="0" smtClean="0">
                <a:latin typeface="Times New Roman" pitchFamily="18" charset="0"/>
                <a:cs typeface="Times New Roman" pitchFamily="18" charset="0"/>
              </a:rPr>
              <a:t> </a:t>
            </a:r>
            <a:r>
              <a:rPr lang="ru-RU" sz="2900" i="1" u="sng" dirty="0" smtClean="0">
                <a:latin typeface="Times New Roman" pitchFamily="18" charset="0"/>
                <a:cs typeface="Times New Roman" pitchFamily="18" charset="0"/>
                <a:hlinkClick r:id="rId2" tooltip="родились 04 12"/>
              </a:rPr>
              <a:t>04.12</a:t>
            </a:r>
            <a:r>
              <a:rPr lang="ru-RU" sz="2900" i="1" dirty="0" smtClean="0">
                <a:latin typeface="Times New Roman" pitchFamily="18" charset="0"/>
                <a:cs typeface="Times New Roman" pitchFamily="18" charset="0"/>
              </a:rPr>
              <a:t>.</a:t>
            </a:r>
            <a:r>
              <a:rPr lang="ru-RU" sz="2900" i="1" u="sng" dirty="0" smtClean="0">
                <a:latin typeface="Times New Roman" pitchFamily="18" charset="0"/>
                <a:cs typeface="Times New Roman" pitchFamily="18" charset="0"/>
                <a:hlinkClick r:id="rId3" tooltip="родились в 1882 году"/>
              </a:rPr>
              <a:t>1882</a:t>
            </a:r>
            <a:r>
              <a:rPr lang="ru-RU" sz="2900" i="1" dirty="0" smtClean="0">
                <a:latin typeface="Times New Roman" pitchFamily="18" charset="0"/>
                <a:cs typeface="Times New Roman" pitchFamily="18" charset="0"/>
              </a:rPr>
              <a:t> года</a:t>
            </a:r>
          </a:p>
          <a:p>
            <a:pPr algn="just"/>
            <a:r>
              <a:rPr lang="ru-RU" sz="2900" i="1" dirty="0" smtClean="0">
                <a:latin typeface="Times New Roman" pitchFamily="18" charset="0"/>
                <a:cs typeface="Times New Roman" pitchFamily="18" charset="0"/>
              </a:rPr>
              <a:t/>
            </a:r>
            <a:br>
              <a:rPr lang="ru-RU" sz="2900" i="1" dirty="0" smtClean="0">
                <a:latin typeface="Times New Roman" pitchFamily="18" charset="0"/>
                <a:cs typeface="Times New Roman" pitchFamily="18" charset="0"/>
              </a:rPr>
            </a:br>
            <a:r>
              <a:rPr lang="ru-RU" sz="2900" i="1" dirty="0" smtClean="0">
                <a:latin typeface="Times New Roman" pitchFamily="18" charset="0"/>
                <a:cs typeface="Times New Roman" pitchFamily="18" charset="0"/>
              </a:rPr>
              <a:t>Дата смерти: </a:t>
            </a:r>
            <a:r>
              <a:rPr lang="ru-RU" sz="2900" i="1" u="sng" dirty="0" smtClean="0">
                <a:latin typeface="Times New Roman" pitchFamily="18" charset="0"/>
                <a:cs typeface="Times New Roman" pitchFamily="18" charset="0"/>
                <a:hlinkClick r:id="rId4" tooltip="скончались 16 03"/>
              </a:rPr>
              <a:t>16.03</a:t>
            </a:r>
            <a:r>
              <a:rPr lang="ru-RU" sz="2900" i="1" dirty="0" smtClean="0">
                <a:latin typeface="Times New Roman" pitchFamily="18" charset="0"/>
                <a:cs typeface="Times New Roman" pitchFamily="18" charset="0"/>
              </a:rPr>
              <a:t>.</a:t>
            </a:r>
            <a:r>
              <a:rPr lang="ru-RU" sz="2900" i="1" u="sng" dirty="0" smtClean="0">
                <a:latin typeface="Times New Roman" pitchFamily="18" charset="0"/>
                <a:cs typeface="Times New Roman" pitchFamily="18" charset="0"/>
                <a:hlinkClick r:id="rId5" tooltip="умер в 1942"/>
              </a:rPr>
              <a:t>1942</a:t>
            </a:r>
            <a:r>
              <a:rPr lang="ru-RU" sz="2900" i="1" dirty="0" smtClean="0">
                <a:latin typeface="Times New Roman" pitchFamily="18" charset="0"/>
                <a:cs typeface="Times New Roman" pitchFamily="18" charset="0"/>
              </a:rPr>
              <a:t> года</a:t>
            </a:r>
          </a:p>
          <a:p>
            <a:pPr algn="just"/>
            <a:r>
              <a:rPr lang="ru-RU" sz="2900" i="1" dirty="0" smtClean="0">
                <a:latin typeface="Times New Roman" pitchFamily="18" charset="0"/>
                <a:cs typeface="Times New Roman" pitchFamily="18" charset="0"/>
              </a:rPr>
              <a:t/>
            </a:r>
            <a:br>
              <a:rPr lang="ru-RU" sz="2900" i="1" dirty="0" smtClean="0">
                <a:latin typeface="Times New Roman" pitchFamily="18" charset="0"/>
                <a:cs typeface="Times New Roman" pitchFamily="18" charset="0"/>
              </a:rPr>
            </a:br>
            <a:r>
              <a:rPr lang="ru-RU" sz="2900" i="1" dirty="0" smtClean="0">
                <a:latin typeface="Times New Roman" pitchFamily="18" charset="0"/>
                <a:cs typeface="Times New Roman" pitchFamily="18" charset="0"/>
              </a:rPr>
              <a:t>Гражданство: </a:t>
            </a:r>
            <a:r>
              <a:rPr lang="ru-RU" sz="2900" i="1" u="sng" dirty="0" smtClean="0">
                <a:latin typeface="Times New Roman" pitchFamily="18" charset="0"/>
                <a:cs typeface="Times New Roman" pitchFamily="18" charset="0"/>
                <a:hlinkClick r:id="rId6" tooltip="Россия - обзоры страны"/>
              </a:rPr>
              <a:t>Россия</a:t>
            </a:r>
            <a:endParaRPr lang="ru-RU" sz="2900" i="1" dirty="0" smtClean="0">
              <a:latin typeface="Times New Roman" pitchFamily="18" charset="0"/>
              <a:cs typeface="Times New Roman" pitchFamily="18" charset="0"/>
            </a:endParaRPr>
          </a:p>
          <a:p>
            <a:endParaRPr lang="ru-RU" dirty="0"/>
          </a:p>
        </p:txBody>
      </p:sp>
      <p:pic>
        <p:nvPicPr>
          <p:cNvPr id="1026" name="Picture 2" descr="C:\Users\Татьяна\Desktop\Перельман Яков\фото Перельмана\0_6ec7f_729e977b_XL.jpg"/>
          <p:cNvPicPr>
            <a:picLocks noChangeAspect="1" noChangeArrowheads="1"/>
          </p:cNvPicPr>
          <p:nvPr/>
        </p:nvPicPr>
        <p:blipFill>
          <a:blip r:embed="rId7" cstate="print"/>
          <a:srcRect/>
          <a:stretch>
            <a:fillRect/>
          </a:stretch>
        </p:blipFill>
        <p:spPr bwMode="auto">
          <a:xfrm>
            <a:off x="467544" y="476672"/>
            <a:ext cx="4038600" cy="5715000"/>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000" b="1" dirty="0" smtClean="0">
                <a:latin typeface="Times New Roman" pitchFamily="18" charset="0"/>
                <a:cs typeface="Times New Roman" pitchFamily="18" charset="0"/>
              </a:rPr>
              <a:t>Биография.</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395536" y="1196752"/>
            <a:ext cx="8291264" cy="5328592"/>
          </a:xfrm>
        </p:spPr>
        <p:txBody>
          <a:bodyPr>
            <a:normAutofit fontScale="70000" lnSpcReduction="20000"/>
          </a:bodyPr>
          <a:lstStyle/>
          <a:p>
            <a:r>
              <a:rPr lang="ru-RU" dirty="0" smtClean="0">
                <a:latin typeface="Times New Roman" pitchFamily="18" charset="0"/>
                <a:cs typeface="Times New Roman" pitchFamily="18" charset="0"/>
              </a:rPr>
              <a:t>Яков </a:t>
            </a:r>
            <a:r>
              <a:rPr lang="ru-RU" dirty="0" err="1" smtClean="0">
                <a:latin typeface="Times New Roman" pitchFamily="18" charset="0"/>
                <a:cs typeface="Times New Roman" pitchFamily="18" charset="0"/>
              </a:rPr>
              <a:t>Исидорович</a:t>
            </a:r>
            <a:r>
              <a:rPr lang="ru-RU" dirty="0" smtClean="0">
                <a:latin typeface="Times New Roman" pitchFamily="18" charset="0"/>
                <a:cs typeface="Times New Roman" pitchFamily="18" charset="0"/>
              </a:rPr>
              <a:t> Перельман не совершил никаких научных открытий, ничего не изобрел в области техники. Он не имел никаких ученых званий и степеней. Но он был предан науке и в течение сорока трех лет нес людям радость общения с наукой. </a:t>
            </a:r>
          </a:p>
          <a:p>
            <a:r>
              <a:rPr lang="ru-RU" dirty="0" smtClean="0">
                <a:latin typeface="Times New Roman" pitchFamily="18" charset="0"/>
                <a:cs typeface="Times New Roman" pitchFamily="18" charset="0"/>
              </a:rPr>
              <a:t>Яков </a:t>
            </a:r>
            <a:r>
              <a:rPr lang="ru-RU" dirty="0" err="1" smtClean="0">
                <a:latin typeface="Times New Roman" pitchFamily="18" charset="0"/>
                <a:cs typeface="Times New Roman" pitchFamily="18" charset="0"/>
              </a:rPr>
              <a:t>Исидорович</a:t>
            </a:r>
            <a:r>
              <a:rPr lang="ru-RU" dirty="0" smtClean="0">
                <a:latin typeface="Times New Roman" pitchFamily="18" charset="0"/>
                <a:cs typeface="Times New Roman" pitchFamily="18" charset="0"/>
              </a:rPr>
              <a:t> Перельман родился 4 декабря 1882 года в городе </a:t>
            </a:r>
            <a:r>
              <a:rPr lang="ru-RU" dirty="0" err="1" smtClean="0">
                <a:latin typeface="Times New Roman" pitchFamily="18" charset="0"/>
                <a:cs typeface="Times New Roman" pitchFamily="18" charset="0"/>
              </a:rPr>
              <a:t>Белостоке</a:t>
            </a:r>
            <a:r>
              <a:rPr lang="ru-RU" dirty="0" smtClean="0">
                <a:latin typeface="Times New Roman" pitchFamily="18" charset="0"/>
                <a:cs typeface="Times New Roman" pitchFamily="18" charset="0"/>
              </a:rPr>
              <a:t> Гродненской губернии (ныне территория Республики Беларусь). Его отец работал счетоводом одной из суконных фабрик, а мать преподавала в начальных классах. Яков был вторым ребенком в семье. Семья снимала скромную квартирку и при мизерном жалованье отца с трудом сводила концы с концами. В сентябре 1883 года скончался отец, и все тяготы воспитания детей легли на плечи матери. Несмотря на бедственное положение, она сделала все, чтобы дать сыновьям хорошее образование.</a:t>
            </a:r>
          </a:p>
          <a:p>
            <a:r>
              <a:rPr lang="ru-RU" dirty="0" smtClean="0">
                <a:latin typeface="Times New Roman" pitchFamily="18" charset="0"/>
                <a:cs typeface="Times New Roman" pitchFamily="18" charset="0"/>
              </a:rPr>
              <a:t>В 1890 году Яков пошел учиться в первый класс начальной школы, а 18 августа 1895 года поступил в </a:t>
            </a:r>
            <a:r>
              <a:rPr lang="ru-RU" dirty="0" err="1" smtClean="0">
                <a:latin typeface="Times New Roman" pitchFamily="18" charset="0"/>
                <a:cs typeface="Times New Roman" pitchFamily="18" charset="0"/>
              </a:rPr>
              <a:t>Белостокское</a:t>
            </a:r>
            <a:r>
              <a:rPr lang="ru-RU" dirty="0" smtClean="0">
                <a:latin typeface="Times New Roman" pitchFamily="18" charset="0"/>
                <a:cs typeface="Times New Roman" pitchFamily="18" charset="0"/>
              </a:rPr>
              <a:t> реальное училище - единственное среднее учебное заведение города. Одаренному от природы, трудолюбивому, ему очень повезло с педагогами, которые стремились дать своим ученикам не только знания, но и привить им навыки самостоятельного мышления, умения вести научный поиск, не пасовать перед трудностями.</a:t>
            </a:r>
            <a:endParaRPr lang="ru-RU"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24936" cy="3970318"/>
          </a:xfrm>
          <a:prstGeom prst="rect">
            <a:avLst/>
          </a:prstGeom>
        </p:spPr>
        <p:txBody>
          <a:bodyPr wrap="square">
            <a:spAutoFit/>
          </a:bodyPr>
          <a:lstStyle/>
          <a:p>
            <a:r>
              <a:rPr lang="ru-RU" dirty="0" smtClean="0">
                <a:latin typeface="Times New Roman" pitchFamily="18" charset="0"/>
                <a:cs typeface="Times New Roman" pitchFamily="18" charset="0"/>
              </a:rPr>
              <a:t>Деятельность Я.И.Перельмана как </a:t>
            </a:r>
            <a:r>
              <a:rPr lang="ru-RU" dirty="0" err="1" smtClean="0">
                <a:latin typeface="Times New Roman" pitchFamily="18" charset="0"/>
                <a:cs typeface="Times New Roman" pitchFamily="18" charset="0"/>
              </a:rPr>
              <a:t>популязатора</a:t>
            </a:r>
            <a:r>
              <a:rPr lang="ru-RU" dirty="0" smtClean="0">
                <a:latin typeface="Times New Roman" pitchFamily="18" charset="0"/>
                <a:cs typeface="Times New Roman" pitchFamily="18" charset="0"/>
              </a:rPr>
              <a:t> науки началась еще в школьные годы. 23 сентября 1899 года он опубликовал в газете “Гродненские губернские ведомости” под псевдонимом “Я.П.” очерк “По поводу ожидаемого огненного дождя”. Причиной появления данной публикации были широко распространявшиеся в то время слухи о грядущем конце света. Называлась и конкретная дата - 1 ноября (по старому стилю). Именно в тот день на Землю, по словам пророков, должен обрушиться звездный дождь, который уничтожит все живое. Перельман решил попытаться дать объяснение предстоящему явлению и разоблачить измышления предсказателей. В форме непринужденной беседы, сочетавшейся с запоминающимися подсчетами, удачными сопоставлениями, Яков рассказал читателям о метеорном рое Леониды, который с завидной регулярностью дарит жителям Земли запоминающееся красочное зрелище. В заключении говорилось, что “огненные дожди” явление регулярное и никакой серьезной опасности землянам не несут.</a:t>
            </a:r>
            <a:endParaRPr lang="ru-RU" dirty="0">
              <a:latin typeface="Times New Roman" pitchFamily="18" charset="0"/>
              <a:cs typeface="Times New Roman" pitchFamily="18" charset="0"/>
            </a:endParaRPr>
          </a:p>
        </p:txBody>
      </p:sp>
      <p:sp>
        <p:nvSpPr>
          <p:cNvPr id="3" name="Прямоугольник 2"/>
          <p:cNvSpPr/>
          <p:nvPr/>
        </p:nvSpPr>
        <p:spPr>
          <a:xfrm>
            <a:off x="467544" y="4221088"/>
            <a:ext cx="8280920" cy="2308324"/>
          </a:xfrm>
          <a:prstGeom prst="rect">
            <a:avLst/>
          </a:prstGeom>
        </p:spPr>
        <p:txBody>
          <a:bodyPr wrap="square">
            <a:spAutoFit/>
          </a:bodyPr>
          <a:lstStyle/>
          <a:p>
            <a:r>
              <a:rPr lang="ru-RU" dirty="0" smtClean="0">
                <a:latin typeface="Times New Roman" pitchFamily="18" charset="0"/>
                <a:cs typeface="Times New Roman" pitchFamily="18" charset="0"/>
              </a:rPr>
              <a:t>Публикация статьи окрылила Якова и он еще усерднее стал относится к занятиям. 3 июля он окончил </a:t>
            </a:r>
            <a:r>
              <a:rPr lang="ru-RU" dirty="0" err="1" smtClean="0">
                <a:latin typeface="Times New Roman" pitchFamily="18" charset="0"/>
                <a:cs typeface="Times New Roman" pitchFamily="18" charset="0"/>
              </a:rPr>
              <a:t>Белостокское</a:t>
            </a:r>
            <a:r>
              <a:rPr lang="ru-RU" dirty="0" smtClean="0">
                <a:latin typeface="Times New Roman" pitchFamily="18" charset="0"/>
                <a:cs typeface="Times New Roman" pitchFamily="18" charset="0"/>
              </a:rPr>
              <a:t> реальное училище, а в августе того же года был зачислен в Лесной институт в Санкт-Петербурге. Несмотря на то, что институт готовил специалистов-лесоводов, он также давал и прекрасное общее высшее образование. Кроме преподавания специальных дисциплин, немало времени уделялось высшей математике и физике, что было особенно близко молодому </a:t>
            </a:r>
            <a:r>
              <a:rPr lang="ru-RU" dirty="0" err="1" smtClean="0">
                <a:latin typeface="Times New Roman" pitchFamily="18" charset="0"/>
                <a:cs typeface="Times New Roman" pitchFamily="18" charset="0"/>
              </a:rPr>
              <a:t>Перельману.Учеба</a:t>
            </a:r>
            <a:r>
              <a:rPr lang="ru-RU" dirty="0" smtClean="0">
                <a:latin typeface="Times New Roman" pitchFamily="18" charset="0"/>
                <a:cs typeface="Times New Roman" pitchFamily="18" charset="0"/>
              </a:rPr>
              <a:t> захватила Якова. Однако жилось ему нелегко. Необходимо было платить за обучение, за квартиру, питаться</a:t>
            </a:r>
            <a:endParaRPr lang="ru-RU"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323528" y="332656"/>
            <a:ext cx="3080321" cy="5616624"/>
          </a:xfrm>
        </p:spPr>
        <p:txBody>
          <a:bodyPr>
            <a:normAutofit/>
          </a:bodyPr>
          <a:lstStyle/>
          <a:p>
            <a:r>
              <a:rPr lang="ru-RU" sz="1600" dirty="0" smtClean="0">
                <a:latin typeface="Times New Roman" pitchFamily="18" charset="0"/>
                <a:cs typeface="Times New Roman" pitchFamily="18" charset="0"/>
              </a:rPr>
              <a:t>В 1904 году Перельман, продолжая учится в Лесном институте, стал ответственным секретарем журнала “Природа и люди”. На первых порах тематика публикуемых им материалов ограничивалась преимущественно астрономией. Но постепенно круг интересов автора начинает расширяться, и появляются очерки о математике, физике, технике.</a:t>
            </a:r>
            <a:endParaRPr lang="ru-RU" sz="1600" dirty="0">
              <a:latin typeface="Times New Roman" pitchFamily="18" charset="0"/>
              <a:cs typeface="Times New Roman" pitchFamily="18" charset="0"/>
            </a:endParaRPr>
          </a:p>
        </p:txBody>
      </p:sp>
      <p:pic>
        <p:nvPicPr>
          <p:cNvPr id="1026" name="Picture 2" descr="C:\Users\Татьяна\Desktop\Перельман Яков\фото Перельмана\1-15.jpg"/>
          <p:cNvPicPr>
            <a:picLocks noChangeAspect="1" noChangeArrowheads="1"/>
          </p:cNvPicPr>
          <p:nvPr/>
        </p:nvPicPr>
        <p:blipFill>
          <a:blip r:embed="rId2" cstate="print"/>
          <a:srcRect/>
          <a:stretch>
            <a:fillRect/>
          </a:stretch>
        </p:blipFill>
        <p:spPr bwMode="auto">
          <a:xfrm>
            <a:off x="3635896" y="332656"/>
            <a:ext cx="4680520" cy="5688632"/>
          </a:xfrm>
          <a:prstGeom prst="rect">
            <a:avLst/>
          </a:prstGeom>
          <a:noFill/>
        </p:spPr>
      </p:pic>
      <p:sp>
        <p:nvSpPr>
          <p:cNvPr id="6" name="Прямоугольник 5"/>
          <p:cNvSpPr/>
          <p:nvPr/>
        </p:nvSpPr>
        <p:spPr>
          <a:xfrm>
            <a:off x="395536" y="3284984"/>
            <a:ext cx="3024336" cy="2031325"/>
          </a:xfrm>
          <a:prstGeom prst="rect">
            <a:avLst/>
          </a:prstGeom>
        </p:spPr>
        <p:txBody>
          <a:bodyPr wrap="square">
            <a:spAutoFit/>
          </a:bodyPr>
          <a:lstStyle/>
          <a:p>
            <a:r>
              <a:rPr lang="ru-RU" dirty="0" smtClean="0">
                <a:latin typeface="Times New Roman" pitchFamily="18" charset="0"/>
                <a:cs typeface="Times New Roman" pitchFamily="18" charset="0"/>
              </a:rPr>
              <a:t>В июле 1913 года была опубликована первая часть книги Перельмана “Занимательная физика”. Книга имела ошеломляющий </a:t>
            </a:r>
            <a:r>
              <a:rPr lang="ru-RU" sz="1600" dirty="0" smtClean="0">
                <a:latin typeface="Times New Roman" pitchFamily="18" charset="0"/>
                <a:cs typeface="Times New Roman" pitchFamily="18" charset="0"/>
              </a:rPr>
              <a:t>успех</a:t>
            </a:r>
            <a:r>
              <a:rPr lang="ru-RU" dirty="0" smtClean="0">
                <a:latin typeface="Times New Roman" pitchFamily="18" charset="0"/>
                <a:cs typeface="Times New Roman" pitchFamily="18" charset="0"/>
              </a:rPr>
              <a:t> у читателей</a:t>
            </a:r>
            <a:endParaRPr lang="ru-RU"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63272" cy="1589038"/>
          </a:xfrm>
        </p:spPr>
        <p:txBody>
          <a:bodyPr>
            <a:normAutofit fontScale="90000"/>
          </a:bodyPr>
          <a:lstStyle/>
          <a:p>
            <a:pPr algn="l"/>
            <a:r>
              <a:rPr lang="ru-RU" sz="1800" dirty="0" smtClean="0">
                <a:latin typeface="Times New Roman" pitchFamily="18" charset="0"/>
                <a:cs typeface="Times New Roman" pitchFamily="18" charset="0"/>
              </a:rPr>
              <a:t>В 1915 году в личной жизни Якова </a:t>
            </a:r>
            <a:r>
              <a:rPr lang="ru-RU" sz="1800" dirty="0" err="1" smtClean="0">
                <a:latin typeface="Times New Roman" pitchFamily="18" charset="0"/>
                <a:cs typeface="Times New Roman" pitchFamily="18" charset="0"/>
              </a:rPr>
              <a:t>Исидоровича</a:t>
            </a:r>
            <a:r>
              <a:rPr lang="ru-RU" sz="1800" dirty="0" smtClean="0">
                <a:latin typeface="Times New Roman" pitchFamily="18" charset="0"/>
                <a:cs typeface="Times New Roman" pitchFamily="18" charset="0"/>
              </a:rPr>
              <a:t> произошло важное событие. Находясь летом на отдыхе, он познакомился с молодым врачом Анной Давидовной Каминской. Вскоре они поженились. Супруги сняли квартиру на </a:t>
            </a:r>
            <a:r>
              <a:rPr lang="ru-RU" sz="1800" dirty="0" err="1" smtClean="0">
                <a:latin typeface="Times New Roman" pitchFamily="18" charset="0"/>
                <a:cs typeface="Times New Roman" pitchFamily="18" charset="0"/>
              </a:rPr>
              <a:t>Плуталовой</a:t>
            </a:r>
            <a:r>
              <a:rPr lang="ru-RU" sz="1800" dirty="0" smtClean="0">
                <a:latin typeface="Times New Roman" pitchFamily="18" charset="0"/>
                <a:cs typeface="Times New Roman" pitchFamily="18" charset="0"/>
              </a:rPr>
              <a:t> улице, в доме № 2. С той поры Перельман указывал этот адрес во всех своих книгах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Татьяна\Desktop\Перельман Яков\фото Перельмана\Перельман с женой май1941 72dpi.jpg"/>
          <p:cNvPicPr>
            <a:picLocks noGrp="1" noChangeAspect="1" noChangeArrowheads="1"/>
          </p:cNvPicPr>
          <p:nvPr>
            <p:ph idx="1"/>
          </p:nvPr>
        </p:nvPicPr>
        <p:blipFill>
          <a:blip r:embed="rId2" cstate="print"/>
          <a:srcRect/>
          <a:stretch>
            <a:fillRect/>
          </a:stretch>
        </p:blipFill>
        <p:spPr bwMode="auto">
          <a:xfrm>
            <a:off x="467544" y="1988840"/>
            <a:ext cx="8157474" cy="4176464"/>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827584" y="1196752"/>
            <a:ext cx="7920880" cy="864096"/>
          </a:xfrm>
        </p:spPr>
        <p:txBody>
          <a:bodyPr>
            <a:noAutofit/>
          </a:bodyPr>
          <a:lstStyle/>
          <a:p>
            <a:r>
              <a:rPr lang="ru-RU" sz="1800" dirty="0" smtClean="0">
                <a:latin typeface="Times New Roman" pitchFamily="18" charset="0"/>
                <a:cs typeface="Times New Roman" pitchFamily="18" charset="0"/>
              </a:rPr>
              <a:t>После Октябрьской революции и закрытия журнала “Природа и мы”, Перельман занялся научно-педагогической деятельностью.</a:t>
            </a:r>
          </a:p>
          <a:p>
            <a:pPr>
              <a:buNone/>
            </a:pP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pic>
        <p:nvPicPr>
          <p:cNvPr id="1026" name="Picture 2" descr="C:\Users\Татьяна\Desktop\Перельман Яков\фото Перельмана\9785170475070.jpg"/>
          <p:cNvPicPr>
            <a:picLocks noChangeAspect="1" noChangeArrowheads="1"/>
          </p:cNvPicPr>
          <p:nvPr/>
        </p:nvPicPr>
        <p:blipFill>
          <a:blip r:embed="rId2" cstate="print"/>
          <a:srcRect/>
          <a:stretch>
            <a:fillRect/>
          </a:stretch>
        </p:blipFill>
        <p:spPr bwMode="auto">
          <a:xfrm>
            <a:off x="611560" y="2060849"/>
            <a:ext cx="2808312" cy="3672408"/>
          </a:xfrm>
          <a:prstGeom prst="rect">
            <a:avLst/>
          </a:prstGeom>
          <a:noFill/>
        </p:spPr>
      </p:pic>
      <p:sp>
        <p:nvSpPr>
          <p:cNvPr id="6" name="Прямоугольник 5"/>
          <p:cNvSpPr/>
          <p:nvPr/>
        </p:nvSpPr>
        <p:spPr>
          <a:xfrm>
            <a:off x="3779912" y="1844824"/>
            <a:ext cx="4824536" cy="3970318"/>
          </a:xfrm>
          <a:prstGeom prst="rect">
            <a:avLst/>
          </a:prstGeom>
        </p:spPr>
        <p:txBody>
          <a:bodyPr wrap="square">
            <a:spAutoFit/>
          </a:bodyPr>
          <a:lstStyle/>
          <a:p>
            <a:r>
              <a:rPr lang="ru-RU" dirty="0" smtClean="0">
                <a:latin typeface="Times New Roman" pitchFamily="18" charset="0"/>
                <a:cs typeface="Times New Roman" pitchFamily="18" charset="0"/>
              </a:rPr>
              <a:t>Кроме того, Перельман сотрудничал со многими изданиями. Библиография Перельмана насчитывает более 1000 статей и заметок, опубликованных им в различных изданиях. И это помимо 47 научно-популярных, 40 научно-познавательных книг, 18 школьных учебников и учебных пособий. Вслед за “Занимательной физикой” им были написаны “Занимательная арифметика”, “Занимательная алгебра”, “Занимательная астрономия”, “Занимательная геометрия”, “Занимательная механика”. Только на русском языке “Занимательная физика” издавалась без малого почти 30 раз.</a:t>
            </a:r>
            <a:endParaRPr lang="ru-RU"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half" idx="1"/>
          </p:nvPr>
        </p:nvSpPr>
        <p:spPr>
          <a:xfrm>
            <a:off x="761372" y="476672"/>
            <a:ext cx="4626159" cy="5177874"/>
          </a:xfrm>
        </p:spPr>
        <p:txBody>
          <a:bodyPr>
            <a:noAutofit/>
          </a:bodyPr>
          <a:lstStyle/>
          <a:p>
            <a:r>
              <a:rPr lang="ru-RU" sz="1800" dirty="0" smtClean="0">
                <a:latin typeface="Times New Roman" pitchFamily="18" charset="0"/>
                <a:cs typeface="Times New Roman" pitchFamily="18" charset="0"/>
              </a:rPr>
              <a:t>Начавшаяся 22 июня 1941 года война круто сломала мирный уклад жизни. Движимый патриотическими чувствами, Яков </a:t>
            </a:r>
            <a:r>
              <a:rPr lang="ru-RU" sz="1800" dirty="0" err="1" smtClean="0">
                <a:latin typeface="Times New Roman" pitchFamily="18" charset="0"/>
                <a:cs typeface="Times New Roman" pitchFamily="18" charset="0"/>
              </a:rPr>
              <a:t>Исидорович</a:t>
            </a:r>
            <a:r>
              <a:rPr lang="ru-RU" sz="1800" dirty="0" smtClean="0">
                <a:latin typeface="Times New Roman" pitchFamily="18" charset="0"/>
                <a:cs typeface="Times New Roman" pitchFamily="18" charset="0"/>
              </a:rPr>
              <a:t> прочитал десятки лекций для солдат и матросов. Он разрабатывал несколько тем, касавшихся, в основном, умению ориентироваться на местности, что должно было пригодиться в ходе боевых действий. Вместе с тем он продолжал и литературную деятельность.</a:t>
            </a:r>
          </a:p>
          <a:p>
            <a:r>
              <a:rPr lang="ru-RU" sz="1800" dirty="0" smtClean="0">
                <a:latin typeface="Times New Roman" pitchFamily="18" charset="0"/>
                <a:cs typeface="Times New Roman" pitchFamily="18" charset="0"/>
              </a:rPr>
              <a:t>Но голод и холод блокадного Ленинграда медленно подтачивал силы пожилого человека. 18 января 1942 года на дежурстве в госпитале скончалась от истощения Анна Давидовна Каминская-Перельман. Яков </a:t>
            </a:r>
            <a:r>
              <a:rPr lang="ru-RU" sz="1800" dirty="0" err="1" smtClean="0">
                <a:latin typeface="Times New Roman" pitchFamily="18" charset="0"/>
                <a:cs typeface="Times New Roman" pitchFamily="18" charset="0"/>
              </a:rPr>
              <a:t>Исидорович</a:t>
            </a:r>
            <a:r>
              <a:rPr lang="ru-RU" sz="1800" dirty="0" smtClean="0">
                <a:latin typeface="Times New Roman" pitchFamily="18" charset="0"/>
                <a:cs typeface="Times New Roman" pitchFamily="18" charset="0"/>
              </a:rPr>
              <a:t> пережил ее на два месяца. 16 марта он также скончался от голода в осажденном Ленинграде</a:t>
            </a:r>
            <a:endParaRPr lang="ru-RU" sz="1800" dirty="0">
              <a:latin typeface="Times New Roman" pitchFamily="18" charset="0"/>
              <a:cs typeface="Times New Roman" pitchFamily="18" charset="0"/>
            </a:endParaRPr>
          </a:p>
        </p:txBody>
      </p:sp>
      <p:pic>
        <p:nvPicPr>
          <p:cNvPr id="1026" name="Picture 2" descr="C:\Users\Татьяна\Desktop\Перельман Яков\фото Перельмана\big_358335047.jpg"/>
          <p:cNvPicPr>
            <a:picLocks noChangeAspect="1" noChangeArrowheads="1"/>
          </p:cNvPicPr>
          <p:nvPr/>
        </p:nvPicPr>
        <p:blipFill>
          <a:blip r:embed="rId2" cstate="print"/>
          <a:srcRect/>
          <a:stretch>
            <a:fillRect/>
          </a:stretch>
        </p:blipFill>
        <p:spPr bwMode="auto">
          <a:xfrm>
            <a:off x="5580112" y="836712"/>
            <a:ext cx="3096344" cy="457200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тьяна\Desktop\Перельман Яков\фото Перельмана\27361-154745-6fcce7d29ba30c99c7953fe5e1fc2d84.jpg"/>
          <p:cNvPicPr>
            <a:picLocks noGrp="1" noChangeAspect="1" noChangeArrowheads="1"/>
          </p:cNvPicPr>
          <p:nvPr>
            <p:ph sz="half" idx="1"/>
          </p:nvPr>
        </p:nvPicPr>
        <p:blipFill>
          <a:blip r:embed="rId2" cstate="print"/>
          <a:stretch>
            <a:fillRect/>
          </a:stretch>
        </p:blipFill>
        <p:spPr bwMode="auto">
          <a:xfrm>
            <a:off x="514350" y="1029166"/>
            <a:ext cx="3932238" cy="3391555"/>
          </a:xfrm>
          <a:prstGeom prst="rect">
            <a:avLst/>
          </a:prstGeom>
          <a:noFill/>
        </p:spPr>
      </p:pic>
      <p:pic>
        <p:nvPicPr>
          <p:cNvPr id="3" name="Picture 2" descr="C:\Users\Татьяна\Desktop\Перельман Яков\фото Перельмана\perelman-book-5.png"/>
          <p:cNvPicPr>
            <a:picLocks noGrp="1" noChangeAspect="1" noChangeArrowheads="1"/>
          </p:cNvPicPr>
          <p:nvPr>
            <p:ph sz="half" idx="2"/>
          </p:nvPr>
        </p:nvPicPr>
        <p:blipFill>
          <a:blip r:embed="rId3" cstate="print"/>
          <a:stretch>
            <a:fillRect/>
          </a:stretch>
        </p:blipFill>
        <p:spPr bwMode="auto">
          <a:xfrm>
            <a:off x="6168262" y="1856262"/>
            <a:ext cx="1106426" cy="1737364"/>
          </a:xfrm>
          <a:prstGeom prst="rect">
            <a:avLst/>
          </a:prstGeom>
          <a:noFill/>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тьяна\Desktop\Перельман Яков\фото Перельмана\0_733d3_cd1daf70_L.jpg"/>
          <p:cNvPicPr>
            <a:picLocks noChangeAspect="1" noChangeArrowheads="1"/>
          </p:cNvPicPr>
          <p:nvPr/>
        </p:nvPicPr>
        <p:blipFill>
          <a:blip r:embed="rId2" cstate="print"/>
          <a:srcRect/>
          <a:stretch>
            <a:fillRect/>
          </a:stretch>
        </p:blipFill>
        <p:spPr bwMode="auto">
          <a:xfrm>
            <a:off x="6156176" y="1628800"/>
            <a:ext cx="2304256" cy="3456384"/>
          </a:xfrm>
          <a:prstGeom prst="rect">
            <a:avLst/>
          </a:prstGeom>
          <a:noFill/>
        </p:spPr>
      </p:pic>
      <p:pic>
        <p:nvPicPr>
          <p:cNvPr id="2" name="Picture 2" descr="C:\Users\Татьяна\Desktop\Перельман Яков\фото Перельмана\big.jpg"/>
          <p:cNvPicPr>
            <a:picLocks noChangeAspect="1" noChangeArrowheads="1"/>
          </p:cNvPicPr>
          <p:nvPr/>
        </p:nvPicPr>
        <p:blipFill>
          <a:blip r:embed="rId3" cstate="print"/>
          <a:srcRect/>
          <a:stretch>
            <a:fillRect/>
          </a:stretch>
        </p:blipFill>
        <p:spPr bwMode="auto">
          <a:xfrm>
            <a:off x="827584" y="1700808"/>
            <a:ext cx="2167508" cy="3456384"/>
          </a:xfrm>
          <a:prstGeom prst="rect">
            <a:avLst/>
          </a:prstGeom>
          <a:noFill/>
        </p:spPr>
      </p:pic>
      <p:pic>
        <p:nvPicPr>
          <p:cNvPr id="3" name="Picture 2" descr="C:\Users\Татьяна\Desktop\Перельман Яков\фото Перельмана\623097.jpg"/>
          <p:cNvPicPr>
            <a:picLocks noChangeAspect="1" noChangeArrowheads="1"/>
          </p:cNvPicPr>
          <p:nvPr/>
        </p:nvPicPr>
        <p:blipFill>
          <a:blip r:embed="rId4" cstate="print"/>
          <a:srcRect/>
          <a:stretch>
            <a:fillRect/>
          </a:stretch>
        </p:blipFill>
        <p:spPr bwMode="auto">
          <a:xfrm>
            <a:off x="3491880" y="1700808"/>
            <a:ext cx="2232248" cy="3384376"/>
          </a:xfrm>
          <a:prstGeom prst="rect">
            <a:avLst/>
          </a:prstGeom>
          <a:noFill/>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126</TotalTime>
  <Words>781</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Перельман Яков Исидорович.</vt:lpstr>
      <vt:lpstr>Биография.</vt:lpstr>
      <vt:lpstr>Слайд 3</vt:lpstr>
      <vt:lpstr>Слайд 4</vt:lpstr>
      <vt:lpstr>В 1915 году в личной жизни Якова Исидоровича произошло важное событие. Находясь летом на отдыхе, он познакомился с молодым врачом Анной Давидовной Каминской. Вскоре они поженились. Супруги сняли квартиру на Плуталовой улице, в доме № 2. С той поры Перельман указывал этот адрес во всех своих книгах.</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Перельман Яков Исидорович.</dc:title>
  <dc:creator>Татьяна</dc:creator>
  <cp:lastModifiedBy>Татьяна</cp:lastModifiedBy>
  <cp:revision>45</cp:revision>
  <dcterms:created xsi:type="dcterms:W3CDTF">2013-01-08T20:03:33Z</dcterms:created>
  <dcterms:modified xsi:type="dcterms:W3CDTF">2013-01-09T13:34:36Z</dcterms:modified>
</cp:coreProperties>
</file>