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270"/>
    <a:srgbClr val="AED1FC"/>
    <a:srgbClr val="B8CEF2"/>
    <a:srgbClr val="C6E6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B15CA-A50E-4623-A43B-8BE8EFE025A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1EF1-F875-4733-81E3-40DD80B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B15CA-A50E-4623-A43B-8BE8EFE025A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1EF1-F875-4733-81E3-40DD80B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B15CA-A50E-4623-A43B-8BE8EFE025A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1EF1-F875-4733-81E3-40DD80B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B15CA-A50E-4623-A43B-8BE8EFE025A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1EF1-F875-4733-81E3-40DD80B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B15CA-A50E-4623-A43B-8BE8EFE025A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1EF1-F875-4733-81E3-40DD80B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B15CA-A50E-4623-A43B-8BE8EFE025A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1EF1-F875-4733-81E3-40DD80B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B15CA-A50E-4623-A43B-8BE8EFE025A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1EF1-F875-4733-81E3-40DD80B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B15CA-A50E-4623-A43B-8BE8EFE025A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1EF1-F875-4733-81E3-40DD80B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B15CA-A50E-4623-A43B-8BE8EFE025A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1EF1-F875-4733-81E3-40DD80B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B15CA-A50E-4623-A43B-8BE8EFE025A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1EF1-F875-4733-81E3-40DD80B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B15CA-A50E-4623-A43B-8BE8EFE025A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81EF1-F875-4733-81E3-40DD80B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D8B15CA-A50E-4623-A43B-8BE8EFE025A8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5881EF1-F875-4733-81E3-40DD80B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643998" cy="5000635"/>
          </a:xfrm>
        </p:spPr>
        <p:txBody>
          <a:bodyPr>
            <a:normAutofit/>
          </a:bodyPr>
          <a:lstStyle/>
          <a:p>
            <a:r>
              <a:rPr lang="ru-RU" sz="5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27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ФИЗИЧЕСКАЯ КУЛЬТУРА В СПЕЦИАЛЬНОЙ МЕДИЦИНСКОЙ ГРУППЕ</a:t>
            </a:r>
            <a:endParaRPr lang="ru-RU" sz="5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F127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143512"/>
            <a:ext cx="4557722" cy="150019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ФК 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– лицей №2 г.Тулы</a:t>
            </a:r>
            <a:b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Савкина Юлия Александровна</a:t>
            </a:r>
            <a:endParaRPr lang="ru-RU" sz="2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3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42852"/>
            <a:ext cx="2399174" cy="159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6686568" cy="6143668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Дети, отнесенные к СМГ, освобождаются от :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выполнения физических упражнений по программе средней школы,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участия в соревнованиях,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выполнения учебных нормативов.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 самого начала ребят нужно обучать подсчитывать пульс перед занятием, после каждой его части и окончания урока</a:t>
            </a:r>
            <a:endParaRPr lang="ru-RU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Рисунок 4" descr="DSC_3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785926"/>
            <a:ext cx="236374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3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429000"/>
            <a:ext cx="2357993" cy="156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37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5072074"/>
            <a:ext cx="236374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Характерные отклонения в состоянии здоровья: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 опорно-двигательного аппарата;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 сердечно - сосудистой системы;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 органов дыхания;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 органов пищеварения;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обмена веществ;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Заболевание глаз.</a:t>
            </a:r>
          </a:p>
          <a:p>
            <a:endParaRPr lang="ru-RU" dirty="0"/>
          </a:p>
        </p:txBody>
      </p:sp>
      <p:pic>
        <p:nvPicPr>
          <p:cNvPr id="6" name="Рисунок 5" descr="DSC_3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571612"/>
            <a:ext cx="2208259" cy="146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3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214686"/>
            <a:ext cx="2143140" cy="142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37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4929198"/>
            <a:ext cx="2315701" cy="153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635798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5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СМГ </a:t>
            </a:r>
            <a:r>
              <a:rPr lang="ru-RU" sz="5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строятся </a:t>
            </a:r>
            <a:r>
              <a:rPr lang="ru-RU" sz="5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общих принципов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всесторонности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сознательности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остепенности,</a:t>
            </a: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повторения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Важны:</a:t>
            </a: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подход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систематичность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воздействий.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Учащиеся</a:t>
            </a:r>
            <a:r>
              <a:rPr lang="ru-RU" sz="5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5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малоподвижны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стеснительны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некоординированны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ранимы,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боятся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насмешек.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1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51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недопустимо проведение уроков совместно с основной и подготовительной группами.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928670"/>
            <a:ext cx="2500330" cy="166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3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071810"/>
            <a:ext cx="268606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3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130957" y="4013315"/>
            <a:ext cx="2208259" cy="146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занятий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физической культурой в СМГ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Вводно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- подготовительная часть.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Упражнения для укрепления мышечного корсета, обучение дыханию, обучение измерения ЧСС.</a:t>
            </a:r>
          </a:p>
          <a:p>
            <a:pPr marL="742950" indent="-742950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2. Основная часть.</a:t>
            </a:r>
          </a:p>
          <a:p>
            <a:pPr marL="742950" indent="-74295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Практическое ознакомление с ОФУ, элементы художественной гимнастики со специальной направленностью для девушек, для мальчиков атлетическая гимнастика.</a:t>
            </a:r>
          </a:p>
          <a:p>
            <a:pPr marL="742950" indent="-742950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3. Заключительная часть.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Комплекс специальных упражнений по 		карточкам в зависимости от заболевания, упражнения на расслабление и дыхание.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3835.JPG"/>
          <p:cNvPicPr>
            <a:picLocks noChangeAspect="1"/>
          </p:cNvPicPr>
          <p:nvPr/>
        </p:nvPicPr>
        <p:blipFill>
          <a:blip r:embed="rId3" cstate="print">
            <a:lum bright="15000"/>
          </a:blip>
          <a:stretch>
            <a:fillRect/>
          </a:stretch>
        </p:blipFill>
        <p:spPr>
          <a:xfrm rot="16200000">
            <a:off x="7309838" y="1619856"/>
            <a:ext cx="1993373" cy="132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7072362" cy="6215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стимулируют стремление ребят к совершенствованию, повышают их активность на занятиях.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оценивается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подготовленность детей,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особенности,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освоение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двигательные умения».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 физической подготовленностью нужно проводить два раза в год: в сентябре–октябре и в апреле–мае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3846.JPG"/>
          <p:cNvPicPr>
            <a:picLocks noChangeAspect="1"/>
          </p:cNvPicPr>
          <p:nvPr/>
        </p:nvPicPr>
        <p:blipFill>
          <a:blip r:embed="rId2" cstate="print">
            <a:lum bright="18000" contrast="30000"/>
          </a:blip>
          <a:stretch>
            <a:fillRect/>
          </a:stretch>
        </p:blipFill>
        <p:spPr>
          <a:xfrm>
            <a:off x="6286512" y="1214422"/>
            <a:ext cx="2208258" cy="146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3853.JPG"/>
          <p:cNvPicPr>
            <a:picLocks noChangeAspect="1"/>
          </p:cNvPicPr>
          <p:nvPr/>
        </p:nvPicPr>
        <p:blipFill>
          <a:blip r:embed="rId3" cstate="print">
            <a:lum contrast="13000"/>
          </a:blip>
          <a:stretch>
            <a:fillRect/>
          </a:stretch>
        </p:blipFill>
        <p:spPr>
          <a:xfrm>
            <a:off x="6321372" y="3286124"/>
            <a:ext cx="2251124" cy="149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ru-RU" dirty="0"/>
              <a:t>	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целях дифференцированного подхода к организации уроков физической культуры все обучающиеся общеобразовательных учреждений, в зависимости от состояния здоровья, делятся на </a:t>
            </a: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три группы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основную 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одготовительную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специальную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286380" y="3786190"/>
            <a:ext cx="295276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Специальную медицинскую группу (СМГ), в свою очередь, условно можно разбить на две подгруппы: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3000372"/>
            <a:ext cx="4714908" cy="312579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школьники с обратимыми заболеваниями, которые после лечебно-оздоровительных мероприятий могут перейти в подготовительную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714876" y="3286124"/>
            <a:ext cx="4038600" cy="276860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– учащиеся с патологическими (необратимыми) отклонениями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621488">
            <a:off x="2537314" y="1935678"/>
            <a:ext cx="314256" cy="1181783"/>
          </a:xfrm>
          <a:prstGeom prst="downArrow">
            <a:avLst/>
          </a:prstGeom>
          <a:solidFill>
            <a:srgbClr val="3F1270"/>
          </a:solidFill>
          <a:ln>
            <a:gradFill>
              <a:gsLst>
                <a:gs pos="0">
                  <a:srgbClr val="00B0F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F127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800072">
            <a:off x="5780581" y="1935363"/>
            <a:ext cx="351454" cy="1213760"/>
          </a:xfrm>
          <a:prstGeom prst="downArrow">
            <a:avLst/>
          </a:prstGeom>
          <a:solidFill>
            <a:srgbClr val="3F1270"/>
          </a:solidFill>
          <a:ln cap="flat">
            <a:gradFill>
              <a:gsLst>
                <a:gs pos="0">
                  <a:srgbClr val="00B0F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build="p"/>
      <p:bldP spid="12" grpId="0" build="p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Уроки в СМГ различаются от основной и подготовительной групп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требованиями к уровню освоения материала,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объемом и структурой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нагрузки,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учебными программами.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3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571744"/>
            <a:ext cx="2571768" cy="170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3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385813"/>
            <a:ext cx="2571768" cy="170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  <a:noFill/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подготовки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занятий в СМГ,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объединить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разрозненные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школьников неодинаковых по :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возрасту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характеру заболевания,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функциональным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параметрам.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7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уроки должны иметь оздоровительную направленность и тренирующий характер, способствующие адаптации детей к нагрузкам</a:t>
            </a:r>
            <a:r>
              <a:rPr lang="ru-RU" dirty="0">
                <a:ln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DSC_3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643050"/>
            <a:ext cx="2714644" cy="18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Комплектование специальных медицинских групп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Основным критерием для включения учащегося в СМГ является установление диагноза с обязательным указанием степени нарушения функций организма. При комплектовании таких групп школьный врач и учитель физкультуры должны также знать уровень их подготовленности, который определяется при помощи двигательных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тестов.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проверки допустимо использовать только те упражнения, которые не противопоказаны ребенку при его заболевании</a:t>
            </a:r>
            <a:r>
              <a:rPr lang="ru-RU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033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Двигательные тесты для определения уровня подготовленности учащихся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3428992" cy="57150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Общая выносливость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Скоростно-силовые качества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Координация движений, ловкости, быстрота двигательной реакции, скоростная выносливость и сила мышц ног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Сила мышц рук и плечевого пояса.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Силовая выносливость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071546"/>
            <a:ext cx="4643438" cy="5786454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	</a:t>
            </a:r>
          </a:p>
          <a:p>
            <a:pPr marL="514350" indent="-514350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бег (ходьба) в течение шести минут. </a:t>
            </a:r>
          </a:p>
          <a:p>
            <a:pPr marL="514350" indent="-5143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прыжки в длину с места. </a:t>
            </a:r>
          </a:p>
          <a:p>
            <a:pPr marL="514350" indent="-5143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	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	броски и ловля теннисного мяча двумя руками с расстояния одного метра от стенки в течение 30 секунд в максимальном темпе. Прыжки через скакалку </a:t>
            </a:r>
          </a:p>
          <a:p>
            <a:pPr marL="514350" indent="-5143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		</a:t>
            </a:r>
          </a:p>
          <a:p>
            <a:pPr marL="514350" indent="-514350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сгибания и разгибания рук в упоре лежа</a:t>
            </a:r>
          </a:p>
          <a:p>
            <a:pPr marL="514350" indent="-5143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	приседания, выполненные в произвольном темпе до утомления</a:t>
            </a:r>
          </a:p>
          <a:p>
            <a:pPr>
              <a:buNone/>
            </a:pPr>
            <a:endParaRPr lang="ru-RU" sz="4000" dirty="0" smtClean="0"/>
          </a:p>
        </p:txBody>
      </p:sp>
      <p:sp>
        <p:nvSpPr>
          <p:cNvPr id="8" name="Стрелка вправо 7"/>
          <p:cNvSpPr/>
          <p:nvPr/>
        </p:nvSpPr>
        <p:spPr>
          <a:xfrm>
            <a:off x="3357554" y="5000636"/>
            <a:ext cx="1571636" cy="214314"/>
          </a:xfrm>
          <a:prstGeom prst="rightArrow">
            <a:avLst/>
          </a:prstGeom>
          <a:solidFill>
            <a:srgbClr val="3F1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357554" y="6072206"/>
            <a:ext cx="1571636" cy="214314"/>
          </a:xfrm>
          <a:prstGeom prst="rightArrow">
            <a:avLst/>
          </a:prstGeom>
          <a:solidFill>
            <a:srgbClr val="3F1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57554" y="2071678"/>
            <a:ext cx="1571636" cy="214314"/>
          </a:xfrm>
          <a:prstGeom prst="rightArrow">
            <a:avLst/>
          </a:prstGeom>
          <a:solidFill>
            <a:srgbClr val="3F1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357554" y="1357298"/>
            <a:ext cx="1571636" cy="214314"/>
          </a:xfrm>
          <a:prstGeom prst="rightArrow">
            <a:avLst/>
          </a:prstGeom>
          <a:solidFill>
            <a:srgbClr val="3F1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357554" y="3357562"/>
            <a:ext cx="1571636" cy="214314"/>
          </a:xfrm>
          <a:prstGeom prst="rightArrow">
            <a:avLst/>
          </a:prstGeom>
          <a:solidFill>
            <a:srgbClr val="3F1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8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9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физического воспитания учащихся СМГ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43914" cy="5429312"/>
          </a:xfrm>
          <a:gradFill flip="none" rotWithShape="1">
            <a:gsLst>
              <a:gs pos="0">
                <a:srgbClr val="AED1F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Укрепление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здоровья, содействие правильному физическому развитию и закаливанию организма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Улучшение показателей физического развития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Освоение жизненно важных двигательных умений и навыков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Постепенная адаптация организма к воздействию физических нагрузок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Закаливание и повышение сопротивляемости защитных сил организма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Воспитание волевых качеств, интереса и привычки к самостоятельным занятиям физкультурой:</a:t>
            </a:r>
          </a:p>
          <a:p>
            <a:pPr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–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обучение способам самоконтроля при выполнении физических нагрузок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овладение комплексами упражнений, благоприятно влияющими на состояние организма учащегося, с учетом его заболевания.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Противопоказания к выполнению некоторых видов упражнений при различных заболеваниях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785927"/>
          <a:ext cx="7643866" cy="450296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769672"/>
                <a:gridCol w="3583089"/>
                <a:gridCol w="3291105"/>
              </a:tblGrid>
              <a:tr h="382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№ </a:t>
                      </a:r>
                      <a:r>
                        <a:rPr lang="ru-RU" sz="1500" dirty="0" err="1">
                          <a:effectLst/>
                        </a:rPr>
                        <a:t>п</a:t>
                      </a:r>
                      <a:r>
                        <a:rPr lang="ru-RU" sz="1500" dirty="0">
                          <a:effectLst/>
                        </a:rPr>
                        <a:t>/</a:t>
                      </a:r>
                      <a:r>
                        <a:rPr lang="ru-RU" sz="1500" dirty="0" err="1">
                          <a:effectLst/>
                        </a:rPr>
                        <a:t>п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Виды упражнений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Заболевания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 максимальным усилием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Сердечно- сосудистая система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 максимальной  задержкой дыхания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Сердечно- сосудистая система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 резким ускорением темпа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Органы дыхания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 максимальным статическим напряжением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Сердечно- cосудистая система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1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Толчковые прыжки, прыжки в глубину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Почки, </a:t>
                      </a:r>
                      <a:r>
                        <a:rPr lang="ru-RU" sz="1500" dirty="0">
                          <a:effectLst/>
                        </a:rPr>
                        <a:t>Органы </a:t>
                      </a:r>
                      <a:r>
                        <a:rPr lang="ru-RU" sz="1500" dirty="0" smtClean="0">
                          <a:effectLst/>
                        </a:rPr>
                        <a:t>зрения, </a:t>
                      </a:r>
                      <a:r>
                        <a:rPr lang="ru-RU" sz="1500" dirty="0">
                          <a:effectLst/>
                        </a:rPr>
                        <a:t>Искривление </a:t>
                      </a:r>
                      <a:r>
                        <a:rPr lang="ru-RU" sz="1500" dirty="0" smtClean="0">
                          <a:effectLst/>
                        </a:rPr>
                        <a:t>позвоночника, </a:t>
                      </a:r>
                      <a:r>
                        <a:rPr lang="ru-RU" sz="1500" dirty="0">
                          <a:effectLst/>
                        </a:rPr>
                        <a:t>Органы пищеварения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1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Упражнения  в равновесии  на повышенной опоре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Нервная система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 мышцы  брюшного пресса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Органы пищеварения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1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Акробатические с повышенной  сложностью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Органы зрения Искривление  позвоночника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Ограниченное  время игр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Нервная система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резентация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Презентация6</Template>
  <TotalTime>684</TotalTime>
  <Words>248</Words>
  <Application>Microsoft Office PowerPoint</Application>
  <PresentationFormat>Экран (4:3)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Презентация6</vt:lpstr>
      <vt:lpstr>ФИЗИЧЕСКАЯ КУЛЬТУРА В СПЕЦИАЛЬНОЙ МЕДИЦИНСКОЙ ГРУППЕ</vt:lpstr>
      <vt:lpstr>Слайд 2</vt:lpstr>
      <vt:lpstr>Специальную медицинскую группу (СМГ), в свою очередь, условно можно разбить на две подгруппы:</vt:lpstr>
      <vt:lpstr>Слайд 4</vt:lpstr>
      <vt:lpstr>Слайд 5</vt:lpstr>
      <vt:lpstr>Комплектование специальных медицинских групп </vt:lpstr>
      <vt:lpstr>Двигательные тесты для определения уровня подготовленности учащихся</vt:lpstr>
      <vt:lpstr>Основные задачи физического воспитания учащихся СМГ</vt:lpstr>
      <vt:lpstr>Противопоказания к выполнению некоторых видов упражнений при различных заболеваниях</vt:lpstr>
      <vt:lpstr>Слайд 10</vt:lpstr>
      <vt:lpstr>Характерные отклонения в состоянии здоровья:</vt:lpstr>
      <vt:lpstr>Слайд 12</vt:lpstr>
      <vt:lpstr>Этапы занятий  физической культурой в СМГ</vt:lpstr>
      <vt:lpstr>Слайд 14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В СПЕЦИАЛЬНОЙ МЕДИЦИНСКОЙ ГРУППЕ</dc:title>
  <dc:creator>Юлия</dc:creator>
  <cp:lastModifiedBy>Юлия</cp:lastModifiedBy>
  <cp:revision>71</cp:revision>
  <dcterms:created xsi:type="dcterms:W3CDTF">2013-10-20T04:38:02Z</dcterms:created>
  <dcterms:modified xsi:type="dcterms:W3CDTF">2013-10-22T16:49:50Z</dcterms:modified>
</cp:coreProperties>
</file>