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CA35-7A60-40FE-B69F-350590802787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2821-2578-475D-AA43-F8CE44E8E8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CA35-7A60-40FE-B69F-350590802787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2821-2578-475D-AA43-F8CE44E8E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CA35-7A60-40FE-B69F-350590802787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2821-2578-475D-AA43-F8CE44E8E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CA35-7A60-40FE-B69F-350590802787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2821-2578-475D-AA43-F8CE44E8E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CA35-7A60-40FE-B69F-350590802787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F012821-2578-475D-AA43-F8CE44E8E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CA35-7A60-40FE-B69F-350590802787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2821-2578-475D-AA43-F8CE44E8E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CA35-7A60-40FE-B69F-350590802787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2821-2578-475D-AA43-F8CE44E8E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CA35-7A60-40FE-B69F-350590802787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2821-2578-475D-AA43-F8CE44E8E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CA35-7A60-40FE-B69F-350590802787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2821-2578-475D-AA43-F8CE44E8E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CA35-7A60-40FE-B69F-350590802787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2821-2578-475D-AA43-F8CE44E8E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CA35-7A60-40FE-B69F-350590802787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2821-2578-475D-AA43-F8CE44E8E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29CA35-7A60-40FE-B69F-350590802787}" type="datetimeFigureOut">
              <a:rPr lang="ru-RU" smtClean="0"/>
              <a:pPr/>
              <a:t>10.12.2009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012821-2578-475D-AA43-F8CE44E8E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000372"/>
            <a:ext cx="8410604" cy="28670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Интегрированный урок по теме «Изменение агрегатных состояний вещества»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429264"/>
            <a:ext cx="6705600" cy="1020821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(Физика + литература)</a:t>
            </a:r>
            <a:endParaRPr lang="ru-RU" dirty="0" smtClean="0"/>
          </a:p>
          <a:p>
            <a:r>
              <a:rPr lang="ru-RU" b="1" i="1" dirty="0" smtClean="0"/>
              <a:t>(8 класс)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 descr="F:\картинки\Нат\raing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7212" y="0"/>
            <a:ext cx="3117861" cy="2643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5114932" cy="5595004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b="1" dirty="0" smtClean="0"/>
              <a:t>И. А. Бунин.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Бледнеет ночь... Туманов пелена </a:t>
            </a:r>
          </a:p>
          <a:p>
            <a:pPr>
              <a:buNone/>
            </a:pPr>
            <a:r>
              <a:rPr lang="ru-RU" b="1" dirty="0" smtClean="0"/>
              <a:t>В лощинах и лугах становится белее, </a:t>
            </a:r>
          </a:p>
          <a:p>
            <a:pPr>
              <a:buNone/>
            </a:pPr>
            <a:r>
              <a:rPr lang="ru-RU" b="1" dirty="0" smtClean="0"/>
              <a:t>Звучнее лес, безжизненней луна </a:t>
            </a:r>
          </a:p>
          <a:p>
            <a:pPr>
              <a:buNone/>
            </a:pPr>
            <a:r>
              <a:rPr lang="ru-RU" b="1" dirty="0" smtClean="0"/>
              <a:t>И серебро росы на стеклах холоднее.  </a:t>
            </a:r>
          </a:p>
          <a:p>
            <a:pPr>
              <a:buNone/>
            </a:pPr>
            <a:r>
              <a:rPr lang="ru-RU" b="1" dirty="0" smtClean="0"/>
              <a:t>      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Вопрос</a:t>
            </a:r>
            <a:r>
              <a:rPr lang="ru-RU" dirty="0" smtClean="0">
                <a:solidFill>
                  <a:srgbClr val="FF0000"/>
                </a:solidFill>
              </a:rPr>
              <a:t>:  </a:t>
            </a:r>
            <a:r>
              <a:rPr lang="ru-RU" sz="3600" b="1" i="1" u="sng" dirty="0" smtClean="0">
                <a:solidFill>
                  <a:srgbClr val="FFFF00"/>
                </a:solidFill>
              </a:rPr>
              <a:t>Что такое туман?</a:t>
            </a:r>
            <a:endParaRPr lang="ru-RU" sz="3600" b="1" u="sng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pic>
        <p:nvPicPr>
          <p:cNvPr id="6146" name="Picture 2" descr="F:\тум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500042"/>
            <a:ext cx="3643338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Задание « Найди пару»: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/>
              <a:t>Перед вами на  зелёных карточках </a:t>
            </a:r>
            <a:r>
              <a:rPr lang="ru-RU" sz="3600" b="1" dirty="0" smtClean="0"/>
              <a:t>стихи, </a:t>
            </a:r>
            <a:r>
              <a:rPr lang="ru-RU" sz="3600" b="1" dirty="0" smtClean="0"/>
              <a:t>описывающие различные природные явления . На желтых карточках эти же природные явления описаны научным языком. Сопоставьте карточки </a:t>
            </a:r>
            <a:r>
              <a:rPr lang="ru-RU" sz="3600" b="1" dirty="0" smtClean="0"/>
              <a:t>попарно так, </a:t>
            </a:r>
            <a:r>
              <a:rPr lang="ru-RU" sz="3600" b="1" dirty="0" smtClean="0"/>
              <a:t>чтобы </a:t>
            </a:r>
            <a:r>
              <a:rPr lang="ru-RU" sz="3600" b="1" dirty="0" smtClean="0"/>
              <a:t>в </a:t>
            </a:r>
            <a:r>
              <a:rPr lang="ru-RU" sz="3600" b="1" dirty="0" smtClean="0"/>
              <a:t>них говорилось об одном и том же явлении.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414340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600" b="1" i="1" dirty="0" smtClean="0"/>
              <a:t>Яд каплет сквозь его кору,</a:t>
            </a:r>
          </a:p>
          <a:p>
            <a:pPr>
              <a:buNone/>
            </a:pPr>
            <a:r>
              <a:rPr lang="ru-RU" sz="3600" b="1" i="1" dirty="0" smtClean="0"/>
              <a:t>К полудню </a:t>
            </a:r>
            <a:r>
              <a:rPr lang="ru-RU" sz="3600" b="1" i="1" dirty="0" err="1" smtClean="0"/>
              <a:t>растопясь</a:t>
            </a:r>
            <a:r>
              <a:rPr lang="ru-RU" sz="3600" b="1" i="1" dirty="0" smtClean="0"/>
              <a:t> от зноя,</a:t>
            </a:r>
          </a:p>
          <a:p>
            <a:pPr>
              <a:buNone/>
            </a:pPr>
            <a:r>
              <a:rPr lang="ru-RU" sz="3600" b="1" i="1" dirty="0" smtClean="0"/>
              <a:t>И застывает ввечеру</a:t>
            </a:r>
          </a:p>
          <a:p>
            <a:pPr>
              <a:buNone/>
            </a:pPr>
            <a:r>
              <a:rPr lang="ru-RU" sz="3600" b="1" i="1" dirty="0" smtClean="0"/>
              <a:t>Густой прозрачною смолою.</a:t>
            </a:r>
          </a:p>
          <a:p>
            <a:pPr algn="r">
              <a:buNone/>
            </a:pPr>
            <a:r>
              <a:rPr lang="ru-RU" sz="3600" dirty="0" smtClean="0"/>
              <a:t>	 Пушкин А. С.«Анчар»</a:t>
            </a:r>
          </a:p>
          <a:p>
            <a:endParaRPr lang="ru-RU" dirty="0"/>
          </a:p>
        </p:txBody>
      </p:sp>
      <p:sp>
        <p:nvSpPr>
          <p:cNvPr id="4" name="Овальная выноска 3"/>
          <p:cNvSpPr/>
          <p:nvPr/>
        </p:nvSpPr>
        <p:spPr>
          <a:xfrm>
            <a:off x="142844" y="357166"/>
            <a:ext cx="8501122" cy="6143668"/>
          </a:xfrm>
          <a:prstGeom prst="wedgeEllipseCallout">
            <a:avLst>
              <a:gd name="adj1" fmla="val -36483"/>
              <a:gd name="adj2" fmla="val 35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При попадании солнечного излучения на кору 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дерева 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внутренняя энергия увеличивается, происходит процесс 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нагревания. Когда 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смола достигнет температуры 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плавления, произойдёт 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переход  смолы из твёрдого состояния в жидкое. При прекращении процесса 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нагревания 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будет наблюдаться обратный 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процесс- 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кристаллизация смолы.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52128"/>
          </a:xfrm>
        </p:spPr>
        <p:txBody>
          <a:bodyPr/>
          <a:lstStyle/>
          <a:p>
            <a:pPr lvl="0">
              <a:buNone/>
            </a:pPr>
            <a:r>
              <a:rPr lang="ru-RU" sz="3600" dirty="0" smtClean="0"/>
              <a:t>Но уж светлеет </a:t>
            </a:r>
            <a:r>
              <a:rPr lang="ru-RU" sz="3600" smtClean="0"/>
              <a:t>даль</a:t>
            </a:r>
            <a:r>
              <a:rPr lang="ru-RU" sz="3600" smtClean="0"/>
              <a:t>….Зелёно-серебристый,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Неуловимый свет восходит над землёй, </a:t>
            </a:r>
          </a:p>
          <a:p>
            <a:pPr>
              <a:buNone/>
            </a:pPr>
            <a:r>
              <a:rPr lang="ru-RU" sz="3600" dirty="0" smtClean="0"/>
              <a:t>И белый пар лугов, холодный и душистый,</a:t>
            </a:r>
          </a:p>
          <a:p>
            <a:pPr>
              <a:buNone/>
            </a:pPr>
            <a:r>
              <a:rPr lang="ru-RU" sz="3600" dirty="0" smtClean="0"/>
              <a:t>Как фимиам, плывёт перед зарёй.</a:t>
            </a:r>
          </a:p>
          <a:p>
            <a:pPr algn="r">
              <a:buNone/>
            </a:pPr>
            <a:r>
              <a:rPr lang="ru-RU" sz="3600" dirty="0" smtClean="0"/>
              <a:t>И. А. Бунин «Неуловимый свет»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14282" y="571480"/>
            <a:ext cx="8358246" cy="6500858"/>
          </a:xfrm>
          <a:prstGeom prst="horizontalScroll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dirty="0" smtClean="0">
                <a:solidFill>
                  <a:srgbClr val="002060"/>
                </a:solidFill>
              </a:rPr>
              <a:t>Ночью </a:t>
            </a:r>
            <a:r>
              <a:rPr lang="ru-RU" sz="3600" dirty="0" smtClean="0">
                <a:solidFill>
                  <a:srgbClr val="002060"/>
                </a:solidFill>
              </a:rPr>
              <a:t>водяной пар </a:t>
            </a:r>
            <a:r>
              <a:rPr lang="ru-RU" sz="3600" dirty="0" smtClean="0">
                <a:solidFill>
                  <a:srgbClr val="002060"/>
                </a:solidFill>
              </a:rPr>
              <a:t>конденсируется, </a:t>
            </a:r>
            <a:r>
              <a:rPr lang="ru-RU" sz="3600" dirty="0" smtClean="0">
                <a:solidFill>
                  <a:srgbClr val="002060"/>
                </a:solidFill>
              </a:rPr>
              <a:t>и на растениях образуется роса. С восходом солнца температура повышается, что приводит к интенсивному испарению и образованию утреннего тумана.   </a:t>
            </a:r>
          </a:p>
          <a:p>
            <a:pPr algn="ctr"/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200" b="1" dirty="0" smtClean="0"/>
              <a:t>Спеша на север </a:t>
            </a:r>
            <a:r>
              <a:rPr lang="ru-RU" sz="3200" b="1" dirty="0" smtClean="0"/>
              <a:t>из далёка</a:t>
            </a:r>
            <a:r>
              <a:rPr lang="ru-RU" sz="3200" b="1" dirty="0" smtClean="0"/>
              <a:t>,</a:t>
            </a:r>
          </a:p>
          <a:p>
            <a:pPr>
              <a:buNone/>
            </a:pPr>
            <a:r>
              <a:rPr lang="ru-RU" sz="3200" b="1" dirty="0" smtClean="0"/>
              <a:t>Из тёплых и чужих сторон, </a:t>
            </a:r>
          </a:p>
          <a:p>
            <a:pPr>
              <a:buNone/>
            </a:pPr>
            <a:r>
              <a:rPr lang="ru-RU" sz="3200" b="1" dirty="0" smtClean="0"/>
              <a:t>Тебе, Казбек, о страж востока, </a:t>
            </a:r>
          </a:p>
          <a:p>
            <a:pPr>
              <a:buNone/>
            </a:pPr>
            <a:r>
              <a:rPr lang="ru-RU" sz="3200" b="1" dirty="0" smtClean="0"/>
              <a:t>Принёс я</a:t>
            </a:r>
            <a:r>
              <a:rPr lang="ru-RU" sz="3200" b="1" dirty="0" smtClean="0"/>
              <a:t>, странник, свой поклон.</a:t>
            </a:r>
          </a:p>
          <a:p>
            <a:pPr>
              <a:buNone/>
            </a:pPr>
            <a:r>
              <a:rPr lang="ru-RU" sz="3200" b="1" dirty="0" smtClean="0"/>
              <a:t>Чалмою белою от века</a:t>
            </a:r>
          </a:p>
          <a:p>
            <a:pPr>
              <a:buNone/>
            </a:pPr>
            <a:r>
              <a:rPr lang="ru-RU" sz="3200" b="1" dirty="0" smtClean="0"/>
              <a:t>Твой лоб наморщенный увит, </a:t>
            </a:r>
          </a:p>
          <a:p>
            <a:pPr>
              <a:buNone/>
            </a:pPr>
            <a:r>
              <a:rPr lang="ru-RU" sz="3200" b="1" dirty="0" smtClean="0"/>
              <a:t>И гордый ропот человека</a:t>
            </a:r>
          </a:p>
          <a:p>
            <a:pPr>
              <a:buNone/>
            </a:pPr>
            <a:r>
              <a:rPr lang="ru-RU" sz="3200" b="1" dirty="0" smtClean="0"/>
              <a:t>Твой гордый мир не возмутит.</a:t>
            </a:r>
          </a:p>
          <a:p>
            <a:pPr algn="r">
              <a:buNone/>
            </a:pPr>
            <a:r>
              <a:rPr lang="ru-RU" sz="3200" b="1" dirty="0" smtClean="0"/>
              <a:t>М. Ю. Лермонтов «Спеша на север из далёка»</a:t>
            </a:r>
          </a:p>
          <a:p>
            <a:pPr>
              <a:buNone/>
            </a:pPr>
            <a:endParaRPr lang="ru-RU" sz="3200" b="1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571472" y="500042"/>
            <a:ext cx="7500990" cy="614366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dirty="0" smtClean="0"/>
              <a:t>Для всех гор характерна высотная поясность: с увеличением высоты температура окружающего воздуха уменьшается. На высоте более 2000 метров температура всегда ниже нуля градусов, поэтому  там всегда лежит снег.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4000" b="1" dirty="0" smtClean="0"/>
              <a:t>В песчаных степях аравийской земли</a:t>
            </a:r>
          </a:p>
          <a:p>
            <a:pPr>
              <a:buNone/>
            </a:pPr>
            <a:r>
              <a:rPr lang="ru-RU" sz="4000" b="1" dirty="0" smtClean="0"/>
              <a:t>Три гордые пальмы высоко росли.</a:t>
            </a:r>
          </a:p>
          <a:p>
            <a:pPr>
              <a:buNone/>
            </a:pPr>
            <a:r>
              <a:rPr lang="ru-RU" sz="4000" b="1" dirty="0" smtClean="0"/>
              <a:t>Родник между ними из почвы бесплодной,</a:t>
            </a:r>
          </a:p>
          <a:p>
            <a:pPr>
              <a:buNone/>
            </a:pPr>
            <a:r>
              <a:rPr lang="ru-RU" sz="4000" b="1" dirty="0" smtClean="0"/>
              <a:t>Журча, пробивался водою холодной…..</a:t>
            </a:r>
          </a:p>
          <a:p>
            <a:pPr algn="r">
              <a:buNone/>
            </a:pPr>
            <a:r>
              <a:rPr lang="ru-RU" sz="4000" b="1" dirty="0" smtClean="0"/>
              <a:t>М. Ю. Лермонтов «Три пальмы»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642910" y="357166"/>
            <a:ext cx="7929618" cy="6286544"/>
          </a:xfrm>
          <a:prstGeom prst="wave">
            <a:avLst>
              <a:gd name="adj1" fmla="val 12500"/>
              <a:gd name="adj2" fmla="val -4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/>
              <a:t>Все </a:t>
            </a:r>
            <a:r>
              <a:rPr lang="ru-RU" sz="3200" b="1" dirty="0" smtClean="0"/>
              <a:t>тела, </a:t>
            </a:r>
            <a:r>
              <a:rPr lang="ru-RU" sz="3200" b="1" dirty="0" smtClean="0"/>
              <a:t>находящиеся при одинаковой температуре продолжительное время, находятся в тепловом равновесии. Но температура подземных вод всегда низкая, поэтому при любой температуре вода в источнике холодная.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54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</a:t>
            </a:r>
            <a:r>
              <a:rPr lang="ru-RU" sz="4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ежду </a:t>
            </a:r>
            <a:r>
              <a:rPr lang="ru-RU" sz="4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наукой и художественной литературой есть много общего: и там и тут основную роль играет наблюдение, сравнение, изучение…</a:t>
            </a:r>
            <a:endParaRPr lang="ru-RU" sz="4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>
              <a:buNone/>
            </a:pPr>
            <a:r>
              <a:rPr lang="ru-RU" sz="4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      М. Горький</a:t>
            </a:r>
            <a:endParaRPr lang="ru-RU" sz="4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4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</a:t>
            </a:r>
            <a:endParaRPr lang="ru-RU" sz="42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Autofit/>
          </a:bodyPr>
          <a:lstStyle/>
          <a:p>
            <a:r>
              <a:rPr lang="ru-RU" sz="6600" i="1" dirty="0" smtClean="0">
                <a:solidFill>
                  <a:srgbClr val="FF0000"/>
                </a:solidFill>
              </a:rPr>
              <a:t>Эпиграф:</a:t>
            </a:r>
            <a:r>
              <a:rPr lang="ru-RU" sz="6600" dirty="0" smtClean="0">
                <a:solidFill>
                  <a:srgbClr val="FF0000"/>
                </a:solidFill>
              </a:rPr>
              <a:t> </a:t>
            </a:r>
            <a:br>
              <a:rPr lang="ru-RU" sz="6600" dirty="0" smtClean="0">
                <a:solidFill>
                  <a:srgbClr val="FF0000"/>
                </a:solidFill>
              </a:rPr>
            </a:b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5400" b="1" i="1" dirty="0" smtClean="0">
                <a:latin typeface="Arial Black" pitchFamily="34" charset="0"/>
              </a:rPr>
              <a:t>Наука и искусство также</a:t>
            </a:r>
            <a:endParaRPr lang="ru-RU" sz="54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sz="5400" b="1" i="1" dirty="0" smtClean="0">
                <a:latin typeface="Arial Black" pitchFamily="34" charset="0"/>
              </a:rPr>
              <a:t> тесно связаны между собой,                   </a:t>
            </a:r>
            <a:endParaRPr lang="ru-RU" sz="54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sz="5400" b="1" i="1" dirty="0" smtClean="0">
                <a:latin typeface="Arial Black" pitchFamily="34" charset="0"/>
              </a:rPr>
              <a:t>Как легкие и сердце.  </a:t>
            </a:r>
            <a:r>
              <a:rPr lang="ru-RU" sz="5400" b="1" i="1" dirty="0" smtClean="0">
                <a:latin typeface="+mj-lt"/>
              </a:rPr>
              <a:t> </a:t>
            </a:r>
            <a:r>
              <a:rPr lang="ru-RU" sz="5400" b="1" i="1" dirty="0" smtClean="0"/>
              <a:t> </a:t>
            </a:r>
            <a:r>
              <a:rPr lang="ru-RU" sz="5400" dirty="0" smtClean="0"/>
              <a:t> </a:t>
            </a:r>
          </a:p>
          <a:p>
            <a:pPr algn="r">
              <a:buNone/>
            </a:pPr>
            <a:r>
              <a:rPr lang="ru-RU" sz="5800" dirty="0" smtClean="0"/>
              <a:t>Л. Н. Толстой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Блиц-опрос !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214422"/>
            <a:ext cx="4643438" cy="509493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3200" b="1" i="1" dirty="0" smtClean="0"/>
              <a:t>Татьяна пред окном стояла,</a:t>
            </a:r>
          </a:p>
          <a:p>
            <a:pPr>
              <a:buNone/>
            </a:pPr>
            <a:r>
              <a:rPr lang="ru-RU" sz="3200" b="1" i="1" dirty="0" smtClean="0"/>
              <a:t>На стекла хладные дыша,</a:t>
            </a:r>
          </a:p>
          <a:p>
            <a:pPr>
              <a:buNone/>
            </a:pPr>
            <a:r>
              <a:rPr lang="ru-RU" sz="3200" b="1" i="1" dirty="0" smtClean="0"/>
              <a:t>Задумавшись, моя душа,</a:t>
            </a:r>
          </a:p>
          <a:p>
            <a:pPr>
              <a:buNone/>
            </a:pPr>
            <a:r>
              <a:rPr lang="ru-RU" sz="3200" b="1" i="1" dirty="0" smtClean="0"/>
              <a:t>Прелестным пальчиком писала</a:t>
            </a:r>
          </a:p>
          <a:p>
            <a:pPr>
              <a:buNone/>
            </a:pPr>
            <a:r>
              <a:rPr lang="ru-RU" sz="3200" b="1" i="1" dirty="0" smtClean="0"/>
              <a:t>Заветный вензель О да Е</a:t>
            </a:r>
            <a:r>
              <a:rPr lang="ru-RU" sz="3200" b="1" i="1" dirty="0" smtClean="0"/>
              <a:t>.</a:t>
            </a:r>
          </a:p>
          <a:p>
            <a:pPr>
              <a:buNone/>
            </a:pPr>
            <a:r>
              <a:rPr lang="ru-RU" sz="3000" i="1" dirty="0" smtClean="0"/>
              <a:t>                  А.С.Пушкин.</a:t>
            </a:r>
            <a:endParaRPr lang="ru-RU" sz="3000" i="1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          «</a:t>
            </a:r>
            <a:r>
              <a:rPr lang="ru-RU" dirty="0" smtClean="0"/>
              <a:t>Евгений Онегин</a:t>
            </a:r>
            <a:r>
              <a:rPr lang="ru-RU" dirty="0" smtClean="0"/>
              <a:t>»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F:\татья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2"/>
            <a:ext cx="37465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4686304" cy="609507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3600" b="1" i="1" dirty="0" smtClean="0"/>
              <a:t>Смеркалось; на столе, блистая,</a:t>
            </a:r>
          </a:p>
          <a:p>
            <a:pPr>
              <a:buNone/>
            </a:pPr>
            <a:r>
              <a:rPr lang="ru-RU" sz="3600" b="1" i="1" dirty="0" smtClean="0"/>
              <a:t>    Шипел вечерний </a:t>
            </a:r>
            <a:r>
              <a:rPr lang="ru-RU" sz="3600" b="1" i="1" dirty="0" smtClean="0"/>
              <a:t>самовар,</a:t>
            </a:r>
            <a:endParaRPr lang="ru-RU" sz="3600" b="1" i="1" dirty="0" smtClean="0"/>
          </a:p>
          <a:p>
            <a:pPr>
              <a:buNone/>
            </a:pPr>
            <a:r>
              <a:rPr lang="ru-RU" sz="3600" b="1" i="1" dirty="0" smtClean="0"/>
              <a:t>    Китайский чайник нагревая,</a:t>
            </a:r>
          </a:p>
          <a:p>
            <a:pPr>
              <a:buNone/>
            </a:pPr>
            <a:r>
              <a:rPr lang="ru-RU" sz="3600" b="1" i="1" dirty="0" smtClean="0"/>
              <a:t>Под ним клубился легкий пар</a:t>
            </a:r>
            <a:r>
              <a:rPr lang="ru-RU" sz="3600" b="1" i="1" dirty="0" smtClean="0"/>
              <a:t>.</a:t>
            </a:r>
          </a:p>
          <a:p>
            <a:pPr>
              <a:buNone/>
            </a:pPr>
            <a:r>
              <a:rPr lang="ru-RU" sz="3200" i="1" dirty="0" smtClean="0"/>
              <a:t>               А.С.Пушкин.</a:t>
            </a:r>
            <a:endParaRPr lang="ru-RU" sz="3200" i="1" dirty="0" smtClean="0"/>
          </a:p>
          <a:p>
            <a:pPr>
              <a:buNone/>
            </a:pPr>
            <a:r>
              <a:rPr lang="ru-RU" sz="3600" dirty="0" smtClean="0"/>
              <a:t>	</a:t>
            </a:r>
            <a:r>
              <a:rPr lang="ru-RU" sz="3600" dirty="0" smtClean="0"/>
              <a:t>     </a:t>
            </a:r>
            <a:r>
              <a:rPr lang="ru-RU" dirty="0" smtClean="0"/>
              <a:t>«</a:t>
            </a:r>
            <a:r>
              <a:rPr lang="ru-RU" dirty="0" smtClean="0"/>
              <a:t>Евгений Онегин</a:t>
            </a:r>
            <a:r>
              <a:rPr lang="ru-RU" dirty="0" smtClean="0"/>
              <a:t>»</a:t>
            </a:r>
            <a:endParaRPr lang="ru-RU" dirty="0" smtClean="0"/>
          </a:p>
          <a:p>
            <a:pPr>
              <a:buNone/>
            </a:pPr>
            <a:endParaRPr lang="ru-RU" sz="3600" dirty="0"/>
          </a:p>
        </p:txBody>
      </p:sp>
      <p:pic>
        <p:nvPicPr>
          <p:cNvPr id="2050" name="Picture 2" descr="F:\самова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500042"/>
            <a:ext cx="4000528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1285860"/>
            <a:ext cx="6357982" cy="5072098"/>
          </a:xfrm>
        </p:spPr>
        <p:txBody>
          <a:bodyPr>
            <a:normAutofit/>
          </a:bodyPr>
          <a:lstStyle/>
          <a:p>
            <a:pPr lvl="0" algn="r">
              <a:buNone/>
            </a:pPr>
            <a:r>
              <a:rPr lang="ru-RU" sz="4000" i="1" dirty="0" smtClean="0"/>
              <a:t>Яд каплет сквозь его кору,</a:t>
            </a:r>
          </a:p>
          <a:p>
            <a:pPr algn="r">
              <a:buNone/>
            </a:pPr>
            <a:r>
              <a:rPr lang="ru-RU" sz="4000" i="1" dirty="0" smtClean="0"/>
              <a:t>К полудню </a:t>
            </a:r>
            <a:r>
              <a:rPr lang="ru-RU" sz="4000" i="1" dirty="0" err="1" smtClean="0"/>
              <a:t>растопясь</a:t>
            </a:r>
            <a:r>
              <a:rPr lang="ru-RU" sz="4000" i="1" dirty="0" smtClean="0"/>
              <a:t> от зноя,</a:t>
            </a:r>
          </a:p>
          <a:p>
            <a:pPr algn="r">
              <a:buNone/>
            </a:pPr>
            <a:r>
              <a:rPr lang="ru-RU" sz="4000" i="1" dirty="0" smtClean="0"/>
              <a:t>И застывает ввечеру</a:t>
            </a:r>
          </a:p>
          <a:p>
            <a:pPr algn="r">
              <a:buNone/>
            </a:pPr>
            <a:r>
              <a:rPr lang="ru-RU" sz="4000" i="1" dirty="0" smtClean="0"/>
              <a:t>Густой прозрачною смолою.</a:t>
            </a:r>
          </a:p>
          <a:p>
            <a:pPr algn="r">
              <a:buNone/>
            </a:pPr>
            <a:r>
              <a:rPr lang="ru-RU" sz="3200" i="1" dirty="0" smtClean="0"/>
              <a:t>А.С.Пушкин.	«Анчар»</a:t>
            </a:r>
          </a:p>
          <a:p>
            <a:pPr algn="r"/>
            <a:endParaRPr lang="ru-RU" sz="3200" i="1" dirty="0"/>
          </a:p>
        </p:txBody>
      </p:sp>
      <p:pic>
        <p:nvPicPr>
          <p:cNvPr id="3074" name="Picture 2" descr="F:\анча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41121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Работа с карточками:</a:t>
            </a:r>
            <a:b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«Физические определение» </a:t>
            </a:r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6617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FFFF00"/>
                </a:solidFill>
              </a:rPr>
              <a:t>Дайте определения тем  терминам, которые указаны в вашей карточке. Допишите предложения.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«Поэтические задачи» 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4400552" cy="5309252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Пушкин А. С.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Опрятней модного паркета </a:t>
            </a:r>
          </a:p>
          <a:p>
            <a:pPr>
              <a:buNone/>
            </a:pPr>
            <a:r>
              <a:rPr lang="ru-RU" b="1" i="1" dirty="0" smtClean="0"/>
              <a:t>Блистает речка, льдом  одета. </a:t>
            </a:r>
          </a:p>
          <a:p>
            <a:pPr>
              <a:buNone/>
            </a:pPr>
            <a:r>
              <a:rPr lang="ru-RU" b="1" i="1" dirty="0" smtClean="0"/>
              <a:t>Мальчишек радостный народ </a:t>
            </a:r>
          </a:p>
          <a:p>
            <a:pPr>
              <a:buNone/>
            </a:pPr>
            <a:r>
              <a:rPr lang="ru-RU" b="1" i="1" dirty="0" smtClean="0"/>
              <a:t>Коньками звучно режет лед.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Вопрос</a:t>
            </a:r>
            <a:r>
              <a:rPr lang="ru-RU" sz="3600" dirty="0" smtClean="0">
                <a:solidFill>
                  <a:srgbClr val="FFFF00"/>
                </a:solidFill>
              </a:rPr>
              <a:t>:   </a:t>
            </a:r>
            <a:r>
              <a:rPr lang="ru-RU" sz="3600" b="1" i="1" u="sng" dirty="0" smtClean="0">
                <a:solidFill>
                  <a:srgbClr val="FFFF00"/>
                </a:solidFill>
              </a:rPr>
              <a:t>Почему коньки  режут лед?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9" name="Picture 3" descr="F:\конь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357298"/>
            <a:ext cx="4286280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571480"/>
            <a:ext cx="4972056" cy="573788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b="1" dirty="0" smtClean="0"/>
              <a:t>И. А Бунин.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На окне, серебряном от инея,</a:t>
            </a:r>
          </a:p>
          <a:p>
            <a:pPr>
              <a:buNone/>
            </a:pPr>
            <a:r>
              <a:rPr lang="ru-RU" b="1" dirty="0" smtClean="0"/>
              <a:t>За ночь хризантемы расцвели,</a:t>
            </a:r>
          </a:p>
          <a:p>
            <a:pPr>
              <a:buNone/>
            </a:pPr>
            <a:r>
              <a:rPr lang="ru-RU" b="1" dirty="0" smtClean="0"/>
              <a:t>В верхних стеклах - небо ярко-синее</a:t>
            </a:r>
          </a:p>
          <a:p>
            <a:pPr>
              <a:buNone/>
            </a:pPr>
            <a:r>
              <a:rPr lang="ru-RU" b="1" dirty="0" smtClean="0"/>
              <a:t>И застреха в снеговой пыли.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        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Вопрос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>   </a:t>
            </a:r>
            <a:r>
              <a:rPr lang="ru-RU" sz="3200" b="1" i="1" u="sng" dirty="0" smtClean="0">
                <a:solidFill>
                  <a:srgbClr val="FFFF00"/>
                </a:solidFill>
              </a:rPr>
              <a:t>Почему оконные стёкла покрылись узором из инея?</a:t>
            </a:r>
          </a:p>
          <a:p>
            <a:endParaRPr lang="ru-RU" dirty="0"/>
          </a:p>
        </p:txBody>
      </p:sp>
      <p:pic>
        <p:nvPicPr>
          <p:cNvPr id="4" name="Рисунок 3" descr="узоры на стекл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642918"/>
            <a:ext cx="3643338" cy="5000660"/>
          </a:xfrm>
          <a:prstGeom prst="rect">
            <a:avLst/>
          </a:prstGeom>
          <a:ln w="57150">
            <a:solidFill>
              <a:schemeClr val="accent6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3929090"/>
          </a:xfrm>
        </p:spPr>
        <p:txBody>
          <a:bodyPr/>
          <a:lstStyle/>
          <a:p>
            <a:pPr lvl="0">
              <a:buNone/>
            </a:pPr>
            <a:r>
              <a:rPr lang="ru-RU" b="1" dirty="0" smtClean="0"/>
              <a:t>Фет </a:t>
            </a:r>
            <a:r>
              <a:rPr lang="ru-RU" b="1" dirty="0" smtClean="0"/>
              <a:t>. </a:t>
            </a:r>
            <a:r>
              <a:rPr lang="ru-RU" b="1" dirty="0" smtClean="0"/>
              <a:t>"Метель" </a:t>
            </a:r>
            <a:endParaRPr lang="ru-RU" dirty="0" smtClean="0"/>
          </a:p>
          <a:p>
            <a:pPr>
              <a:buNone/>
            </a:pPr>
            <a:r>
              <a:rPr lang="ru-RU" sz="3200" b="1" dirty="0" smtClean="0"/>
              <a:t>Все молчит, - лучина с треском </a:t>
            </a:r>
          </a:p>
          <a:p>
            <a:pPr>
              <a:buNone/>
            </a:pPr>
            <a:r>
              <a:rPr lang="ru-RU" sz="3200" b="1" dirty="0" smtClean="0"/>
              <a:t>Лишь горит багровым блеском </a:t>
            </a:r>
          </a:p>
          <a:p>
            <a:pPr>
              <a:buNone/>
            </a:pPr>
            <a:r>
              <a:rPr lang="ru-RU" sz="3200" b="1" dirty="0" smtClean="0"/>
              <a:t>Да по кровле </a:t>
            </a:r>
            <a:r>
              <a:rPr lang="ru-RU" sz="3200" b="1" dirty="0" err="1" smtClean="0"/>
              <a:t>ветр</a:t>
            </a:r>
            <a:r>
              <a:rPr lang="ru-RU" sz="3200" b="1" dirty="0" smtClean="0"/>
              <a:t> шумит. 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FF0000"/>
                </a:solidFill>
              </a:rPr>
              <a:t>Вопрос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>  </a:t>
            </a:r>
            <a:r>
              <a:rPr lang="ru-RU" sz="3600" b="1" i="1" u="sng" dirty="0" smtClean="0">
                <a:solidFill>
                  <a:srgbClr val="FFFF00"/>
                </a:solidFill>
              </a:rPr>
              <a:t>Почему  лучина "горит с треском"? </a:t>
            </a:r>
            <a:endParaRPr lang="ru-RU" sz="3600" b="1" u="sng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357562"/>
            <a:ext cx="528641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175</TotalTime>
  <Words>558</Words>
  <Application>Microsoft Office PowerPoint</Application>
  <PresentationFormat>Экран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Интегрированный урок по теме «Изменение агрегатных состояний вещества» </vt:lpstr>
      <vt:lpstr>Эпиграф:  </vt:lpstr>
      <vt:lpstr>Блиц-опрос !</vt:lpstr>
      <vt:lpstr>Слайд 4</vt:lpstr>
      <vt:lpstr>Слайд 5</vt:lpstr>
      <vt:lpstr>Работа с карточками: «Физические определение» </vt:lpstr>
      <vt:lpstr>«Поэтические задачи»  </vt:lpstr>
      <vt:lpstr>Слайд 8</vt:lpstr>
      <vt:lpstr>Слайд 9</vt:lpstr>
      <vt:lpstr>Слайд 10</vt:lpstr>
      <vt:lpstr>Задание « Найди пару»: </vt:lpstr>
      <vt:lpstr>Слайд 12</vt:lpstr>
      <vt:lpstr>Слайд 13</vt:lpstr>
      <vt:lpstr>Слайд 14</vt:lpstr>
      <vt:lpstr>Слайд 15</vt:lpstr>
      <vt:lpstr>Слайд 16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Интегрированный урок по теме «Изменение агрегатных состояний вещества» </dc:title>
  <dc:creator>натали</dc:creator>
  <cp:lastModifiedBy>ученик</cp:lastModifiedBy>
  <cp:revision>24</cp:revision>
  <dcterms:created xsi:type="dcterms:W3CDTF">2009-12-08T16:30:18Z</dcterms:created>
  <dcterms:modified xsi:type="dcterms:W3CDTF">2009-12-10T07:04:51Z</dcterms:modified>
</cp:coreProperties>
</file>