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75" r:id="rId2"/>
    <p:sldId id="258" r:id="rId3"/>
    <p:sldId id="259" r:id="rId4"/>
    <p:sldId id="260" r:id="rId5"/>
    <p:sldId id="272" r:id="rId6"/>
    <p:sldId id="261" r:id="rId7"/>
    <p:sldId id="262" r:id="rId8"/>
    <p:sldId id="273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06600"/>
    <a:srgbClr val="003366"/>
    <a:srgbClr val="A5002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C8232EF-9C0A-4D76-A690-F110113A54F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B8259C-E44E-4CD3-B0B9-3CFEF311EA3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379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3E400B-ABBD-4DB2-ADAB-185AB29DF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4B80B-0F46-4A6F-AAEB-D93F0EE1A6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0DD3F-E66A-427E-8DD4-30E1189A3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B7B0-E47D-488E-BA7E-8FD68EDF1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0116A-DE2E-4F0D-858E-6D7BA8096E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988F5-D89C-468E-B0A6-1C39FB74F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73371-1CE8-443A-87B7-3BD5EC9FB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0DFB3-7D82-44D7-BCCF-6A2B3E365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6532D-EF35-436D-98C4-E3CE75193A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530DB-5481-4F41-BDCC-664F7E236C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567A3-FA30-4EC1-9762-8CA4F2593B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A&amp;J Fromberg</a:t>
            </a:r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BC0EDEE-658F-4234-ACA6-A8F7A4BA3D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575123"/>
          </a:xfrm>
        </p:spPr>
        <p:txBody>
          <a:bodyPr/>
          <a:lstStyle/>
          <a:p>
            <a:r>
              <a:rPr lang="ru-RU" dirty="0" smtClean="0"/>
              <a:t>География природных ресурсов мира</a:t>
            </a:r>
            <a:endParaRPr lang="ru-RU" dirty="0"/>
          </a:p>
        </p:txBody>
      </p:sp>
      <p:pic>
        <p:nvPicPr>
          <p:cNvPr id="4" name="Picture 9" descr="geot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6170895" cy="3300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Водные  ресурсы  мира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4824413" cy="1368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/>
              <a:t>Распределение  водных</a:t>
            </a:r>
          </a:p>
          <a:p>
            <a:pPr algn="ctr">
              <a:buFont typeface="Wingdings" pitchFamily="2" charset="2"/>
              <a:buNone/>
            </a:pPr>
            <a:r>
              <a:rPr lang="ru-RU" sz="2200"/>
              <a:t>ресурсов  по  регионам  мира  (тыс. км</a:t>
            </a:r>
            <a:r>
              <a:rPr lang="ru-RU" sz="2200" baseline="30000"/>
              <a:t>3</a:t>
            </a:r>
            <a:r>
              <a:rPr lang="ru-RU" sz="2200"/>
              <a:t>)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341438"/>
            <a:ext cx="4038600" cy="115093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/>
              <a:t>Крупнейшие страны мира  по  запасам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/>
              <a:t>пресной воды  (тыс. км</a:t>
            </a:r>
            <a:r>
              <a:rPr lang="ru-RU" sz="2200" baseline="30000"/>
              <a:t>3</a:t>
            </a:r>
            <a:r>
              <a:rPr lang="ru-RU" sz="2200"/>
              <a:t>)</a:t>
            </a: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0" y="2349500"/>
          <a:ext cx="4572000" cy="3778250"/>
        </p:xfrm>
        <a:graphic>
          <a:graphicData uri="http://schemas.openxmlformats.org/presentationml/2006/ole">
            <p:oleObj spid="_x0000_s43015" name="Chart" r:id="rId3" imgW="6096000" imgH="4067054" progId="MSGraph.Chart.8">
              <p:embed followColorScheme="full"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4787900" y="2420938"/>
          <a:ext cx="4356100" cy="3706812"/>
        </p:xfrm>
        <a:graphic>
          <a:graphicData uri="http://schemas.openxmlformats.org/presentationml/2006/ole">
            <p:oleObj spid="_x0000_s43016" name="Chart" r:id="rId4" imgW="6096000" imgH="4067054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OleChart spid="43015" grpId="0"/>
      <p:bldOleChart spid="430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13" y="0"/>
            <a:ext cx="8497887" cy="962025"/>
          </a:xfrm>
        </p:spPr>
        <p:txBody>
          <a:bodyPr/>
          <a:lstStyle/>
          <a:p>
            <a:r>
              <a:rPr lang="ru-RU"/>
              <a:t>Водные  ресурсы  мира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4213" y="1052513"/>
            <a:ext cx="7815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Крупнейшие  водохранилища  мира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471863" y="2579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142" name="Group 110"/>
          <p:cNvGraphicFramePr>
            <a:graphicFrameLocks noGrp="1"/>
          </p:cNvGraphicFramePr>
          <p:nvPr/>
        </p:nvGraphicFramePr>
        <p:xfrm>
          <a:off x="539750" y="1839913"/>
          <a:ext cx="8280400" cy="4541839"/>
        </p:xfrm>
        <a:graphic>
          <a:graphicData uri="http://schemas.openxmlformats.org/drawingml/2006/table">
            <a:tbl>
              <a:tblPr/>
              <a:tblGrid>
                <a:gridCol w="1000125"/>
                <a:gridCol w="2455863"/>
                <a:gridCol w="2754312"/>
                <a:gridCol w="2070100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/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Название  водохранилища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Страна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Объём  воды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 км</a:t>
                      </a:r>
                      <a:r>
                        <a:rPr kumimoji="0" lang="ru-RU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Виктория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Кения,  Танзания, Уганда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Братское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Россия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169,3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Кариба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Замбия,  Зимбабве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160,3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Насер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Египет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157,0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Вольта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Гана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148,0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Водные  ресурсы  мира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84313"/>
            <a:ext cx="6346825" cy="6048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Проблемы  использования: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084888" y="249237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Загрязнение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971550" y="2492375"/>
            <a:ext cx="311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Рост  потребления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835150" y="3284538"/>
            <a:ext cx="544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Нерациональное  использование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484438" y="5084763"/>
            <a:ext cx="3395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Решение проблемы: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23838" y="5761038"/>
            <a:ext cx="89201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200"/>
              <a:t>уменьшение  водоёмкости  производственных  процессов;</a:t>
            </a:r>
          </a:p>
          <a:p>
            <a:pPr>
              <a:buFontTx/>
              <a:buChar char="•"/>
            </a:pPr>
            <a:r>
              <a:rPr lang="ru-RU" sz="2200"/>
              <a:t>сооружение  водохранилищ;</a:t>
            </a:r>
          </a:p>
          <a:p>
            <a:pPr>
              <a:buFontTx/>
              <a:buChar char="•"/>
            </a:pPr>
            <a:r>
              <a:rPr lang="ru-RU" sz="2200"/>
              <a:t>опреснение  морской  воды.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908175" y="4292600"/>
            <a:ext cx="5521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000" b="1">
                <a:solidFill>
                  <a:srgbClr val="FF0066"/>
                </a:solidFill>
              </a:rPr>
              <a:t>Дефицит пресной  воды</a:t>
            </a:r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auto">
          <a:xfrm>
            <a:off x="250825" y="2492375"/>
            <a:ext cx="647700" cy="2447925"/>
          </a:xfrm>
          <a:prstGeom prst="curvedRightArrow">
            <a:avLst>
              <a:gd name="adj1" fmla="val 75693"/>
              <a:gd name="adj2" fmla="val 151176"/>
              <a:gd name="adj3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8243888" y="2636838"/>
            <a:ext cx="647700" cy="2305050"/>
          </a:xfrm>
          <a:prstGeom prst="curvedLeftArrow">
            <a:avLst>
              <a:gd name="adj1" fmla="val 64454"/>
              <a:gd name="adj2" fmla="val 142353"/>
              <a:gd name="adj3" fmla="val 33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>
            <a:off x="3851275" y="3716338"/>
            <a:ext cx="936625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  <p:bldP spid="59396" grpId="0"/>
      <p:bldP spid="59397" grpId="0"/>
      <p:bldP spid="59398" grpId="0"/>
      <p:bldP spid="59399" grpId="0"/>
      <p:bldP spid="59401" grpId="0"/>
      <p:bldP spid="59401" grpId="1"/>
      <p:bldP spid="59409" grpId="0" animBg="1"/>
      <p:bldP spid="59410" grpId="0" animBg="1"/>
      <p:bldP spid="594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8497888" cy="962025"/>
          </a:xfrm>
        </p:spPr>
        <p:txBody>
          <a:bodyPr/>
          <a:lstStyle/>
          <a:p>
            <a:r>
              <a:rPr lang="ru-RU" sz="4200"/>
              <a:t>Гидроэнергетические  ресурсы  мира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900113" y="2205038"/>
          <a:ext cx="7380287" cy="4373562"/>
        </p:xfrm>
        <a:graphic>
          <a:graphicData uri="http://schemas.openxmlformats.org/presentationml/2006/ole">
            <p:oleObj spid="_x0000_s45062" name="Chart" r:id="rId3" imgW="6915060" imgH="4086225" progId="MSGraph.Chart.8">
              <p:embed followColorScheme="full"/>
            </p:oleObj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95288" y="2133600"/>
            <a:ext cx="82089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500"/>
              <a:t>Гидроэнергопотенциал  регионов  мира  ( % )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68313" y="1341438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hlink"/>
                </a:solidFill>
              </a:rPr>
              <a:t>Гидроэнергоресурсы – это  ресурсы  воды,</a:t>
            </a:r>
          </a:p>
          <a:p>
            <a:pPr algn="ctr"/>
            <a:r>
              <a:rPr lang="ru-RU" sz="2400" i="1">
                <a:solidFill>
                  <a:schemeClr val="hlink"/>
                </a:solidFill>
              </a:rPr>
              <a:t>пригодные  для  получения  электроэнергии.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OleChart spid="45062" grpId="0"/>
      <p:bldP spid="450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0"/>
            <a:ext cx="8497887" cy="962025"/>
          </a:xfrm>
        </p:spPr>
        <p:txBody>
          <a:bodyPr/>
          <a:lstStyle/>
          <a:p>
            <a:r>
              <a:rPr lang="ru-RU" sz="4600"/>
              <a:t>Геотермальные ресурсы мира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/>
              <a:t>Геотермальные  ресурсы – это  внутренняя  энергия</a:t>
            </a:r>
          </a:p>
          <a:p>
            <a:pPr algn="ctr"/>
            <a:r>
              <a:rPr lang="ru-RU" sz="2400" i="1"/>
              <a:t>            Земли.</a:t>
            </a:r>
          </a:p>
        </p:txBody>
      </p:sp>
      <p:pic>
        <p:nvPicPr>
          <p:cNvPr id="46089" name="Picture 9" descr="geot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8334375" cy="4457700"/>
          </a:xfrm>
          <a:prstGeom prst="rect">
            <a:avLst/>
          </a:prstGeom>
          <a:noFill/>
        </p:spPr>
      </p:pic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276600" y="5229225"/>
            <a:ext cx="453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66"/>
                </a:solidFill>
              </a:rPr>
              <a:t>Тихоокеанское огненное кольцо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6" grpId="0"/>
      <p:bldP spid="46088" grpId="0"/>
      <p:bldP spid="4608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20" name="Picture 16" descr="zo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3700" y="2565400"/>
            <a:ext cx="6210300" cy="3095625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497888" cy="962025"/>
          </a:xfrm>
        </p:spPr>
        <p:txBody>
          <a:bodyPr/>
          <a:lstStyle/>
          <a:p>
            <a:r>
              <a:rPr lang="ru-RU" sz="4100"/>
              <a:t>Агроклиматические ресурсы мира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882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7450" y="1125538"/>
            <a:ext cx="6611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Главный  показатель – сумма  активных  температур.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16287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tx2"/>
                </a:solidFill>
              </a:rPr>
              <a:t>Сумма  активных  температур</a:t>
            </a:r>
            <a:r>
              <a:rPr lang="ru-RU" sz="2400" i="1"/>
              <a:t> – сумма  среднесуточных  температур  выше  + 10</a:t>
            </a:r>
            <a:r>
              <a:rPr lang="ru-RU" sz="2400" i="1" baseline="30000"/>
              <a:t>о</a:t>
            </a:r>
            <a:r>
              <a:rPr lang="ru-RU" sz="2400" i="1"/>
              <a:t>С  в  течение  года.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2636838"/>
            <a:ext cx="29162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/>
              <a:t>Закон  географической  зональности</a:t>
            </a:r>
            <a:r>
              <a:rPr lang="ru-RU" sz="2400"/>
              <a:t>:</a:t>
            </a:r>
          </a:p>
          <a:p>
            <a:pPr algn="ctr"/>
            <a:r>
              <a:rPr lang="ru-RU" sz="2400"/>
              <a:t>чем  ближе  к  экватору –</a:t>
            </a:r>
          </a:p>
          <a:p>
            <a:pPr algn="ctr"/>
            <a:r>
              <a:rPr lang="ru-RU" sz="2400"/>
              <a:t> тем  …;</a:t>
            </a:r>
          </a:p>
          <a:p>
            <a:pPr algn="ctr"/>
            <a:r>
              <a:rPr lang="ru-RU" sz="2400"/>
              <a:t>чем  ближе  к  полюсам – тем …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0" y="60356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/>
              <a:t>Вывод:  наилучшими  агроклиматическими  ресурсами  обладают  страны  жаркого  теплового  пояса.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19700" y="3933825"/>
            <a:ext cx="192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A50021"/>
                </a:solidFill>
              </a:rPr>
              <a:t>Жаркий пояс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076825" y="3141663"/>
            <a:ext cx="2408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00"/>
                </a:solidFill>
              </a:rPr>
              <a:t>Умеренный пояс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148263" y="4652963"/>
            <a:ext cx="240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00"/>
                </a:solidFill>
              </a:rPr>
              <a:t>Умеренный пояс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076825" y="2492375"/>
            <a:ext cx="2230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3399"/>
                </a:solidFill>
              </a:rPr>
              <a:t>Холодный пояс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003800" y="5300663"/>
            <a:ext cx="2230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0099"/>
                </a:solidFill>
              </a:rPr>
              <a:t>Холодный пояс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8" grpId="0" autoUpdateAnimBg="0"/>
      <p:bldP spid="47109" grpId="0" autoUpdateAnimBg="0"/>
      <p:bldP spid="47110" grpId="0" autoUpdateAnimBg="0"/>
      <p:bldP spid="47111" grpId="0" autoUpdateAnimBg="0"/>
      <p:bldP spid="47113" grpId="0"/>
      <p:bldP spid="47114" grpId="0"/>
      <p:bldP spid="47115" grpId="0"/>
      <p:bldP spid="47116" grpId="0"/>
      <p:bldP spid="47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497888" cy="962025"/>
          </a:xfrm>
        </p:spPr>
        <p:txBody>
          <a:bodyPr/>
          <a:lstStyle/>
          <a:p>
            <a:r>
              <a:rPr lang="ru-RU" sz="5100"/>
              <a:t>Ресурсы  Мирового  океана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41862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/>
              <a:t>Ресурсы  Мирового  океана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Морская  вода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763713" y="2133600"/>
            <a:ext cx="2000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Минеральные</a:t>
            </a:r>
          </a:p>
          <a:p>
            <a:pPr algn="ctr"/>
            <a:r>
              <a:rPr lang="ru-RU" sz="2000"/>
              <a:t>ресурсы</a:t>
            </a:r>
          </a:p>
          <a:p>
            <a:pPr algn="ctr"/>
            <a:r>
              <a:rPr lang="ru-RU" sz="2000"/>
              <a:t>дна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995738" y="2133600"/>
            <a:ext cx="2293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Энергетические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588125" y="2133600"/>
            <a:ext cx="217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Биологические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011863" y="1125538"/>
            <a:ext cx="2466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/>
              <a:t>Рекреационные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827088" y="3357563"/>
            <a:ext cx="73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вода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0" y="3860800"/>
            <a:ext cx="1862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растворённые</a:t>
            </a:r>
          </a:p>
          <a:p>
            <a:pPr algn="ctr"/>
            <a:r>
              <a:rPr lang="ru-RU"/>
              <a:t>вещества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924300" y="2997200"/>
            <a:ext cx="2455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Энергия  приливов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4211638" y="3716338"/>
            <a:ext cx="1884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Энергия  волн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67175" y="4508500"/>
            <a:ext cx="228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Энергия  течений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211638" y="5157788"/>
            <a:ext cx="20748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Энергия</a:t>
            </a:r>
          </a:p>
          <a:p>
            <a:pPr algn="ctr"/>
            <a:r>
              <a:rPr lang="ru-RU"/>
              <a:t>температурного</a:t>
            </a:r>
          </a:p>
          <a:p>
            <a:pPr algn="ctr"/>
            <a:r>
              <a:rPr lang="ru-RU"/>
              <a:t>градиента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7092950" y="314166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рыбные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638925" y="4005263"/>
            <a:ext cx="250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морские  животные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877050" y="4941888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растительные</a:t>
            </a:r>
          </a:p>
          <a:p>
            <a:pPr algn="ctr"/>
            <a:r>
              <a:rPr lang="ru-RU"/>
              <a:t>ресурсы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0" y="4724400"/>
            <a:ext cx="52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Mn</a:t>
            </a:r>
            <a:endParaRPr lang="ru-RU"/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1258888" y="4868863"/>
            <a:ext cx="280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  <a:endParaRPr lang="ru-RU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900113" y="59499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Br</a:t>
            </a:r>
            <a:endParaRPr lang="ru-RU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323850" y="5373688"/>
            <a:ext cx="715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NaCl</a:t>
            </a:r>
            <a:endParaRPr lang="ru-RU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3276600" y="3573463"/>
            <a:ext cx="45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</a:t>
            </a:r>
            <a:endParaRPr lang="ru-RU"/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203575" y="4076700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Mg</a:t>
            </a:r>
            <a:endParaRPr lang="ru-RU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276600" y="5157788"/>
            <a:ext cx="388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</a:t>
            </a:r>
            <a:endParaRPr lang="ru-RU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908175" y="5589588"/>
            <a:ext cx="1058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алмазы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1908175" y="3573463"/>
            <a:ext cx="90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нефть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2195513" y="4221163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газ</a:t>
            </a: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2124075" y="4941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Zr</a:t>
            </a:r>
            <a:endParaRPr lang="ru-RU"/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3203575" y="4652963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</a:t>
            </a:r>
            <a:endParaRPr lang="ru-RU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2051050" y="6092825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фосфориты</a:t>
            </a:r>
          </a:p>
        </p:txBody>
      </p:sp>
      <p:sp>
        <p:nvSpPr>
          <p:cNvPr id="48165" name="AutoShape 37"/>
          <p:cNvSpPr>
            <a:spLocks noChangeArrowheads="1"/>
          </p:cNvSpPr>
          <p:nvPr/>
        </p:nvSpPr>
        <p:spPr bwMode="auto">
          <a:xfrm>
            <a:off x="827088" y="1628775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66" name="AutoShape 38"/>
          <p:cNvSpPr>
            <a:spLocks noChangeArrowheads="1"/>
          </p:cNvSpPr>
          <p:nvPr/>
        </p:nvSpPr>
        <p:spPr bwMode="auto">
          <a:xfrm>
            <a:off x="2627313" y="1557338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4427538" y="1628775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68" name="AutoShape 40"/>
          <p:cNvSpPr>
            <a:spLocks noChangeArrowheads="1"/>
          </p:cNvSpPr>
          <p:nvPr/>
        </p:nvSpPr>
        <p:spPr bwMode="auto">
          <a:xfrm rot="17460000">
            <a:off x="5796756" y="1053307"/>
            <a:ext cx="142875" cy="1582738"/>
          </a:xfrm>
          <a:prstGeom prst="downArrow">
            <a:avLst>
              <a:gd name="adj1" fmla="val 50000"/>
              <a:gd name="adj2" fmla="val 276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69" name="AutoShape 41"/>
          <p:cNvSpPr>
            <a:spLocks noChangeArrowheads="1"/>
          </p:cNvSpPr>
          <p:nvPr/>
        </p:nvSpPr>
        <p:spPr bwMode="auto">
          <a:xfrm>
            <a:off x="1042988" y="2852738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0" name="AutoShape 42"/>
          <p:cNvSpPr>
            <a:spLocks noChangeArrowheads="1"/>
          </p:cNvSpPr>
          <p:nvPr/>
        </p:nvSpPr>
        <p:spPr bwMode="auto">
          <a:xfrm rot="16200000">
            <a:off x="5364163" y="728663"/>
            <a:ext cx="107950" cy="1187450"/>
          </a:xfrm>
          <a:prstGeom prst="downArrow">
            <a:avLst>
              <a:gd name="adj1" fmla="val 50000"/>
              <a:gd name="adj2" fmla="val 2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>
            <a:off x="395288" y="2565400"/>
            <a:ext cx="144462" cy="1296988"/>
          </a:xfrm>
          <a:prstGeom prst="downArrow">
            <a:avLst>
              <a:gd name="adj1" fmla="val 50000"/>
              <a:gd name="adj2" fmla="val 2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1835150" y="2133600"/>
            <a:ext cx="0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>
            <a:off x="3851275" y="2133600"/>
            <a:ext cx="0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6516688" y="2205038"/>
            <a:ext cx="0" cy="431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3" grpId="0"/>
      <p:bldP spid="48134" grpId="0"/>
      <p:bldP spid="48136" grpId="0"/>
      <p:bldP spid="48137" grpId="0"/>
      <p:bldP spid="48138" grpId="0"/>
      <p:bldP spid="48139" grpId="0"/>
      <p:bldP spid="48140" grpId="0"/>
      <p:bldP spid="48144" grpId="0"/>
      <p:bldP spid="48145" grpId="0"/>
      <p:bldP spid="48146" grpId="0"/>
      <p:bldP spid="48147" grpId="0"/>
      <p:bldP spid="48148" grpId="0"/>
      <p:bldP spid="48149" grpId="0"/>
      <p:bldP spid="48150" grpId="0"/>
      <p:bldP spid="48151" grpId="0"/>
      <p:bldP spid="48152" grpId="0"/>
      <p:bldP spid="48153" grpId="0"/>
      <p:bldP spid="48154" grpId="0"/>
      <p:bldP spid="48155" grpId="0"/>
      <p:bldP spid="48156" grpId="0"/>
      <p:bldP spid="48157" grpId="0"/>
      <p:bldP spid="48158" grpId="0"/>
      <p:bldP spid="48159" grpId="0"/>
      <p:bldP spid="48160" grpId="0"/>
      <p:bldP spid="48161" grpId="0"/>
      <p:bldP spid="48163" grpId="0"/>
      <p:bldP spid="48164" grpId="0"/>
      <p:bldP spid="48165" grpId="0" animBg="1"/>
      <p:bldP spid="48166" grpId="0" animBg="1"/>
      <p:bldP spid="48167" grpId="0" animBg="1"/>
      <p:bldP spid="48168" grpId="0" animBg="1"/>
      <p:bldP spid="48169" grpId="0" animBg="1"/>
      <p:bldP spid="48170" grpId="0" animBg="1"/>
      <p:bldP spid="48172" grpId="0" animBg="1"/>
      <p:bldP spid="48174" grpId="0" animBg="1"/>
      <p:bldP spid="48175" grpId="0" animBg="1"/>
      <p:bldP spid="481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497888" cy="962025"/>
          </a:xfrm>
        </p:spPr>
        <p:txBody>
          <a:bodyPr/>
          <a:lstStyle/>
          <a:p>
            <a:r>
              <a:rPr lang="ru-RU" sz="4600"/>
              <a:t>Рекреационные ресурсы мира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1341438"/>
            <a:ext cx="882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68538" y="14128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42988" y="23495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00563" y="23495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39750" y="3573463"/>
            <a:ext cx="1163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морские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979613" y="4508500"/>
            <a:ext cx="1036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горные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132138" y="3573463"/>
            <a:ext cx="1855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ландшафтные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0" y="1268413"/>
            <a:ext cx="3779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Что  такое </a:t>
            </a:r>
          </a:p>
          <a:p>
            <a:r>
              <a:rPr lang="ru-RU" sz="2000"/>
              <a:t>рекреационные</a:t>
            </a:r>
            <a:r>
              <a:rPr lang="ru-RU"/>
              <a:t>  </a:t>
            </a:r>
            <a:r>
              <a:rPr lang="ru-RU" sz="2000"/>
              <a:t>ресурсы ?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4017963" y="1268413"/>
            <a:ext cx="5126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hlink"/>
                </a:solidFill>
              </a:rPr>
              <a:t>Рекреационные  ресурсы - </a:t>
            </a:r>
          </a:p>
          <a:p>
            <a:r>
              <a:rPr lang="ru-RU" sz="2000" i="1">
                <a:solidFill>
                  <a:schemeClr val="hlink"/>
                </a:solidFill>
              </a:rPr>
              <a:t>это  ресурсы  для  отдыха  человека.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2051050" y="2060575"/>
            <a:ext cx="4868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Рекреационные  ресурсы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1619250" y="2924175"/>
            <a:ext cx="21605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500"/>
              <a:t>Природные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4932363" y="2997200"/>
            <a:ext cx="38052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500"/>
              <a:t>Историко-культурные</a:t>
            </a:r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>
            <a:off x="2484438" y="2565400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>
            <a:off x="6011863" y="2565400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89" name="AutoShape 37"/>
          <p:cNvSpPr>
            <a:spLocks noChangeArrowheads="1"/>
          </p:cNvSpPr>
          <p:nvPr/>
        </p:nvSpPr>
        <p:spPr bwMode="auto">
          <a:xfrm rot="18900000">
            <a:off x="3708400" y="3213100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90" name="AutoShape 38"/>
          <p:cNvSpPr>
            <a:spLocks noChangeArrowheads="1"/>
          </p:cNvSpPr>
          <p:nvPr/>
        </p:nvSpPr>
        <p:spPr bwMode="auto">
          <a:xfrm rot="2700000">
            <a:off x="1367631" y="3248819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91" name="AutoShape 39"/>
          <p:cNvSpPr>
            <a:spLocks noChangeArrowheads="1"/>
          </p:cNvSpPr>
          <p:nvPr/>
        </p:nvSpPr>
        <p:spPr bwMode="auto">
          <a:xfrm>
            <a:off x="2484438" y="3429000"/>
            <a:ext cx="144462" cy="1008063"/>
          </a:xfrm>
          <a:prstGeom prst="downArrow">
            <a:avLst>
              <a:gd name="adj1" fmla="val 50000"/>
              <a:gd name="adj2" fmla="val 17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9203" name="Picture 51" descr="taj_mah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703638"/>
            <a:ext cx="2592387" cy="1892300"/>
          </a:xfrm>
          <a:prstGeom prst="rect">
            <a:avLst/>
          </a:prstGeom>
          <a:noFill/>
        </p:spPr>
      </p:pic>
      <p:pic>
        <p:nvPicPr>
          <p:cNvPr id="49205" name="Picture 53" descr="bea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33825"/>
            <a:ext cx="1476375" cy="1017588"/>
          </a:xfrm>
          <a:prstGeom prst="rect">
            <a:avLst/>
          </a:prstGeom>
          <a:noFill/>
        </p:spPr>
      </p:pic>
      <p:pic>
        <p:nvPicPr>
          <p:cNvPr id="49206" name="Picture 54" descr="slo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5013325"/>
            <a:ext cx="1511300" cy="1079500"/>
          </a:xfrm>
          <a:prstGeom prst="rect">
            <a:avLst/>
          </a:prstGeom>
          <a:noFill/>
        </p:spPr>
      </p:pic>
      <p:pic>
        <p:nvPicPr>
          <p:cNvPr id="49208" name="Picture 56" descr="landscap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933825"/>
            <a:ext cx="1511300" cy="1084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9" grpId="0"/>
      <p:bldP spid="49160" grpId="0"/>
      <p:bldP spid="49161" grpId="0"/>
      <p:bldP spid="49182" grpId="0"/>
      <p:bldP spid="49183" grpId="0"/>
      <p:bldP spid="49184" grpId="0"/>
      <p:bldP spid="49185" grpId="0"/>
      <p:bldP spid="49186" grpId="0"/>
      <p:bldP spid="49187" grpId="0" animBg="1"/>
      <p:bldP spid="49188" grpId="0" animBg="1"/>
      <p:bldP spid="49189" grpId="0" animBg="1"/>
      <p:bldP spid="49190" grpId="0" animBg="1"/>
      <p:bldP spid="491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Территориальные ресурсы мира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3989388"/>
          </a:xfrm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2400" i="1"/>
              <a:t>Крупнейшие страны мира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400" i="1"/>
              <a:t> по площади территории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2400" i="1"/>
              <a:t>(млн. км</a:t>
            </a:r>
            <a:r>
              <a:rPr lang="ru-RU" sz="2400" i="1" baseline="30000"/>
              <a:t>2</a:t>
            </a:r>
            <a:r>
              <a:rPr lang="ru-RU" sz="2400" i="1"/>
              <a:t>)</a:t>
            </a:r>
          </a:p>
          <a:p>
            <a:pPr marL="533400" indent="-533400" algn="ctr">
              <a:buFont typeface="Wingdings" pitchFamily="2" charset="2"/>
              <a:buNone/>
            </a:pPr>
            <a:endParaRPr lang="ru-RU" sz="2400" i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>
                <a:solidFill>
                  <a:srgbClr val="FF0066"/>
                </a:solidFill>
              </a:rPr>
              <a:t>Россия – 17,1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Канада – 10,0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Китай – 9,6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США – 9,4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Бразилия – 8,5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060825"/>
          </a:xfrm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2400" i="1"/>
              <a:t>Крупнейшие страны мира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2400" i="1"/>
              <a:t>по площади эффективной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2400" i="1"/>
              <a:t>территории (млн. км</a:t>
            </a:r>
            <a:r>
              <a:rPr lang="ru-RU" sz="2400" i="1" baseline="30000"/>
              <a:t>2</a:t>
            </a:r>
            <a:r>
              <a:rPr lang="ru-RU" sz="2400" i="1"/>
              <a:t>)</a:t>
            </a:r>
          </a:p>
          <a:p>
            <a:pPr marL="533400" indent="-533400" algn="ctr">
              <a:buFont typeface="Wingdings" pitchFamily="2" charset="2"/>
              <a:buNone/>
            </a:pPr>
            <a:endParaRPr lang="ru-RU" sz="2400" i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Бразилия – 8,1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США – 7,9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Австралия – 7,7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i="1"/>
              <a:t>Китай – 6,0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 b="1" i="1">
                <a:solidFill>
                  <a:srgbClr val="FF0066"/>
                </a:solidFill>
              </a:rPr>
              <a:t>Россия – 5,5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5819775"/>
            <a:ext cx="88931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600" i="1" dirty="0"/>
              <a:t>Эффективная территория</a:t>
            </a:r>
            <a:r>
              <a:rPr lang="ru-RU" sz="2600" dirty="0"/>
              <a:t> – это территория страны, пригодная для хозяйственного освоения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497888" cy="962025"/>
          </a:xfrm>
        </p:spPr>
        <p:txBody>
          <a:bodyPr/>
          <a:lstStyle/>
          <a:p>
            <a:r>
              <a:rPr lang="ru-RU" sz="5100"/>
              <a:t>Земельные ресурсы мира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00113" y="981075"/>
            <a:ext cx="7343775" cy="4826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500"/>
              <a:t>З е м е л ь н ы е     р е с у р с ы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2060575"/>
            <a:ext cx="2627313" cy="7715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Сельскохозяйст-венные угодья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487988" y="2508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916238" y="2349500"/>
            <a:ext cx="882650" cy="436563"/>
          </a:xfrm>
          <a:prstGeom prst="rect">
            <a:avLst/>
          </a:prstGeom>
          <a:solidFill>
            <a:srgbClr val="008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/>
              <a:t>Леса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995738" y="2060575"/>
            <a:ext cx="2160587" cy="1106488"/>
          </a:xfrm>
          <a:prstGeom prst="rect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Населённые</a:t>
            </a:r>
          </a:p>
          <a:p>
            <a:pPr algn="ctr"/>
            <a:r>
              <a:rPr lang="ru-RU" sz="2200"/>
              <a:t>пункты,  дороги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367463" y="2060575"/>
            <a:ext cx="2513012" cy="1106488"/>
          </a:xfrm>
          <a:prstGeom prst="rect">
            <a:avLst/>
          </a:prstGeom>
          <a:solidFill>
            <a:srgbClr val="CC99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200"/>
              <a:t>Малопригодные</a:t>
            </a:r>
          </a:p>
          <a:p>
            <a:pPr algn="ctr"/>
            <a:r>
              <a:rPr lang="ru-RU" sz="2200"/>
              <a:t>и непригодные</a:t>
            </a:r>
          </a:p>
          <a:p>
            <a:pPr algn="ctr"/>
            <a:r>
              <a:rPr lang="ru-RU" sz="2200"/>
              <a:t>земли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0" y="3573463"/>
            <a:ext cx="1403350" cy="711200"/>
          </a:xfrm>
          <a:prstGeom prst="rect">
            <a:avLst/>
          </a:prstGeom>
          <a:solidFill>
            <a:srgbClr val="9933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пашни</a:t>
            </a:r>
          </a:p>
          <a:p>
            <a:pPr algn="ctr"/>
            <a:r>
              <a:rPr lang="ru-RU" sz="2000"/>
              <a:t>( 88 % )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867400" y="3716338"/>
            <a:ext cx="108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болота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476375" y="3573463"/>
            <a:ext cx="2735263" cy="711200"/>
          </a:xfrm>
          <a:prstGeom prst="rect">
            <a:avLst/>
          </a:prstGeom>
          <a:solidFill>
            <a:srgbClr val="99CC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луга  и  пастбища</a:t>
            </a:r>
          </a:p>
          <a:p>
            <a:pPr algn="ctr"/>
            <a:r>
              <a:rPr lang="ru-RU" sz="2000"/>
              <a:t>( 10 % )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7861300" y="3644900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пустыни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280150" y="481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877050" y="3933825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ледники</a:t>
            </a:r>
          </a:p>
        </p:txBody>
      </p:sp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0" y="4437063"/>
          <a:ext cx="9010650" cy="1612900"/>
        </p:xfrm>
        <a:graphic>
          <a:graphicData uri="http://schemas.openxmlformats.org/presentationml/2006/ole">
            <p:oleObj spid="_x0000_s37906" name="Диаграмма" r:id="rId3" imgW="6000660" imgH="1076446" progId="MSGraph.Chart.8">
              <p:embed followColorScheme="full"/>
            </p:oleObj>
          </a:graphicData>
        </a:graphic>
      </p:graphicFrame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5076825" y="1484313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3" name="AutoShape 25"/>
          <p:cNvSpPr>
            <a:spLocks noChangeArrowheads="1"/>
          </p:cNvSpPr>
          <p:nvPr/>
        </p:nvSpPr>
        <p:spPr bwMode="auto">
          <a:xfrm>
            <a:off x="1476375" y="1484313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3348038" y="1484313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5" name="AutoShape 27"/>
          <p:cNvSpPr>
            <a:spLocks noChangeArrowheads="1"/>
          </p:cNvSpPr>
          <p:nvPr/>
        </p:nvSpPr>
        <p:spPr bwMode="auto">
          <a:xfrm>
            <a:off x="7524750" y="1484313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539750" y="2924175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7" name="AutoShape 29"/>
          <p:cNvSpPr>
            <a:spLocks noChangeArrowheads="1"/>
          </p:cNvSpPr>
          <p:nvPr/>
        </p:nvSpPr>
        <p:spPr bwMode="auto">
          <a:xfrm>
            <a:off x="2124075" y="2924175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8" name="AutoShape 30"/>
          <p:cNvSpPr>
            <a:spLocks noChangeArrowheads="1"/>
          </p:cNvSpPr>
          <p:nvPr/>
        </p:nvSpPr>
        <p:spPr bwMode="auto">
          <a:xfrm>
            <a:off x="6588125" y="3213100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9" name="AutoShape 31"/>
          <p:cNvSpPr>
            <a:spLocks noChangeArrowheads="1"/>
          </p:cNvSpPr>
          <p:nvPr/>
        </p:nvSpPr>
        <p:spPr bwMode="auto">
          <a:xfrm>
            <a:off x="7380288" y="3429000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0" name="AutoShape 32"/>
          <p:cNvSpPr>
            <a:spLocks noChangeArrowheads="1"/>
          </p:cNvSpPr>
          <p:nvPr/>
        </p:nvSpPr>
        <p:spPr bwMode="auto">
          <a:xfrm>
            <a:off x="8459788" y="3213100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3" grpId="0" animBg="1"/>
      <p:bldP spid="37894" grpId="0" animBg="1"/>
      <p:bldP spid="37896" grpId="0" animBg="1"/>
      <p:bldP spid="37897" grpId="0" animBg="1"/>
      <p:bldP spid="37898" grpId="0" animBg="1"/>
      <p:bldP spid="37899" grpId="0" animBg="1"/>
      <p:bldP spid="37900" grpId="0"/>
      <p:bldP spid="37901" grpId="0" animBg="1"/>
      <p:bldP spid="37902" grpId="0"/>
      <p:bldP spid="37904" grpId="0"/>
      <p:bldOleChart spid="37906" grpId="0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 animBg="1"/>
      <p:bldP spid="379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497888" cy="962025"/>
          </a:xfrm>
        </p:spPr>
        <p:txBody>
          <a:bodyPr/>
          <a:lstStyle/>
          <a:p>
            <a:r>
              <a:rPr lang="ru-RU" sz="5100"/>
              <a:t>Земельные  ресурсы  мира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82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50825" y="2133600"/>
          <a:ext cx="8496300" cy="4354513"/>
        </p:xfrm>
        <a:graphic>
          <a:graphicData uri="http://schemas.openxmlformats.org/presentationml/2006/ole">
            <p:oleObj spid="_x0000_s38916" name="Chart" r:id="rId3" imgW="6096000" imgH="4067054" progId="MSGraph.Chart.8">
              <p:embed followColorScheme="full"/>
            </p:oleObj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4213" y="1341438"/>
            <a:ext cx="7321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000"/>
              <a:t>Крупнейшие  страны  мира</a:t>
            </a:r>
          </a:p>
          <a:p>
            <a:pPr algn="ctr"/>
            <a:r>
              <a:rPr lang="ru-RU" sz="3000"/>
              <a:t>по  размерам  площади  пашни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048125" y="658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OleChart spid="38916" grpId="0"/>
      <p:bldP spid="389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sz="4500"/>
              <a:t>Земельные  ресурсы  мира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746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Изменение  земельного  фонда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8538" y="1844675"/>
            <a:ext cx="421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Два  противоположных  процесса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2997200"/>
            <a:ext cx="3870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Расширение</a:t>
            </a:r>
          </a:p>
          <a:p>
            <a:pPr algn="ctr"/>
            <a:r>
              <a:rPr lang="ru-RU" sz="2400"/>
              <a:t>сельскохозяйственных  угодий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076825" y="2997200"/>
            <a:ext cx="4067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Истощение</a:t>
            </a:r>
          </a:p>
          <a:p>
            <a:pPr algn="ctr"/>
            <a:r>
              <a:rPr lang="ru-RU" sz="2400"/>
              <a:t>сельскохозяйственных  угодий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0" y="4292600"/>
            <a:ext cx="42846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освоение  залежных  земель</a:t>
            </a:r>
          </a:p>
          <a:p>
            <a:pPr>
              <a:buFontTx/>
              <a:buChar char="•"/>
            </a:pPr>
            <a:r>
              <a:rPr lang="ru-RU" sz="2000"/>
              <a:t>мелиорация</a:t>
            </a:r>
          </a:p>
          <a:p>
            <a:pPr>
              <a:buFontTx/>
              <a:buChar char="•"/>
            </a:pPr>
            <a:r>
              <a:rPr lang="ru-RU" sz="2000"/>
              <a:t>осушение</a:t>
            </a:r>
          </a:p>
          <a:p>
            <a:pPr>
              <a:buFontTx/>
              <a:buChar char="•"/>
            </a:pPr>
            <a:r>
              <a:rPr lang="ru-RU" sz="2000"/>
              <a:t>орошение</a:t>
            </a:r>
          </a:p>
          <a:p>
            <a:pPr>
              <a:buFontTx/>
              <a:buChar char="•"/>
            </a:pPr>
            <a:r>
              <a:rPr lang="ru-RU" sz="2000"/>
              <a:t>освоение  прибрежных      участков  морей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835150" y="249237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732588" y="1989138"/>
            <a:ext cx="587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000"/>
              <a:t>_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280150" y="517207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5724525" y="4445000"/>
            <a:ext cx="2895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500"/>
              <a:t>эрозия  почвы</a:t>
            </a:r>
          </a:p>
          <a:p>
            <a:pPr>
              <a:buFontTx/>
              <a:buChar char="•"/>
            </a:pPr>
            <a:r>
              <a:rPr lang="ru-RU" sz="2500"/>
              <a:t>заболачивание</a:t>
            </a:r>
          </a:p>
          <a:p>
            <a:pPr>
              <a:buFontTx/>
              <a:buChar char="•"/>
            </a:pPr>
            <a:r>
              <a:rPr lang="ru-RU" sz="2500"/>
              <a:t>засоление</a:t>
            </a:r>
          </a:p>
          <a:p>
            <a:pPr>
              <a:buFontTx/>
              <a:buChar char="•"/>
            </a:pPr>
            <a:r>
              <a:rPr lang="ru-RU" sz="2500"/>
              <a:t>опустынивание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0" y="6435725"/>
            <a:ext cx="90074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 b="1" i="1">
                <a:solidFill>
                  <a:srgbClr val="FF0066"/>
                </a:solidFill>
              </a:rPr>
              <a:t>Внимание опасность</a:t>
            </a:r>
            <a:r>
              <a:rPr lang="ru-RU" sz="2000" b="1" i="1">
                <a:solidFill>
                  <a:srgbClr val="FF0066"/>
                </a:solidFill>
              </a:rPr>
              <a:t>:</a:t>
            </a:r>
            <a:r>
              <a:rPr lang="ru-RU" sz="2000">
                <a:solidFill>
                  <a:srgbClr val="FF0066"/>
                </a:solidFill>
              </a:rPr>
              <a:t> </a:t>
            </a:r>
            <a:r>
              <a:rPr lang="ru-RU" sz="2000">
                <a:solidFill>
                  <a:schemeClr val="tx2"/>
                </a:solidFill>
              </a:rPr>
              <a:t>земельные ресурсы мира сокращаются</a:t>
            </a:r>
            <a:r>
              <a:rPr lang="ru-RU">
                <a:solidFill>
                  <a:schemeClr val="tx2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4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4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54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54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7" grpId="0"/>
      <p:bldP spid="54278" grpId="0"/>
      <p:bldP spid="54279" grpId="0"/>
      <p:bldP spid="54282" grpId="0"/>
      <p:bldP spid="54283" grpId="0"/>
      <p:bldP spid="5428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497888" cy="962025"/>
          </a:xfrm>
        </p:spPr>
        <p:txBody>
          <a:bodyPr/>
          <a:lstStyle/>
          <a:p>
            <a:r>
              <a:rPr lang="ru-RU"/>
              <a:t>Лесные  ресурсы  мира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051050" y="1341438"/>
            <a:ext cx="49974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500"/>
              <a:t>Лесные  пояса  мира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41798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500"/>
              <a:t>Северный  лесной  пояс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787900" y="2276475"/>
            <a:ext cx="3775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500"/>
              <a:t>Южный  лесной  пояс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11188" y="5013325"/>
            <a:ext cx="313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Леса  умеренного  пояса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716463" y="4941888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Влажные  экваториальные</a:t>
            </a:r>
          </a:p>
          <a:p>
            <a:pPr algn="ctr"/>
            <a:r>
              <a:rPr lang="ru-RU"/>
              <a:t>и  переменно-влажные  леса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547813" y="5589588"/>
            <a:ext cx="10398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500"/>
              <a:t>50 %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084888" y="5589588"/>
            <a:ext cx="10398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500"/>
              <a:t>50 %</a:t>
            </a:r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2771775" y="1916113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6084888" y="1916113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54" name="Picture 18" descr="ju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781300"/>
            <a:ext cx="3341688" cy="2236788"/>
          </a:xfrm>
          <a:prstGeom prst="rect">
            <a:avLst/>
          </a:prstGeom>
          <a:noFill/>
        </p:spPr>
      </p:pic>
      <p:pic>
        <p:nvPicPr>
          <p:cNvPr id="39955" name="Picture 19" descr="tai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708275"/>
            <a:ext cx="2244725" cy="2368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6" grpId="0"/>
      <p:bldP spid="39947" grpId="0"/>
      <p:bldP spid="39948" grpId="0" animBg="1"/>
      <p:bldP spid="399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90600"/>
          </a:xfrm>
        </p:spPr>
        <p:txBody>
          <a:bodyPr/>
          <a:lstStyle/>
          <a:p>
            <a:r>
              <a:rPr lang="ru-RU"/>
              <a:t>Лесные  ресурсы  мира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7879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/>
              <a:t>Крупнейшие  страны  мира</a:t>
            </a:r>
          </a:p>
          <a:p>
            <a:pPr algn="ctr">
              <a:buFont typeface="Wingdings" pitchFamily="2" charset="2"/>
              <a:buNone/>
            </a:pPr>
            <a:r>
              <a:rPr lang="ru-RU" sz="2200"/>
              <a:t>по  площади   лесов</a:t>
            </a:r>
          </a:p>
          <a:p>
            <a:pPr algn="ctr">
              <a:buFont typeface="Wingdings" pitchFamily="2" charset="2"/>
              <a:buNone/>
            </a:pPr>
            <a:r>
              <a:rPr lang="ru-RU" sz="2200"/>
              <a:t>( млн.  га</a:t>
            </a:r>
            <a:r>
              <a:rPr lang="ru-RU" sz="2200" baseline="30000"/>
              <a:t> </a:t>
            </a:r>
            <a:r>
              <a:rPr lang="ru-RU" sz="2200"/>
              <a:t>)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52513"/>
            <a:ext cx="44958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/>
              <a:t>Лесистость  территории  по  регионам  мира</a:t>
            </a:r>
          </a:p>
          <a:p>
            <a:pPr algn="ctr">
              <a:buFont typeface="Wingdings" pitchFamily="2" charset="2"/>
              <a:buNone/>
            </a:pPr>
            <a:r>
              <a:rPr lang="ru-RU" sz="2200"/>
              <a:t>( % 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82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71500" y="2919413"/>
          <a:ext cx="3495675" cy="2524125"/>
        </p:xfrm>
        <a:graphic>
          <a:graphicData uri="http://schemas.openxmlformats.org/presentationml/2006/ole">
            <p:oleObj spid="_x0000_s40968" name="Chart" r:id="rId3" imgW="3495810" imgH="2524004" progId="MSGraph.Chart.8">
              <p:embed followColorScheme="full"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0" y="2492375"/>
          <a:ext cx="4500563" cy="3473450"/>
        </p:xfrm>
        <a:graphic>
          <a:graphicData uri="http://schemas.openxmlformats.org/presentationml/2006/ole">
            <p:oleObj spid="_x0000_s40969" name="Chart" r:id="rId4" imgW="6096000" imgH="4076821" progId="MSGraph.Chart.8">
              <p:embed followColorScheme="full"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643438" y="2492375"/>
          <a:ext cx="4500562" cy="3313113"/>
        </p:xfrm>
        <a:graphic>
          <a:graphicData uri="http://schemas.openxmlformats.org/presentationml/2006/ole">
            <p:oleObj spid="_x0000_s40971" name="Chart" r:id="rId5" imgW="6905670" imgH="4048246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OleChart spid="40969" grpId="0"/>
      <p:bldOleChart spid="40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Лесные  ресурсы  мира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979613" y="5229225"/>
            <a:ext cx="4894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Сокращение  площади  лесов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50825" y="3789363"/>
            <a:ext cx="35274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Нерациональное  использование</a:t>
            </a:r>
          </a:p>
          <a:p>
            <a:pPr algn="ctr"/>
            <a:r>
              <a:rPr lang="ru-RU" sz="2200"/>
              <a:t>лесных  ресурсов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427538" y="3789363"/>
            <a:ext cx="47164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50 %  вырубленного  леса</a:t>
            </a:r>
          </a:p>
          <a:p>
            <a:pPr algn="ctr"/>
            <a:r>
              <a:rPr lang="ru-RU" sz="2200"/>
              <a:t>в  развивающихся  странах</a:t>
            </a:r>
          </a:p>
          <a:p>
            <a:pPr algn="ctr"/>
            <a:r>
              <a:rPr lang="ru-RU" sz="2200"/>
              <a:t>идёт  на  дрова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116013" y="5949950"/>
            <a:ext cx="7300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Проблема  обезлесения планеты!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39750" y="2133600"/>
            <a:ext cx="27241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Огромные  масштабы</a:t>
            </a:r>
          </a:p>
          <a:p>
            <a:pPr algn="ctr"/>
            <a:r>
              <a:rPr lang="ru-RU" sz="2200"/>
              <a:t>вырубки  лесов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832225" y="2651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656013" y="2133600"/>
            <a:ext cx="54879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200"/>
              <a:t>Отсутствие  лесовосстановительных</a:t>
            </a:r>
          </a:p>
          <a:p>
            <a:pPr algn="ctr"/>
            <a:r>
              <a:rPr lang="ru-RU" sz="2200"/>
              <a:t>работ  в  России</a:t>
            </a:r>
          </a:p>
          <a:p>
            <a:pPr algn="ctr"/>
            <a:r>
              <a:rPr lang="ru-RU" sz="2200"/>
              <a:t>и  в  развивающихся  странах.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00113" y="1196975"/>
            <a:ext cx="7402512" cy="676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Проблемы  использования:</a:t>
            </a:r>
          </a:p>
        </p:txBody>
      </p:sp>
      <p:sp>
        <p:nvSpPr>
          <p:cNvPr id="58380" name="AutoShape 12"/>
          <p:cNvSpPr>
            <a:spLocks noChangeArrowheads="1"/>
          </p:cNvSpPr>
          <p:nvPr/>
        </p:nvSpPr>
        <p:spPr bwMode="auto">
          <a:xfrm>
            <a:off x="1692275" y="3284538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AutoShape 13"/>
          <p:cNvSpPr>
            <a:spLocks noChangeArrowheads="1"/>
          </p:cNvSpPr>
          <p:nvPr/>
        </p:nvSpPr>
        <p:spPr bwMode="auto">
          <a:xfrm>
            <a:off x="2555875" y="4868863"/>
            <a:ext cx="144463" cy="504825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3" name="AutoShape 15"/>
          <p:cNvSpPr>
            <a:spLocks noChangeArrowheads="1"/>
          </p:cNvSpPr>
          <p:nvPr/>
        </p:nvSpPr>
        <p:spPr bwMode="auto">
          <a:xfrm rot="2700000">
            <a:off x="3563144" y="3213894"/>
            <a:ext cx="109537" cy="828675"/>
          </a:xfrm>
          <a:prstGeom prst="downArrow">
            <a:avLst>
              <a:gd name="adj1" fmla="val 50000"/>
              <a:gd name="adj2" fmla="val 189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4" name="AutoShape 16"/>
          <p:cNvSpPr>
            <a:spLocks noChangeArrowheads="1"/>
          </p:cNvSpPr>
          <p:nvPr/>
        </p:nvSpPr>
        <p:spPr bwMode="auto">
          <a:xfrm rot="5400000">
            <a:off x="3994944" y="3861594"/>
            <a:ext cx="109537" cy="828675"/>
          </a:xfrm>
          <a:prstGeom prst="downArrow">
            <a:avLst>
              <a:gd name="adj1" fmla="val 50000"/>
              <a:gd name="adj2" fmla="val 189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/>
      <p:bldP spid="58373" grpId="0"/>
      <p:bldP spid="58374" grpId="0"/>
      <p:bldP spid="58375" grpId="0"/>
      <p:bldP spid="58375" grpId="1"/>
      <p:bldP spid="58376" grpId="0"/>
      <p:bldP spid="58378" grpId="0"/>
      <p:bldP spid="58379" grpId="0" build="p"/>
      <p:bldP spid="58380" grpId="0" animBg="1"/>
      <p:bldP spid="58381" grpId="0" animBg="1"/>
      <p:bldP spid="58383" grpId="0" animBg="1"/>
      <p:bldP spid="583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497888" cy="962025"/>
          </a:xfrm>
        </p:spPr>
        <p:txBody>
          <a:bodyPr/>
          <a:lstStyle/>
          <a:p>
            <a:r>
              <a:rPr lang="ru-RU"/>
              <a:t>Водные  ресурсы  мира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23850" y="154940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8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1701800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/>
              <a:t>Распределение  воды  в  гидросфере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23850" y="2349500"/>
          <a:ext cx="8512175" cy="3375025"/>
        </p:xfrm>
        <a:graphic>
          <a:graphicData uri="http://schemas.openxmlformats.org/presentationml/2006/ole">
            <p:oleObj spid="_x0000_s41990" name="Chart" r:id="rId3" imgW="8553540" imgH="3391021" progId="MSGraph.Chart.8">
              <p:embed followColorScheme="full"/>
            </p:oleObj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95288" y="5949950"/>
            <a:ext cx="7596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/>
              <a:t>На пресные воды приходится около 2,5 % общего объёма гидросферы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  <p:bldOleChart spid="41990" grpId="0"/>
      <p:bldP spid="41991" grpId="0"/>
    </p:bld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1286</TotalTime>
  <Words>542</Words>
  <Application>Microsoft Office PowerPoint</Application>
  <PresentationFormat>Экран (4:3)</PresentationFormat>
  <Paragraphs>201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Склон</vt:lpstr>
      <vt:lpstr>Диаграмма</vt:lpstr>
      <vt:lpstr>Chart</vt:lpstr>
      <vt:lpstr>География природных ресурсов мира</vt:lpstr>
      <vt:lpstr>Территориальные ресурсы мира</vt:lpstr>
      <vt:lpstr>Земельные ресурсы мира</vt:lpstr>
      <vt:lpstr>Земельные  ресурсы  мира</vt:lpstr>
      <vt:lpstr>Земельные  ресурсы  мира</vt:lpstr>
      <vt:lpstr>Лесные  ресурсы  мира</vt:lpstr>
      <vt:lpstr>Лесные  ресурсы  мира</vt:lpstr>
      <vt:lpstr>Лесные  ресурсы  мира</vt:lpstr>
      <vt:lpstr>Водные  ресурсы  мира</vt:lpstr>
      <vt:lpstr>Водные  ресурсы  мира</vt:lpstr>
      <vt:lpstr>Водные  ресурсы  мира</vt:lpstr>
      <vt:lpstr>Водные  ресурсы  мира</vt:lpstr>
      <vt:lpstr>Гидроэнергетические  ресурсы  мира</vt:lpstr>
      <vt:lpstr>Геотермальные ресурсы мира</vt:lpstr>
      <vt:lpstr>Агроклиматические ресурсы мира</vt:lpstr>
      <vt:lpstr>Ресурсы  Мирового  океана</vt:lpstr>
      <vt:lpstr>Рекреационные ресурсы мира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ПРИРОДНЫХ РЕСУРСОВ МИРА</dc:title>
  <dc:creator>JULIA</dc:creator>
  <cp:lastModifiedBy>гоу сош 262</cp:lastModifiedBy>
  <cp:revision>140</cp:revision>
  <dcterms:created xsi:type="dcterms:W3CDTF">2002-09-28T16:50:59Z</dcterms:created>
  <dcterms:modified xsi:type="dcterms:W3CDTF">2012-12-25T05:08:10Z</dcterms:modified>
</cp:coreProperties>
</file>