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65" r:id="rId3"/>
    <p:sldId id="259" r:id="rId4"/>
    <p:sldId id="262" r:id="rId5"/>
    <p:sldId id="261" r:id="rId6"/>
    <p:sldId id="263" r:id="rId7"/>
    <p:sldId id="264" r:id="rId8"/>
    <p:sldId id="271" r:id="rId9"/>
    <p:sldId id="273" r:id="rId10"/>
    <p:sldId id="268" r:id="rId11"/>
    <p:sldId id="266" r:id="rId12"/>
    <p:sldId id="267" r:id="rId13"/>
    <p:sldId id="276" r:id="rId14"/>
    <p:sldId id="272" r:id="rId15"/>
    <p:sldId id="269" r:id="rId16"/>
    <p:sldId id="275" r:id="rId17"/>
    <p:sldId id="270" r:id="rId18"/>
    <p:sldId id="274" r:id="rId19"/>
  </p:sldIdLst>
  <p:sldSz cx="9144000" cy="6858000" type="screen4x3"/>
  <p:notesSz cx="6858000" cy="9144000"/>
  <p:custDataLst>
    <p:tags r:id="rId2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FC13F-F847-412E-B72E-15223EE27841}" type="datetimeFigureOut">
              <a:rPr lang="ru-RU" smtClean="0"/>
              <a:t>17.11.2013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379A32-28A5-4CF3-907C-D66DE83B6835}" type="slidenum">
              <a:rPr lang="ru-RU" smtClean="0"/>
              <a:t>‹#›</a:t>
            </a:fld>
            <a:endParaRPr lang="ru-RU"/>
          </a:p>
        </p:txBody>
      </p:sp>
    </p:spTree>
    <p:extLst>
      <p:ext uri="{BB962C8B-B14F-4D97-AF65-F5344CB8AC3E}">
        <p14:creationId xmlns:p14="http://schemas.microsoft.com/office/powerpoint/2010/main" val="78076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a:t>
            </a:fld>
            <a:endParaRPr lang="ru-RU"/>
          </a:p>
        </p:txBody>
      </p:sp>
    </p:spTree>
    <p:extLst>
      <p:ext uri="{BB962C8B-B14F-4D97-AF65-F5344CB8AC3E}">
        <p14:creationId xmlns:p14="http://schemas.microsoft.com/office/powerpoint/2010/main" val="118247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10</a:t>
            </a:fld>
            <a:endParaRPr lang="ru-RU"/>
          </a:p>
        </p:txBody>
      </p:sp>
    </p:spTree>
    <p:extLst>
      <p:ext uri="{BB962C8B-B14F-4D97-AF65-F5344CB8AC3E}">
        <p14:creationId xmlns:p14="http://schemas.microsoft.com/office/powerpoint/2010/main" val="201984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11</a:t>
            </a:fld>
            <a:endParaRPr lang="ru-RU"/>
          </a:p>
        </p:txBody>
      </p:sp>
    </p:spTree>
    <p:extLst>
      <p:ext uri="{BB962C8B-B14F-4D97-AF65-F5344CB8AC3E}">
        <p14:creationId xmlns:p14="http://schemas.microsoft.com/office/powerpoint/2010/main" val="67349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12</a:t>
            </a:fld>
            <a:endParaRPr lang="ru-RU"/>
          </a:p>
        </p:txBody>
      </p:sp>
    </p:spTree>
    <p:extLst>
      <p:ext uri="{BB962C8B-B14F-4D97-AF65-F5344CB8AC3E}">
        <p14:creationId xmlns:p14="http://schemas.microsoft.com/office/powerpoint/2010/main" val="762752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13</a:t>
            </a:fld>
            <a:endParaRPr lang="ru-RU"/>
          </a:p>
        </p:txBody>
      </p:sp>
    </p:spTree>
    <p:extLst>
      <p:ext uri="{BB962C8B-B14F-4D97-AF65-F5344CB8AC3E}">
        <p14:creationId xmlns:p14="http://schemas.microsoft.com/office/powerpoint/2010/main" val="135519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14</a:t>
            </a:fld>
            <a:endParaRPr lang="ru-RU"/>
          </a:p>
        </p:txBody>
      </p:sp>
    </p:spTree>
    <p:extLst>
      <p:ext uri="{BB962C8B-B14F-4D97-AF65-F5344CB8AC3E}">
        <p14:creationId xmlns:p14="http://schemas.microsoft.com/office/powerpoint/2010/main" val="154264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15</a:t>
            </a:fld>
            <a:endParaRPr lang="ru-RU"/>
          </a:p>
        </p:txBody>
      </p:sp>
    </p:spTree>
    <p:extLst>
      <p:ext uri="{BB962C8B-B14F-4D97-AF65-F5344CB8AC3E}">
        <p14:creationId xmlns:p14="http://schemas.microsoft.com/office/powerpoint/2010/main" val="220478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16</a:t>
            </a:fld>
            <a:endParaRPr lang="ru-RU"/>
          </a:p>
        </p:txBody>
      </p:sp>
    </p:spTree>
    <p:extLst>
      <p:ext uri="{BB962C8B-B14F-4D97-AF65-F5344CB8AC3E}">
        <p14:creationId xmlns:p14="http://schemas.microsoft.com/office/powerpoint/2010/main" val="54373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17</a:t>
            </a:fld>
            <a:endParaRPr lang="ru-RU"/>
          </a:p>
        </p:txBody>
      </p:sp>
    </p:spTree>
    <p:extLst>
      <p:ext uri="{BB962C8B-B14F-4D97-AF65-F5344CB8AC3E}">
        <p14:creationId xmlns:p14="http://schemas.microsoft.com/office/powerpoint/2010/main" val="403614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379A32-28A5-4CF3-907C-D66DE83B6835}" type="slidenum">
              <a:rPr lang="ru-RU" smtClean="0"/>
              <a:t>18</a:t>
            </a:fld>
            <a:endParaRPr lang="ru-RU"/>
          </a:p>
        </p:txBody>
      </p:sp>
    </p:spTree>
    <p:extLst>
      <p:ext uri="{BB962C8B-B14F-4D97-AF65-F5344CB8AC3E}">
        <p14:creationId xmlns:p14="http://schemas.microsoft.com/office/powerpoint/2010/main" val="243585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2</a:t>
            </a:fld>
            <a:endParaRPr lang="ru-RU"/>
          </a:p>
        </p:txBody>
      </p:sp>
    </p:spTree>
    <p:extLst>
      <p:ext uri="{BB962C8B-B14F-4D97-AF65-F5344CB8AC3E}">
        <p14:creationId xmlns:p14="http://schemas.microsoft.com/office/powerpoint/2010/main" val="351292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3</a:t>
            </a:fld>
            <a:endParaRPr lang="ru-RU"/>
          </a:p>
        </p:txBody>
      </p:sp>
    </p:spTree>
    <p:extLst>
      <p:ext uri="{BB962C8B-B14F-4D97-AF65-F5344CB8AC3E}">
        <p14:creationId xmlns:p14="http://schemas.microsoft.com/office/powerpoint/2010/main" val="159236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4</a:t>
            </a:fld>
            <a:endParaRPr lang="ru-RU"/>
          </a:p>
        </p:txBody>
      </p:sp>
    </p:spTree>
    <p:extLst>
      <p:ext uri="{BB962C8B-B14F-4D97-AF65-F5344CB8AC3E}">
        <p14:creationId xmlns:p14="http://schemas.microsoft.com/office/powerpoint/2010/main" val="363095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5</a:t>
            </a:fld>
            <a:endParaRPr lang="ru-RU"/>
          </a:p>
        </p:txBody>
      </p:sp>
    </p:spTree>
    <p:extLst>
      <p:ext uri="{BB962C8B-B14F-4D97-AF65-F5344CB8AC3E}">
        <p14:creationId xmlns:p14="http://schemas.microsoft.com/office/powerpoint/2010/main" val="3366191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379A32-28A5-4CF3-907C-D66DE83B6835}" type="slidenum">
              <a:rPr lang="ru-RU" smtClean="0"/>
              <a:t>6</a:t>
            </a:fld>
            <a:endParaRPr lang="ru-RU"/>
          </a:p>
        </p:txBody>
      </p:sp>
    </p:spTree>
    <p:extLst>
      <p:ext uri="{BB962C8B-B14F-4D97-AF65-F5344CB8AC3E}">
        <p14:creationId xmlns:p14="http://schemas.microsoft.com/office/powerpoint/2010/main" val="68633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7</a:t>
            </a:fld>
            <a:endParaRPr lang="ru-RU"/>
          </a:p>
        </p:txBody>
      </p:sp>
    </p:spTree>
    <p:extLst>
      <p:ext uri="{BB962C8B-B14F-4D97-AF65-F5344CB8AC3E}">
        <p14:creationId xmlns:p14="http://schemas.microsoft.com/office/powerpoint/2010/main" val="157793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9379A32-28A5-4CF3-907C-D66DE83B6835}" type="slidenum">
              <a:rPr lang="ru-RU" smtClean="0"/>
              <a:t>8</a:t>
            </a:fld>
            <a:endParaRPr lang="ru-RU"/>
          </a:p>
        </p:txBody>
      </p:sp>
    </p:spTree>
    <p:extLst>
      <p:ext uri="{BB962C8B-B14F-4D97-AF65-F5344CB8AC3E}">
        <p14:creationId xmlns:p14="http://schemas.microsoft.com/office/powerpoint/2010/main" val="116076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9379A32-28A5-4CF3-907C-D66DE83B6835}" type="slidenum">
              <a:rPr lang="ru-RU" smtClean="0"/>
              <a:t>9</a:t>
            </a:fld>
            <a:endParaRPr lang="ru-RU"/>
          </a:p>
        </p:txBody>
      </p:sp>
    </p:spTree>
    <p:extLst>
      <p:ext uri="{BB962C8B-B14F-4D97-AF65-F5344CB8AC3E}">
        <p14:creationId xmlns:p14="http://schemas.microsoft.com/office/powerpoint/2010/main" val="740629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E7F71D-A837-48AF-B208-DABCCE3A6289}"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E7F71D-A837-48AF-B208-DABCCE3A6289}"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E7F71D-A837-48AF-B208-DABCCE3A6289}"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E7F71D-A837-48AF-B208-DABCCE3A6289}"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E7F71D-A837-48AF-B208-DABCCE3A6289}" type="datetimeFigureOut">
              <a:rPr lang="ru-RU" smtClean="0"/>
              <a:t>17.11.2013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EE7F71D-A837-48AF-B208-DABCCE3A6289}" type="datetimeFigureOut">
              <a:rPr lang="ru-RU" smtClean="0"/>
              <a:t>17.11.2013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E7F71D-A837-48AF-B208-DABCCE3A6289}" type="datetimeFigureOut">
              <a:rPr lang="ru-RU" smtClean="0"/>
              <a:t>17.11.2013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E7F71D-A837-48AF-B208-DABCCE3A6289}" type="datetimeFigureOut">
              <a:rPr lang="ru-RU" smtClean="0"/>
              <a:t>17.11.2013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7F71D-A837-48AF-B208-DABCCE3A6289}" type="datetimeFigureOut">
              <a:rPr lang="ru-RU" smtClean="0"/>
              <a:t>17.11.2013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E7F71D-A837-48AF-B208-DABCCE3A6289}" type="datetimeFigureOut">
              <a:rPr lang="ru-RU" smtClean="0"/>
              <a:t>17.11.2013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0F9BF1-C862-4A31-9444-CEF2414F2424}" type="slidenum">
              <a:rPr lang="ru-RU" smtClean="0"/>
              <a:t>‹#›</a:t>
            </a:fld>
            <a:endParaRPr lang="ru-RU"/>
          </a:p>
        </p:txBody>
      </p:sp>
    </p:spTree>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E7F71D-A837-48AF-B208-DABCCE3A6289}" type="datetimeFigureOut">
              <a:rPr lang="ru-RU" smtClean="0"/>
              <a:t>17.11.2013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0F9BF1-C862-4A31-9444-CEF2414F2424}"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EE7F71D-A837-48AF-B208-DABCCE3A6289}" type="datetimeFigureOut">
              <a:rPr lang="ru-RU" smtClean="0"/>
              <a:t>17.11.2013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80F9BF1-C862-4A31-9444-CEF2414F242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ll/>
  </p:transition>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8.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76672"/>
            <a:ext cx="7056784" cy="2376263"/>
          </a:xfrm>
        </p:spPr>
        <p:txBody>
          <a:bodyPr/>
          <a:lstStyle/>
          <a:p>
            <a:pPr algn="ctr"/>
            <a:r>
              <a:rPr lang="ru-RU" sz="6600" dirty="0" smtClean="0">
                <a:latin typeface="Times New Roman" panose="02020603050405020304" pitchFamily="18" charset="0"/>
                <a:cs typeface="Times New Roman" panose="02020603050405020304" pitchFamily="18" charset="0"/>
              </a:rPr>
              <a:t>История </a:t>
            </a:r>
            <a:br>
              <a:rPr lang="ru-RU" sz="6600" dirty="0" smtClean="0">
                <a:latin typeface="Times New Roman" panose="02020603050405020304" pitchFamily="18" charset="0"/>
                <a:cs typeface="Times New Roman" panose="02020603050405020304" pitchFamily="18" charset="0"/>
              </a:rPr>
            </a:br>
            <a:r>
              <a:rPr lang="ru-RU" sz="6600" dirty="0" smtClean="0">
                <a:latin typeface="Times New Roman" panose="02020603050405020304" pitchFamily="18" charset="0"/>
                <a:cs typeface="Times New Roman" panose="02020603050405020304" pitchFamily="18" charset="0"/>
              </a:rPr>
              <a:t>Олимпийских игр</a:t>
            </a:r>
            <a:endParaRPr lang="ru-RU" sz="6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79512" y="4005064"/>
            <a:ext cx="7344816" cy="2592288"/>
          </a:xfrm>
        </p:spPr>
        <p:txBody>
          <a:bodyPr>
            <a:normAutofit fontScale="92500" lnSpcReduction="10000"/>
          </a:bodyPr>
          <a:lstStyle/>
          <a:p>
            <a:pPr algn="r"/>
            <a:r>
              <a:rPr lang="ru-RU" dirty="0" smtClean="0">
                <a:ln w="18415" cmpd="sng">
                  <a:solidFill>
                    <a:schemeClr val="bg1"/>
                  </a:solidFill>
                  <a:prstDash val="solid"/>
                </a:ln>
                <a:solidFill>
                  <a:sysClr val="windowText" lastClr="000000"/>
                </a:solidFill>
                <a:latin typeface="Times New Roman" panose="02020603050405020304" pitchFamily="18" charset="0"/>
                <a:cs typeface="Times New Roman" panose="02020603050405020304" pitchFamily="18" charset="0"/>
              </a:rPr>
              <a:t> </a:t>
            </a:r>
            <a:r>
              <a:rPr lang="ru-RU" sz="2600" dirty="0" smtClean="0">
                <a:ln w="18415" cmpd="sng">
                  <a:solidFill>
                    <a:schemeClr val="bg1"/>
                  </a:solidFill>
                  <a:prstDash val="solid"/>
                </a:ln>
                <a:solidFill>
                  <a:sysClr val="windowText" lastClr="000000"/>
                </a:solidFill>
                <a:latin typeface="Times New Roman" panose="02020603050405020304" pitchFamily="18" charset="0"/>
                <a:cs typeface="Times New Roman" panose="02020603050405020304" pitchFamily="18" charset="0"/>
              </a:rPr>
              <a:t>Олимпийский Урок-презентация по физической культуре в 8 классе</a:t>
            </a:r>
          </a:p>
          <a:p>
            <a:pPr algn="r"/>
            <a:r>
              <a:rPr lang="ru-RU" sz="2600" dirty="0" smtClean="0">
                <a:ln w="18415" cmpd="sng">
                  <a:solidFill>
                    <a:schemeClr val="bg1"/>
                  </a:solidFill>
                  <a:prstDash val="solid"/>
                </a:ln>
                <a:solidFill>
                  <a:sysClr val="windowText" lastClr="000000"/>
                </a:solidFill>
                <a:latin typeface="Times New Roman" panose="02020603050405020304" pitchFamily="18" charset="0"/>
                <a:cs typeface="Times New Roman" panose="02020603050405020304" pitchFamily="18" charset="0"/>
              </a:rPr>
              <a:t>Автор: учитель 1-ой квалификационной категории</a:t>
            </a:r>
          </a:p>
          <a:p>
            <a:pPr algn="r"/>
            <a:r>
              <a:rPr lang="ru-RU" sz="2600" dirty="0" smtClean="0">
                <a:ln w="18415" cmpd="sng">
                  <a:solidFill>
                    <a:schemeClr val="bg1"/>
                  </a:solidFill>
                  <a:prstDash val="solid"/>
                </a:ln>
                <a:solidFill>
                  <a:sysClr val="windowText" lastClr="000000"/>
                </a:solidFill>
                <a:latin typeface="Times New Roman" panose="02020603050405020304" pitchFamily="18" charset="0"/>
                <a:cs typeface="Times New Roman" panose="02020603050405020304" pitchFamily="18" charset="0"/>
              </a:rPr>
              <a:t>МКОУ «Кадновская СОШ» Каменского района, Тульской области</a:t>
            </a:r>
          </a:p>
          <a:p>
            <a:pPr algn="r"/>
            <a:r>
              <a:rPr lang="ru-RU" sz="2600" dirty="0" smtClean="0">
                <a:ln w="18415" cmpd="sng">
                  <a:solidFill>
                    <a:schemeClr val="bg1"/>
                  </a:solidFill>
                  <a:prstDash val="solid"/>
                </a:ln>
                <a:solidFill>
                  <a:sysClr val="windowText" lastClr="000000"/>
                </a:solidFill>
                <a:latin typeface="Times New Roman" panose="02020603050405020304" pitchFamily="18" charset="0"/>
                <a:cs typeface="Times New Roman" panose="02020603050405020304" pitchFamily="18" charset="0"/>
              </a:rPr>
              <a:t>  Сергеев Михаил Тимофеевич</a:t>
            </a:r>
          </a:p>
          <a:p>
            <a:pPr algn="r"/>
            <a:endParaRPr lang="ru-RU" sz="2600" b="1" dirty="0">
              <a:ln>
                <a:solidFill>
                  <a:schemeClr val="bg1"/>
                </a:solidFill>
              </a:ln>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9937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5832648" cy="1008112"/>
          </a:xfrm>
        </p:spPr>
        <p:txBody>
          <a:bodyPr>
            <a:noAutofit/>
          </a:bodyPr>
          <a:lstStyle/>
          <a:p>
            <a:pPr algn="ctr"/>
            <a:r>
              <a:rPr lang="ru-RU" sz="3200" b="1" dirty="0">
                <a:latin typeface="Times New Roman" panose="02020603050405020304" pitchFamily="18" charset="0"/>
                <a:cs typeface="Times New Roman" panose="02020603050405020304" pitchFamily="18" charset="0"/>
              </a:rPr>
              <a:t>Среди традиционных ритуалов Игр:</a:t>
            </a:r>
          </a:p>
        </p:txBody>
      </p:sp>
      <p:sp>
        <p:nvSpPr>
          <p:cNvPr id="3" name="Текст 2"/>
          <p:cNvSpPr>
            <a:spLocks noGrp="1"/>
          </p:cNvSpPr>
          <p:nvPr>
            <p:ph type="body" sz="half" idx="2"/>
          </p:nvPr>
        </p:nvSpPr>
        <p:spPr>
          <a:xfrm>
            <a:off x="179512" y="1340768"/>
            <a:ext cx="5688632" cy="5328592"/>
          </a:xfrm>
        </p:spPr>
        <p:txBody>
          <a:bodyPr>
            <a:noAutofit/>
          </a:bodyPr>
          <a:lstStyle/>
          <a:p>
            <a:pPr algn="just">
              <a:spcBef>
                <a:spcPts val="0"/>
              </a:spcBef>
              <a:spcAft>
                <a:spcPts val="0"/>
              </a:spcAft>
            </a:pPr>
            <a:r>
              <a:rPr lang="ru-RU" sz="2100" b="1" dirty="0" smtClean="0">
                <a:solidFill>
                  <a:schemeClr val="bg1"/>
                </a:solidFill>
                <a:latin typeface="Times New Roman" panose="02020603050405020304" pitchFamily="18" charset="0"/>
                <a:cs typeface="Times New Roman" panose="02020603050405020304" pitchFamily="18" charset="0"/>
              </a:rPr>
              <a:t>*зажжение </a:t>
            </a:r>
            <a:r>
              <a:rPr lang="ru-RU" sz="2100" b="1" dirty="0">
                <a:solidFill>
                  <a:schemeClr val="bg1"/>
                </a:solidFill>
                <a:latin typeface="Times New Roman" panose="02020603050405020304" pitchFamily="18" charset="0"/>
                <a:cs typeface="Times New Roman" panose="02020603050405020304" pitchFamily="18" charset="0"/>
              </a:rPr>
              <a:t>олимпийского огня на церемонии открытия (огонь зажигается от солнечных лучей в Олимпии и доставляется факельной эстафетой спортсменов в город-организатор Игр</a:t>
            </a:r>
            <a:r>
              <a:rPr lang="ru-RU" sz="2100" b="1" dirty="0" smtClean="0">
                <a:solidFill>
                  <a:schemeClr val="bg1"/>
                </a:solidFill>
                <a:latin typeface="Times New Roman" panose="02020603050405020304" pitchFamily="18" charset="0"/>
                <a:cs typeface="Times New Roman" panose="02020603050405020304" pitchFamily="18" charset="0"/>
              </a:rPr>
              <a:t>);</a:t>
            </a:r>
          </a:p>
          <a:p>
            <a:pPr algn="just">
              <a:spcBef>
                <a:spcPts val="0"/>
              </a:spcBef>
              <a:spcAft>
                <a:spcPts val="0"/>
              </a:spcAft>
            </a:pPr>
            <a:r>
              <a:rPr lang="ru-RU" sz="2100" b="1" dirty="0" smtClean="0">
                <a:solidFill>
                  <a:schemeClr val="bg1"/>
                </a:solidFill>
                <a:latin typeface="Times New Roman" panose="02020603050405020304" pitchFamily="18" charset="0"/>
                <a:cs typeface="Times New Roman" panose="02020603050405020304" pitchFamily="18" charset="0"/>
              </a:rPr>
              <a:t>*произнесение </a:t>
            </a:r>
            <a:r>
              <a:rPr lang="ru-RU" sz="2100" b="1" dirty="0">
                <a:solidFill>
                  <a:schemeClr val="bg1"/>
                </a:solidFill>
                <a:latin typeface="Times New Roman" panose="02020603050405020304" pitchFamily="18" charset="0"/>
                <a:cs typeface="Times New Roman" panose="02020603050405020304" pitchFamily="18" charset="0"/>
              </a:rPr>
              <a:t>одним из выдающихся спортсменов страны, в которой происходит Олимпиада, олимпийской клятвы от имени всех участников игр</a:t>
            </a:r>
            <a:r>
              <a:rPr lang="ru-RU" sz="2100" b="1" dirty="0" smtClean="0">
                <a:solidFill>
                  <a:schemeClr val="bg1"/>
                </a:solidFill>
                <a:latin typeface="Times New Roman" panose="02020603050405020304" pitchFamily="18" charset="0"/>
                <a:cs typeface="Times New Roman" panose="02020603050405020304" pitchFamily="18" charset="0"/>
              </a:rPr>
              <a:t>;</a:t>
            </a:r>
          </a:p>
          <a:p>
            <a:pPr algn="just">
              <a:spcBef>
                <a:spcPts val="0"/>
              </a:spcBef>
              <a:spcAft>
                <a:spcPts val="0"/>
              </a:spcAft>
            </a:pPr>
            <a:r>
              <a:rPr lang="ru-RU" sz="2100" b="1" dirty="0" smtClean="0">
                <a:solidFill>
                  <a:schemeClr val="bg1"/>
                </a:solidFill>
                <a:latin typeface="Times New Roman" panose="02020603050405020304" pitchFamily="18" charset="0"/>
                <a:cs typeface="Times New Roman" panose="02020603050405020304" pitchFamily="18" charset="0"/>
              </a:rPr>
              <a:t>* </a:t>
            </a:r>
            <a:r>
              <a:rPr lang="ru-RU" sz="2100" b="1" dirty="0">
                <a:solidFill>
                  <a:schemeClr val="bg1"/>
                </a:solidFill>
                <a:latin typeface="Times New Roman" panose="02020603050405020304" pitchFamily="18" charset="0"/>
                <a:cs typeface="Times New Roman" panose="02020603050405020304" pitchFamily="18" charset="0"/>
              </a:rPr>
              <a:t>произнесение от имени судей клятвы о беспристрастном судействе;</a:t>
            </a:r>
          </a:p>
          <a:p>
            <a:pPr algn="just">
              <a:spcBef>
                <a:spcPts val="0"/>
              </a:spcBef>
              <a:spcAft>
                <a:spcPts val="0"/>
              </a:spcAft>
            </a:pPr>
            <a:r>
              <a:rPr lang="ru-RU" sz="2100" b="1" dirty="0" smtClean="0">
                <a:solidFill>
                  <a:schemeClr val="bg1"/>
                </a:solidFill>
                <a:latin typeface="Times New Roman" panose="02020603050405020304" pitchFamily="18" charset="0"/>
                <a:cs typeface="Times New Roman" panose="02020603050405020304" pitchFamily="18" charset="0"/>
              </a:rPr>
              <a:t>*вручение </a:t>
            </a:r>
            <a:r>
              <a:rPr lang="ru-RU" sz="2100" b="1" dirty="0">
                <a:solidFill>
                  <a:schemeClr val="bg1"/>
                </a:solidFill>
                <a:latin typeface="Times New Roman" panose="02020603050405020304" pitchFamily="18" charset="0"/>
                <a:cs typeface="Times New Roman" panose="02020603050405020304" pitchFamily="18" charset="0"/>
              </a:rPr>
              <a:t>победителям и призёрам соревнований медалей</a:t>
            </a:r>
            <a:r>
              <a:rPr lang="ru-RU" sz="2100" b="1" dirty="0" smtClean="0">
                <a:solidFill>
                  <a:schemeClr val="bg1"/>
                </a:solidFill>
                <a:latin typeface="Times New Roman" panose="02020603050405020304" pitchFamily="18" charset="0"/>
                <a:cs typeface="Times New Roman" panose="02020603050405020304" pitchFamily="18" charset="0"/>
              </a:rPr>
              <a:t>;</a:t>
            </a:r>
          </a:p>
          <a:p>
            <a:pPr algn="just">
              <a:spcBef>
                <a:spcPts val="0"/>
              </a:spcBef>
              <a:spcAft>
                <a:spcPts val="0"/>
              </a:spcAft>
            </a:pPr>
            <a:r>
              <a:rPr lang="ru-RU" sz="2100" b="1" dirty="0" smtClean="0">
                <a:solidFill>
                  <a:schemeClr val="bg1"/>
                </a:solidFill>
                <a:latin typeface="Times New Roman" panose="02020603050405020304" pitchFamily="18" charset="0"/>
                <a:cs typeface="Times New Roman" panose="02020603050405020304" pitchFamily="18" charset="0"/>
              </a:rPr>
              <a:t>* </a:t>
            </a:r>
            <a:r>
              <a:rPr lang="ru-RU" sz="2100" b="1" dirty="0">
                <a:solidFill>
                  <a:schemeClr val="bg1"/>
                </a:solidFill>
                <a:latin typeface="Times New Roman" panose="02020603050405020304" pitchFamily="18" charset="0"/>
                <a:cs typeface="Times New Roman" panose="02020603050405020304" pitchFamily="18" charset="0"/>
              </a:rPr>
              <a:t>поднятие государственного флага и исполнение национального гимна в честь победителей</a:t>
            </a:r>
            <a:r>
              <a:rPr lang="ru-RU" sz="2100" b="1" dirty="0" smtClean="0">
                <a:solidFill>
                  <a:schemeClr val="bg1"/>
                </a:solidFill>
                <a:latin typeface="Times New Roman" panose="02020603050405020304" pitchFamily="18" charset="0"/>
                <a:cs typeface="Times New Roman" panose="02020603050405020304" pitchFamily="18" charset="0"/>
              </a:rPr>
              <a:t>.</a:t>
            </a:r>
            <a:endParaRPr lang="ru-RU" sz="2100" b="1" dirty="0">
              <a:solidFill>
                <a:schemeClr val="bg1"/>
              </a:solidFill>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250" r="16250"/>
          <a:stretch>
            <a:fillRect/>
          </a:stretch>
        </p:blipFill>
        <p:spPr>
          <a:xfrm>
            <a:off x="5940152" y="1628800"/>
            <a:ext cx="3068960" cy="36450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2797435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4824536" cy="1872208"/>
          </a:xfrm>
        </p:spPr>
        <p:txBody>
          <a:bodyPr/>
          <a:lstStyle/>
          <a:p>
            <a:pPr algn="ctr"/>
            <a:r>
              <a:rPr lang="ru-RU" sz="4000" b="1" dirty="0"/>
              <a:t>Современные Олимпийские игры</a:t>
            </a:r>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032" y="188640"/>
            <a:ext cx="4032448" cy="21602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Текст 3"/>
          <p:cNvSpPr>
            <a:spLocks noGrp="1"/>
          </p:cNvSpPr>
          <p:nvPr>
            <p:ph type="body" sz="half" idx="2"/>
          </p:nvPr>
        </p:nvSpPr>
        <p:spPr>
          <a:xfrm>
            <a:off x="107504" y="2492896"/>
            <a:ext cx="8928992" cy="4295832"/>
          </a:xfrm>
        </p:spPr>
        <p:txBody>
          <a:bodyPr>
            <a:noAutofit/>
          </a:bodyPr>
          <a:lstStyle/>
          <a:p>
            <a:pPr algn="just"/>
            <a:r>
              <a:rPr lang="ru-RU" sz="1700" b="1" dirty="0">
                <a:solidFill>
                  <a:schemeClr val="bg1"/>
                </a:solidFill>
                <a:latin typeface="Times New Roman" panose="02020603050405020304" pitchFamily="18" charset="0"/>
                <a:cs typeface="Times New Roman" panose="02020603050405020304" pitchFamily="18" charset="0"/>
              </a:rPr>
              <a:t>Принципы, правила и положения </a:t>
            </a:r>
            <a:r>
              <a:rPr lang="ru-RU" sz="1700" b="1" dirty="0" smtClean="0">
                <a:solidFill>
                  <a:schemeClr val="bg1"/>
                </a:solidFill>
                <a:latin typeface="Times New Roman" panose="02020603050405020304" pitchFamily="18" charset="0"/>
                <a:cs typeface="Times New Roman" panose="02020603050405020304" pitchFamily="18" charset="0"/>
              </a:rPr>
              <a:t>Олимпийских </a:t>
            </a:r>
            <a:r>
              <a:rPr lang="ru-RU" sz="1700" b="1" dirty="0">
                <a:solidFill>
                  <a:schemeClr val="bg1"/>
                </a:solidFill>
                <a:latin typeface="Times New Roman" panose="02020603050405020304" pitchFamily="18" charset="0"/>
                <a:cs typeface="Times New Roman" panose="02020603050405020304" pitchFamily="18" charset="0"/>
              </a:rPr>
              <a:t>игр определены Олимпийской хартией, основы которой утверждены Международным спортивным конгрессом в Париже в 1894, принявшим по предложению французского педагога и общественного деятеля Пьера де Кубертена решение об организации Игр по образцу античных и о создании Международного олимпийского комитета (МОК</a:t>
            </a:r>
            <a:r>
              <a:rPr lang="ru-RU" sz="1700" b="1" dirty="0" smtClean="0">
                <a:solidFill>
                  <a:schemeClr val="bg1"/>
                </a:solidFill>
                <a:latin typeface="Times New Roman" panose="02020603050405020304" pitchFamily="18" charset="0"/>
                <a:cs typeface="Times New Roman" panose="02020603050405020304" pitchFamily="18" charset="0"/>
              </a:rPr>
              <a:t>).Согласно </a:t>
            </a:r>
            <a:r>
              <a:rPr lang="ru-RU" sz="1700" b="1" dirty="0">
                <a:solidFill>
                  <a:schemeClr val="bg1"/>
                </a:solidFill>
                <a:latin typeface="Times New Roman" panose="02020603050405020304" pitchFamily="18" charset="0"/>
                <a:cs typeface="Times New Roman" panose="02020603050405020304" pitchFamily="18" charset="0"/>
              </a:rPr>
              <a:t>хартии Игр Олимпиады «…объединяют спортсменов-любителей всех стран в честных и </a:t>
            </a:r>
            <a:r>
              <a:rPr lang="ru-RU" sz="1700" b="1" dirty="0" smtClean="0">
                <a:solidFill>
                  <a:schemeClr val="bg1"/>
                </a:solidFill>
                <a:latin typeface="Times New Roman" panose="02020603050405020304" pitchFamily="18" charset="0"/>
                <a:cs typeface="Times New Roman" panose="02020603050405020304" pitchFamily="18" charset="0"/>
              </a:rPr>
              <a:t>равноправных </a:t>
            </a:r>
            <a:r>
              <a:rPr lang="ru-RU" sz="1700" b="1" dirty="0">
                <a:solidFill>
                  <a:schemeClr val="bg1"/>
                </a:solidFill>
                <a:latin typeface="Times New Roman" panose="02020603050405020304" pitchFamily="18" charset="0"/>
                <a:cs typeface="Times New Roman" panose="02020603050405020304" pitchFamily="18" charset="0"/>
              </a:rPr>
              <a:t>соревнованиях. </a:t>
            </a:r>
            <a:endParaRPr lang="ru-RU" sz="1700" b="1" dirty="0" smtClean="0">
              <a:solidFill>
                <a:schemeClr val="bg1"/>
              </a:solidFill>
              <a:latin typeface="Times New Roman" panose="02020603050405020304" pitchFamily="18" charset="0"/>
              <a:cs typeface="Times New Roman" panose="02020603050405020304" pitchFamily="18" charset="0"/>
            </a:endParaRPr>
          </a:p>
          <a:p>
            <a:pPr algn="just"/>
            <a:r>
              <a:rPr lang="ru-RU" sz="1700" b="1" dirty="0" smtClean="0">
                <a:solidFill>
                  <a:schemeClr val="bg1"/>
                </a:solidFill>
                <a:latin typeface="Times New Roman" panose="02020603050405020304" pitchFamily="18" charset="0"/>
                <a:cs typeface="Times New Roman" panose="02020603050405020304" pitchFamily="18" charset="0"/>
              </a:rPr>
              <a:t>По отношению </a:t>
            </a:r>
            <a:r>
              <a:rPr lang="ru-RU" sz="1700" b="1" dirty="0">
                <a:solidFill>
                  <a:schemeClr val="bg1"/>
                </a:solidFill>
                <a:latin typeface="Times New Roman" panose="02020603050405020304" pitchFamily="18" charset="0"/>
                <a:cs typeface="Times New Roman" panose="02020603050405020304" pitchFamily="18" charset="0"/>
              </a:rPr>
              <a:t>к странам и отдельным лицам не допускается никакой дискриминации по расовым, религиозным или политическим мотивам…». Игры проводятся в первый год олимпиады (4-летнего периода между играми). Счёт олимпиадам ведётся с 1896, когда состоялись первые Олимпийские игры (I Олимпиада — 1896-99). Олимпиада получает свой номер и в тех случаях, когда игры не проводятся (например, VI — в 1916-19, XII-1940-43, XIII — 1944-47</a:t>
            </a:r>
            <a:r>
              <a:rPr lang="ru-RU" sz="1700" b="1" dirty="0" smtClean="0">
                <a:solidFill>
                  <a:schemeClr val="bg1"/>
                </a:solidFill>
                <a:latin typeface="Times New Roman" panose="02020603050405020304" pitchFamily="18" charset="0"/>
                <a:cs typeface="Times New Roman" panose="02020603050405020304" pitchFamily="18" charset="0"/>
              </a:rPr>
              <a:t>).</a:t>
            </a:r>
          </a:p>
          <a:p>
            <a:pPr algn="just"/>
            <a:r>
              <a:rPr lang="ru-RU" sz="1700" b="1" dirty="0" smtClean="0">
                <a:solidFill>
                  <a:schemeClr val="bg1"/>
                </a:solidFill>
                <a:latin typeface="Times New Roman" panose="02020603050405020304" pitchFamily="18" charset="0"/>
                <a:cs typeface="Times New Roman" panose="02020603050405020304" pitchFamily="18" charset="0"/>
              </a:rPr>
              <a:t> </a:t>
            </a:r>
            <a:r>
              <a:rPr lang="ru-RU" sz="1700" b="1" dirty="0">
                <a:solidFill>
                  <a:schemeClr val="bg1"/>
                </a:solidFill>
                <a:latin typeface="Times New Roman" panose="02020603050405020304" pitchFamily="18" charset="0"/>
                <a:cs typeface="Times New Roman" panose="02020603050405020304" pitchFamily="18" charset="0"/>
              </a:rPr>
              <a:t>Символ Олимпийских игр — пять скреплённых колец, символизирующих объединение пяти частей света в олимпийском </a:t>
            </a:r>
            <a:r>
              <a:rPr lang="ru-RU" sz="1700" b="1" dirty="0" smtClean="0">
                <a:solidFill>
                  <a:schemeClr val="bg1"/>
                </a:solidFill>
                <a:latin typeface="Times New Roman" panose="02020603050405020304" pitchFamily="18" charset="0"/>
                <a:cs typeface="Times New Roman" panose="02020603050405020304" pitchFamily="18" charset="0"/>
              </a:rPr>
              <a:t>движении. </a:t>
            </a:r>
            <a:endParaRPr lang="ru-RU" sz="17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4635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2120" y="404664"/>
            <a:ext cx="3384376" cy="61926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Текст 3"/>
          <p:cNvSpPr>
            <a:spLocks noGrp="1"/>
          </p:cNvSpPr>
          <p:nvPr>
            <p:ph type="body" sz="half" idx="2"/>
          </p:nvPr>
        </p:nvSpPr>
        <p:spPr>
          <a:xfrm>
            <a:off x="179512" y="188641"/>
            <a:ext cx="5400600" cy="6408712"/>
          </a:xfrm>
        </p:spPr>
        <p:txBody>
          <a:bodyPr>
            <a:noAutofit/>
          </a:bodyPr>
          <a:lstStyle/>
          <a:p>
            <a:pPr algn="just"/>
            <a:r>
              <a:rPr lang="ru-RU" sz="2300" b="1" dirty="0" smtClean="0">
                <a:solidFill>
                  <a:schemeClr val="bg1"/>
                </a:solidFill>
                <a:latin typeface="Times New Roman" panose="02020603050405020304" pitchFamily="18" charset="0"/>
                <a:cs typeface="Times New Roman" panose="02020603050405020304" pitchFamily="18" charset="0"/>
              </a:rPr>
              <a:t>Цвет колец в верхнем ряду — голубой для Европы, чёрный для Африки, красный для Америки, в нижнем ряду — жёлтый для Азии, зелёный для Австралии. Помимо олимпийских видов спорта, организационный комитет имеет право по своему выбору включить в программу показательные соревнования по 1-2 видам спорта, не признанным МОК. </a:t>
            </a:r>
          </a:p>
          <a:p>
            <a:pPr algn="just"/>
            <a:r>
              <a:rPr lang="ru-RU" sz="2300" b="1" dirty="0" smtClean="0">
                <a:solidFill>
                  <a:schemeClr val="bg1"/>
                </a:solidFill>
                <a:latin typeface="Times New Roman" panose="02020603050405020304" pitchFamily="18" charset="0"/>
                <a:cs typeface="Times New Roman" panose="02020603050405020304" pitchFamily="18" charset="0"/>
              </a:rPr>
              <a:t>Олимпийское движение имеет свои эмблему и флаг, утвержденные МОК по предложению Кубертена в 1913. Эмблема — олимпийские кольца. Девиз — </a:t>
            </a:r>
            <a:r>
              <a:rPr lang="ru-RU" sz="2300" b="1" dirty="0" err="1" smtClean="0">
                <a:solidFill>
                  <a:schemeClr val="bg1"/>
                </a:solidFill>
                <a:latin typeface="Times New Roman" panose="02020603050405020304" pitchFamily="18" charset="0"/>
                <a:cs typeface="Times New Roman" panose="02020603050405020304" pitchFamily="18" charset="0"/>
              </a:rPr>
              <a:t>Citius</a:t>
            </a:r>
            <a:r>
              <a:rPr lang="ru-RU" sz="2300" b="1" dirty="0" smtClean="0">
                <a:solidFill>
                  <a:schemeClr val="bg1"/>
                </a:solidFill>
                <a:latin typeface="Times New Roman" panose="02020603050405020304" pitchFamily="18" charset="0"/>
                <a:cs typeface="Times New Roman" panose="02020603050405020304" pitchFamily="18" charset="0"/>
              </a:rPr>
              <a:t>, </a:t>
            </a:r>
            <a:r>
              <a:rPr lang="ru-RU" sz="2300" b="1" dirty="0" err="1" smtClean="0">
                <a:solidFill>
                  <a:schemeClr val="bg1"/>
                </a:solidFill>
                <a:latin typeface="Times New Roman" panose="02020603050405020304" pitchFamily="18" charset="0"/>
                <a:cs typeface="Times New Roman" panose="02020603050405020304" pitchFamily="18" charset="0"/>
              </a:rPr>
              <a:t>Altius</a:t>
            </a:r>
            <a:r>
              <a:rPr lang="ru-RU" sz="2300" b="1" dirty="0" smtClean="0">
                <a:solidFill>
                  <a:schemeClr val="bg1"/>
                </a:solidFill>
                <a:latin typeface="Times New Roman" panose="02020603050405020304" pitchFamily="18" charset="0"/>
                <a:cs typeface="Times New Roman" panose="02020603050405020304" pitchFamily="18" charset="0"/>
              </a:rPr>
              <a:t>, </a:t>
            </a:r>
            <a:r>
              <a:rPr lang="ru-RU" sz="2300" b="1" dirty="0" err="1" smtClean="0">
                <a:solidFill>
                  <a:schemeClr val="bg1"/>
                </a:solidFill>
                <a:latin typeface="Times New Roman" panose="02020603050405020304" pitchFamily="18" charset="0"/>
                <a:cs typeface="Times New Roman" panose="02020603050405020304" pitchFamily="18" charset="0"/>
              </a:rPr>
              <a:t>Fortius</a:t>
            </a:r>
            <a:r>
              <a:rPr lang="ru-RU" sz="2300" b="1" dirty="0" smtClean="0">
                <a:solidFill>
                  <a:schemeClr val="bg1"/>
                </a:solidFill>
                <a:latin typeface="Times New Roman" panose="02020603050405020304" pitchFamily="18" charset="0"/>
                <a:cs typeface="Times New Roman" panose="02020603050405020304" pitchFamily="18" charset="0"/>
              </a:rPr>
              <a:t> (быстрее, выше, сильнее). Флаг — белое полотнище с олимпийскими кольцами, с 1920 поднимается на всех Играх.</a:t>
            </a:r>
            <a:endParaRPr lang="ru-RU" sz="23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42178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1632" y="8531"/>
            <a:ext cx="3312368" cy="1080120"/>
          </a:xfrm>
        </p:spPr>
        <p:txBody>
          <a:bodyPr/>
          <a:lstStyle/>
          <a:p>
            <a:pPr algn="ctr"/>
            <a:r>
              <a:rPr lang="ru-RU" sz="2800" b="1" dirty="0" smtClean="0">
                <a:solidFill>
                  <a:schemeClr val="bg1"/>
                </a:solidFill>
                <a:latin typeface="Times New Roman" panose="02020603050405020304" pitchFamily="18" charset="0"/>
                <a:cs typeface="Times New Roman" panose="02020603050405020304" pitchFamily="18" charset="0"/>
              </a:rPr>
              <a:t>ОЛИМПИЙСКИЙ ОГОНЬ</a:t>
            </a:r>
            <a:endParaRPr lang="ru-RU" sz="2800" b="1" dirty="0">
              <a:solidFill>
                <a:schemeClr val="bg1"/>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0152" y="1124744"/>
            <a:ext cx="2917476" cy="54726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Текст 3"/>
          <p:cNvSpPr>
            <a:spLocks noGrp="1"/>
          </p:cNvSpPr>
          <p:nvPr>
            <p:ph type="body" sz="half" idx="2"/>
          </p:nvPr>
        </p:nvSpPr>
        <p:spPr>
          <a:xfrm>
            <a:off x="107504" y="116633"/>
            <a:ext cx="5688632" cy="6480720"/>
          </a:xfrm>
        </p:spPr>
        <p:txBody>
          <a:bodyPr>
            <a:noAutofit/>
          </a:bodyPr>
          <a:lstStyle/>
          <a:p>
            <a:pPr algn="just"/>
            <a:r>
              <a:rPr lang="ru-RU" sz="2000" b="1" dirty="0">
                <a:solidFill>
                  <a:schemeClr val="bg1"/>
                </a:solidFill>
                <a:latin typeface="Times New Roman" panose="02020603050405020304" pitchFamily="18" charset="0"/>
                <a:cs typeface="Times New Roman" panose="02020603050405020304" pitchFamily="18" charset="0"/>
              </a:rPr>
              <a:t>Олимпи́йский ого́нь </a:t>
            </a:r>
            <a:r>
              <a:rPr lang="ru-RU" sz="1600" b="1" dirty="0">
                <a:latin typeface="Times New Roman" panose="02020603050405020304" pitchFamily="18" charset="0"/>
                <a:cs typeface="Times New Roman" panose="02020603050405020304" pitchFamily="18" charset="0"/>
              </a:rPr>
              <a:t>— один из символов Олимпийских игр. Его зажигают в городе проведения Игр во время их открытия, и он горит непрерывно до их окончания.Возрождение основанной на древнегреческих ритуалах традиции состоялось при проведении Олимпийских игр 1928 года в Амстердаме на Олимпийском стадионе.Огонь горел и на стадионе Игр в Лос-Анджелесе в 1932 году.Во время Олимпийских игр 1936 года в Берлине впервые была проведена эстафета Олимпийского огня . Более 3000 бегунов участвовали в доставке факела из Олимпии в Берлин. На зимних Олимпийских играх огонь зажигался и в 1936, и в 1948 году, но эстафета впервые была проведена в 1952 году перед зимними Олимпийскими играми в Осло, причём брала начало не в Олимпии, а в Моргедале. В настоящее время олимпийский огонь зажигают в </a:t>
            </a:r>
            <a:r>
              <a:rPr lang="ru-RU" sz="1600" b="1" dirty="0">
                <a:solidFill>
                  <a:schemeClr val="bg1"/>
                </a:solidFill>
                <a:latin typeface="Times New Roman" panose="02020603050405020304" pitchFamily="18" charset="0"/>
                <a:cs typeface="Times New Roman" panose="02020603050405020304" pitchFamily="18" charset="0"/>
              </a:rPr>
              <a:t>Олимпии</a:t>
            </a:r>
            <a:r>
              <a:rPr lang="ru-RU" sz="1600" b="1" dirty="0">
                <a:latin typeface="Times New Roman" panose="02020603050405020304" pitchFamily="18" charset="0"/>
                <a:cs typeface="Times New Roman" panose="02020603050405020304" pitchFamily="18" charset="0"/>
              </a:rPr>
              <a:t> </a:t>
            </a:r>
            <a:r>
              <a:rPr lang="ru-RU" sz="1600" b="1" dirty="0">
                <a:solidFill>
                  <a:schemeClr val="bg1"/>
                </a:solidFill>
                <a:latin typeface="Times New Roman" panose="02020603050405020304" pitchFamily="18" charset="0"/>
                <a:cs typeface="Times New Roman" panose="02020603050405020304" pitchFamily="18" charset="0"/>
              </a:rPr>
              <a:t>(Греция</a:t>
            </a:r>
            <a:r>
              <a:rPr lang="ru-RU" sz="1600" b="1" dirty="0">
                <a:latin typeface="Times New Roman" panose="02020603050405020304" pitchFamily="18" charset="0"/>
                <a:cs typeface="Times New Roman" panose="02020603050405020304" pitchFamily="18" charset="0"/>
              </a:rPr>
              <a:t>), за несколько месяцев до открытия игр. Одиннадцать женщин  изображающие жриц, проводят церемонию, в ходе которой одна из них зажигает огонь с помощью параболического зеркала, фокусирующего лучи Солнца. Затем этот огонь доставляют в город, проводящий Олимпийские игры. Используют факел, который несут бегуны, передавая его друг другу по эстафете,</a:t>
            </a:r>
          </a:p>
          <a:p>
            <a:pPr algn="just"/>
            <a:r>
              <a:rPr lang="ru-RU" sz="1500" b="1" dirty="0">
                <a:solidFill>
                  <a:schemeClr val="bg1"/>
                </a:solidFill>
                <a:latin typeface="Times New Roman" panose="02020603050405020304" pitchFamily="18" charset="0"/>
                <a:cs typeface="Times New Roman" panose="02020603050405020304" pitchFamily="18" charset="0"/>
              </a:rPr>
              <a:t>Обычно зажжение огня доверяют известному человеку, чаще всего, спортсмену, хотя бывают и исключения. Считается большой честью быть избранным для проведения этой церемонии.</a:t>
            </a:r>
          </a:p>
        </p:txBody>
      </p:sp>
    </p:spTree>
    <p:extLst>
      <p:ext uri="{BB962C8B-B14F-4D97-AF65-F5344CB8AC3E}">
        <p14:creationId xmlns:p14="http://schemas.microsoft.com/office/powerpoint/2010/main" val="198834809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6136" y="332656"/>
            <a:ext cx="3239915" cy="52565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Текст 3"/>
          <p:cNvSpPr>
            <a:spLocks noGrp="1"/>
          </p:cNvSpPr>
          <p:nvPr>
            <p:ph type="body" sz="half" idx="2"/>
          </p:nvPr>
        </p:nvSpPr>
        <p:spPr>
          <a:xfrm>
            <a:off x="107504" y="260648"/>
            <a:ext cx="5472608" cy="6336703"/>
          </a:xfrm>
        </p:spPr>
        <p:txBody>
          <a:bodyPr>
            <a:noAutofit/>
          </a:bodyPr>
          <a:lstStyle/>
          <a:p>
            <a:pPr algn="just"/>
            <a:r>
              <a:rPr lang="ru-RU" sz="2000" b="1" dirty="0">
                <a:latin typeface="Times New Roman" panose="02020603050405020304" pitchFamily="18" charset="0"/>
                <a:cs typeface="Times New Roman" panose="02020603050405020304" pitchFamily="18" charset="0"/>
              </a:rPr>
              <a:t>С 1932 город-организатор строит «олимпийскую деревню» — комплекс жилых помещений для участников игр. Согласно хартии, Игры являются соревнованиями между отдельными спортсменами, а не между национальными командами. Однако с 1908 получил распространение т. н. неофициальный общекомандный зачёт — определение места, занятого командами, по количеству полученных медалей и набранных в соревнованиях очков (очки начисляются за первые 6 мест по системе: 1-е место — 7 очков, 2-е — 5, 3-е — 4, 4-е — 3, 5-е — 2, 6-е — 1). Звание олимпийского чемпиона является наиболее почётным и желанным в карьере спортсмена в тех видах спорта, по которым проводятся олимпийские турниры. Исключением является футбол, так как звание чемпиона мира в этом виде спорта гораздо престижнее.</a:t>
            </a:r>
          </a:p>
        </p:txBody>
      </p:sp>
    </p:spTree>
    <p:extLst>
      <p:ext uri="{BB962C8B-B14F-4D97-AF65-F5344CB8AC3E}">
        <p14:creationId xmlns:p14="http://schemas.microsoft.com/office/powerpoint/2010/main" val="1423492830"/>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3363" y="1988840"/>
            <a:ext cx="3591125" cy="45365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Текст 3"/>
          <p:cNvSpPr>
            <a:spLocks noGrp="1"/>
          </p:cNvSpPr>
          <p:nvPr>
            <p:ph type="body" sz="half" idx="2"/>
          </p:nvPr>
        </p:nvSpPr>
        <p:spPr>
          <a:xfrm>
            <a:off x="107504" y="97264"/>
            <a:ext cx="5112568" cy="6572096"/>
          </a:xfrm>
        </p:spPr>
        <p:txBody>
          <a:bodyPr>
            <a:noAutofit/>
          </a:bodyPr>
          <a:lstStyle/>
          <a:p>
            <a:pPr algn="just"/>
            <a:r>
              <a:rPr lang="ru-RU" sz="1800" b="1" dirty="0">
                <a:latin typeface="Times New Roman" panose="02020603050405020304" pitchFamily="18" charset="0"/>
                <a:cs typeface="Times New Roman" panose="02020603050405020304" pitchFamily="18" charset="0"/>
              </a:rPr>
              <a:t>Текст олимпийской клятвы разработан в 1913 году Пьером де Кубертеном, который предложил Международному олимпийскому комитету (МОК) возродить ритуал олимпийской клятвы, принимавшейся на Олимпийских играх в Древней Греции (клятва чести на стадионе в Олимпии у алтаря Зевсу).</a:t>
            </a:r>
          </a:p>
          <a:p>
            <a:pPr algn="just"/>
            <a:r>
              <a:rPr lang="ru-RU" sz="1800" b="1" dirty="0" smtClean="0">
                <a:latin typeface="Times New Roman" panose="02020603050405020304" pitchFamily="18" charset="0"/>
                <a:cs typeface="Times New Roman" panose="02020603050405020304" pitchFamily="18" charset="0"/>
              </a:rPr>
              <a:t>Олимпийская </a:t>
            </a:r>
            <a:r>
              <a:rPr lang="ru-RU" sz="1800" b="1" dirty="0">
                <a:latin typeface="Times New Roman" panose="02020603050405020304" pitchFamily="18" charset="0"/>
                <a:cs typeface="Times New Roman" panose="02020603050405020304" pitchFamily="18" charset="0"/>
              </a:rPr>
              <a:t>клятва спортсменов: </a:t>
            </a:r>
            <a:r>
              <a:rPr lang="ru-RU" sz="1800" b="1" dirty="0">
                <a:solidFill>
                  <a:schemeClr val="bg1"/>
                </a:solidFill>
                <a:latin typeface="Times New Roman" panose="02020603050405020304" pitchFamily="18" charset="0"/>
                <a:cs typeface="Times New Roman" panose="02020603050405020304" pitchFamily="18" charset="0"/>
              </a:rPr>
              <a:t>"От имени всех спортсменов я обещаю, что мы будем участвовать в этих Олимпийских играх, уважая и соблюдая правила, по которым они проводятся, в истинно спортивном духе, во славу спорта и во имя чести своих </a:t>
            </a:r>
            <a:r>
              <a:rPr lang="ru-RU" sz="1800" b="1" dirty="0" smtClean="0">
                <a:solidFill>
                  <a:schemeClr val="bg1"/>
                </a:solidFill>
                <a:latin typeface="Times New Roman" panose="02020603050405020304" pitchFamily="18" charset="0"/>
                <a:cs typeface="Times New Roman" panose="02020603050405020304" pitchFamily="18" charset="0"/>
              </a:rPr>
              <a:t>команд."</a:t>
            </a:r>
            <a:r>
              <a:rPr lang="ru-RU" sz="1800" b="1" dirty="0" smtClean="0">
                <a:latin typeface="Times New Roman" panose="02020603050405020304" pitchFamily="18" charset="0"/>
                <a:cs typeface="Times New Roman" panose="02020603050405020304" pitchFamily="18" charset="0"/>
              </a:rPr>
              <a:t>Впервые </a:t>
            </a:r>
            <a:r>
              <a:rPr lang="ru-RU" sz="1800" b="1" dirty="0">
                <a:latin typeface="Times New Roman" panose="02020603050405020304" pitchFamily="18" charset="0"/>
                <a:cs typeface="Times New Roman" panose="02020603050405020304" pitchFamily="18" charset="0"/>
              </a:rPr>
              <a:t>олимпийская клятва была произнесена на Олимпийских играх 1920 года. Согласно Олимпийской хартии, олимпийская клятва произносится спортсменом страны, где проводятся очередные Олимпийские игры, с трибуны установленной на поле олимпийского стадиона, у знамени своей </a:t>
            </a:r>
            <a:r>
              <a:rPr lang="ru-RU" sz="1800" b="1" dirty="0" smtClean="0">
                <a:latin typeface="Times New Roman" panose="02020603050405020304" pitchFamily="18" charset="0"/>
                <a:cs typeface="Times New Roman" panose="02020603050405020304" pitchFamily="18" charset="0"/>
              </a:rPr>
              <a:t>страны. Чести </a:t>
            </a:r>
            <a:r>
              <a:rPr lang="ru-RU" sz="1800" b="1" dirty="0">
                <a:latin typeface="Times New Roman" panose="02020603050405020304" pitchFamily="18" charset="0"/>
                <a:cs typeface="Times New Roman" panose="02020603050405020304" pitchFamily="18" charset="0"/>
              </a:rPr>
              <a:t>произнести олимпийскую клятву </a:t>
            </a:r>
            <a:r>
              <a:rPr lang="ru-RU" sz="1800" b="1" dirty="0" smtClean="0">
                <a:latin typeface="Times New Roman" panose="02020603050405020304" pitchFamily="18" charset="0"/>
                <a:cs typeface="Times New Roman" panose="02020603050405020304" pitchFamily="18" charset="0"/>
              </a:rPr>
              <a:t>Национальный </a:t>
            </a:r>
            <a:r>
              <a:rPr lang="ru-RU" sz="1800" b="1" dirty="0">
                <a:latin typeface="Times New Roman" panose="02020603050405020304" pitchFamily="18" charset="0"/>
                <a:cs typeface="Times New Roman" panose="02020603050405020304" pitchFamily="18" charset="0"/>
              </a:rPr>
              <a:t>олимпийский комитет обычно удостаивает одного из выдающихся спортсменов</a:t>
            </a:r>
            <a:r>
              <a:rPr lang="ru-RU"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364088" y="120054"/>
            <a:ext cx="3456384" cy="1754326"/>
          </a:xfrm>
          <a:prstGeom prst="rect">
            <a:avLst/>
          </a:prstGeom>
        </p:spPr>
        <p:txBody>
          <a:bodyPr wrap="square">
            <a:spAutoFit/>
          </a:bodyPr>
          <a:lstStyle/>
          <a:p>
            <a:pPr lvl="0" algn="ctr" defTabSz="457200">
              <a:spcBef>
                <a:spcPct val="0"/>
              </a:spcBef>
            </a:pPr>
            <a:r>
              <a:rPr lang="ru-RU" sz="3600" b="1" dirty="0">
                <a:latin typeface="Times New Roman" panose="02020603050405020304" pitchFamily="18" charset="0"/>
                <a:cs typeface="Times New Roman" panose="02020603050405020304" pitchFamily="18" charset="0"/>
              </a:rPr>
              <a:t>Олимпийская </a:t>
            </a:r>
            <a:r>
              <a:rPr lang="ru-RU" sz="3600" b="1" dirty="0" smtClean="0">
                <a:latin typeface="Times New Roman" panose="02020603050405020304" pitchFamily="18" charset="0"/>
                <a:cs typeface="Times New Roman" panose="02020603050405020304" pitchFamily="18" charset="0"/>
              </a:rPr>
              <a:t>клятва спортсменов</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87410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
            <a:ext cx="5184576" cy="1196751"/>
          </a:xfrm>
        </p:spPr>
        <p:txBody>
          <a:bodyPr/>
          <a:lstStyle/>
          <a:p>
            <a:pPr algn="ctr"/>
            <a:r>
              <a:rPr lang="ru-RU" sz="2800" b="1" dirty="0" smtClean="0">
                <a:latin typeface="Times New Roman" panose="02020603050405020304" pitchFamily="18" charset="0"/>
                <a:cs typeface="Times New Roman" panose="02020603050405020304" pitchFamily="18" charset="0"/>
              </a:rPr>
              <a:t>ОЛИМПИЙСКАЯ КЛЯТВА СУДЕЙ</a:t>
            </a:r>
            <a:endParaRPr lang="ru-RU" sz="2800"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40152" y="476672"/>
            <a:ext cx="2975744" cy="5976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Текст 3"/>
          <p:cNvSpPr>
            <a:spLocks noGrp="1"/>
          </p:cNvSpPr>
          <p:nvPr>
            <p:ph type="body" sz="half" idx="2"/>
          </p:nvPr>
        </p:nvSpPr>
        <p:spPr>
          <a:xfrm>
            <a:off x="179512" y="1196752"/>
            <a:ext cx="5688632" cy="5184576"/>
          </a:xfrm>
        </p:spPr>
        <p:txBody>
          <a:bodyPr>
            <a:noAutofit/>
          </a:bodyPr>
          <a:lstStyle/>
          <a:p>
            <a:pPr algn="just"/>
            <a:r>
              <a:rPr lang="ru-RU" sz="2200" b="1" dirty="0">
                <a:latin typeface="Times New Roman" panose="02020603050405020304" pitchFamily="18" charset="0"/>
                <a:cs typeface="Times New Roman" panose="02020603050405020304" pitchFamily="18" charset="0"/>
              </a:rPr>
              <a:t>В 1968 году была составлена клятва судей. Как и клятву спортсменов, клятву судей произносит судья той страны, в которой проводятся Олимпийские игры. В 1972 году клятва была включена в Олимпийский церемониал. Впервые она прозвучала на Олимпийских играх в ФРГ (город Мюнхен) из уст судьи по конному спорту Ханца Полая</a:t>
            </a:r>
            <a:r>
              <a:rPr lang="ru-RU" sz="2200" b="1" dirty="0">
                <a:solidFill>
                  <a:schemeClr val="bg1"/>
                </a:solidFill>
                <a:latin typeface="Times New Roman" panose="02020603050405020304" pitchFamily="18" charset="0"/>
                <a:cs typeface="Times New Roman" panose="02020603050405020304" pitchFamily="18" charset="0"/>
              </a:rPr>
              <a:t>.   «От имени всех судей и официальных лиц я обещаю, что мы будем выполнять наши обязанности на этих Олимпийских играх с полной беспристрастностью, уважая и соблюдая правила, по которым они проводятся, в истинно спортивном духе».</a:t>
            </a:r>
          </a:p>
        </p:txBody>
      </p:sp>
    </p:spTree>
    <p:extLst>
      <p:ext uri="{BB962C8B-B14F-4D97-AF65-F5344CB8AC3E}">
        <p14:creationId xmlns:p14="http://schemas.microsoft.com/office/powerpoint/2010/main" val="450621983"/>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88640"/>
            <a:ext cx="7125113" cy="720080"/>
          </a:xfrm>
        </p:spPr>
        <p:txBody>
          <a:bodyPr>
            <a:normAutofit fontScale="90000"/>
          </a:bodyPr>
          <a:lstStyle/>
          <a:p>
            <a:pPr algn="ctr"/>
            <a:r>
              <a:rPr lang="ru-RU" sz="4800" b="1" dirty="0" smtClean="0">
                <a:latin typeface="Times New Roman" panose="02020603050405020304" pitchFamily="18" charset="0"/>
                <a:cs typeface="Times New Roman" panose="02020603050405020304" pitchFamily="18" charset="0"/>
              </a:rPr>
              <a:t>ГИМН ОЛИМПИАДЫ</a:t>
            </a:r>
            <a:endParaRPr lang="ru-RU" sz="4800"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51520" y="1124744"/>
            <a:ext cx="3411194" cy="1440160"/>
          </a:xfrm>
        </p:spPr>
        <p:txBody>
          <a:bodyPr/>
          <a:lstStyle/>
          <a:p>
            <a:pPr algn="ctr"/>
            <a:r>
              <a:rPr lang="ru-RU" sz="1800" b="1" dirty="0">
                <a:solidFill>
                  <a:schemeClr val="bg1"/>
                </a:solidFill>
                <a:latin typeface="Times New Roman" panose="02020603050405020304" pitchFamily="18" charset="0"/>
                <a:cs typeface="Times New Roman" panose="02020603050405020304" pitchFamily="18" charset="0"/>
              </a:rPr>
              <a:t>Гимн написан в 1896 году</a:t>
            </a:r>
            <a:r>
              <a:rPr lang="ru-RU" sz="1800" b="1" dirty="0" smtClean="0">
                <a:solidFill>
                  <a:schemeClr val="bg1"/>
                </a:solidFill>
                <a:latin typeface="Times New Roman" panose="02020603050405020304" pitchFamily="18" charset="0"/>
                <a:cs typeface="Times New Roman" panose="02020603050405020304" pitchFamily="18" charset="0"/>
              </a:rPr>
              <a:t>. </a:t>
            </a:r>
            <a:r>
              <a:rPr lang="ru-RU" sz="1800" b="1" dirty="0">
                <a:solidFill>
                  <a:schemeClr val="bg1"/>
                </a:solidFill>
                <a:latin typeface="Times New Roman" panose="02020603050405020304" pitchFamily="18" charset="0"/>
                <a:cs typeface="Times New Roman" panose="02020603050405020304" pitchFamily="18" charset="0"/>
              </a:rPr>
              <a:t>Автор музыки греческий оперный </a:t>
            </a:r>
            <a:r>
              <a:rPr lang="ru-RU" sz="1800" b="1" dirty="0" smtClean="0">
                <a:solidFill>
                  <a:schemeClr val="bg1"/>
                </a:solidFill>
                <a:latin typeface="Times New Roman" panose="02020603050405020304" pitchFamily="18" charset="0"/>
                <a:cs typeface="Times New Roman" panose="02020603050405020304" pitchFamily="18" charset="0"/>
              </a:rPr>
              <a:t>композитор Спиро </a:t>
            </a:r>
            <a:r>
              <a:rPr lang="ru-RU" sz="1800" b="1" dirty="0">
                <a:solidFill>
                  <a:schemeClr val="bg1"/>
                </a:solidFill>
                <a:latin typeface="Times New Roman" panose="02020603050405020304" pitchFamily="18" charset="0"/>
                <a:cs typeface="Times New Roman" panose="02020603050405020304" pitchFamily="18" charset="0"/>
              </a:rPr>
              <a:t>Самара. </a:t>
            </a:r>
          </a:p>
        </p:txBody>
      </p:sp>
      <p:pic>
        <p:nvPicPr>
          <p:cNvPr id="7" name="Объект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23528" y="2852936"/>
            <a:ext cx="2952328" cy="38884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Текст 4"/>
          <p:cNvSpPr>
            <a:spLocks noGrp="1"/>
          </p:cNvSpPr>
          <p:nvPr>
            <p:ph type="body" sz="quarter" idx="3"/>
          </p:nvPr>
        </p:nvSpPr>
        <p:spPr>
          <a:xfrm>
            <a:off x="4644008" y="1340768"/>
            <a:ext cx="4608512" cy="2376264"/>
          </a:xfrm>
        </p:spPr>
        <p:txBody>
          <a:bodyPr>
            <a:noAutofit/>
          </a:bodyPr>
          <a:lstStyle/>
          <a:p>
            <a:endParaRPr lang="ru-RU" sz="1800" b="1" dirty="0">
              <a:solidFill>
                <a:schemeClr val="bg1"/>
              </a:solidFill>
              <a:latin typeface="Times New Roman" panose="02020603050405020304" pitchFamily="18" charset="0"/>
              <a:cs typeface="Times New Roman" panose="02020603050405020304" pitchFamily="18" charset="0"/>
            </a:endParaRPr>
          </a:p>
          <a:p>
            <a:pPr algn="ctr"/>
            <a:r>
              <a:rPr lang="ru-RU" sz="1800" b="1" dirty="0">
                <a:solidFill>
                  <a:schemeClr val="bg1"/>
                </a:solidFill>
                <a:latin typeface="Times New Roman" panose="02020603050405020304" pitchFamily="18" charset="0"/>
                <a:cs typeface="Times New Roman" panose="02020603050405020304" pitchFamily="18" charset="0"/>
              </a:rPr>
              <a:t>Автор слов — греческий </a:t>
            </a:r>
            <a:r>
              <a:rPr lang="ru-RU" sz="1800" b="1" dirty="0" smtClean="0">
                <a:solidFill>
                  <a:schemeClr val="bg1"/>
                </a:solidFill>
                <a:latin typeface="Times New Roman" panose="02020603050405020304" pitchFamily="18" charset="0"/>
                <a:cs typeface="Times New Roman" panose="02020603050405020304" pitchFamily="18" charset="0"/>
              </a:rPr>
              <a:t>поэт </a:t>
            </a:r>
            <a:r>
              <a:rPr lang="ru-RU" sz="1800" b="1" dirty="0" err="1" smtClean="0">
                <a:solidFill>
                  <a:schemeClr val="bg1"/>
                </a:solidFill>
                <a:latin typeface="Times New Roman" panose="02020603050405020304" pitchFamily="18" charset="0"/>
                <a:cs typeface="Times New Roman" panose="02020603050405020304" pitchFamily="18" charset="0"/>
              </a:rPr>
              <a:t>Константинос</a:t>
            </a:r>
            <a:r>
              <a:rPr lang="ru-RU" sz="1800" b="1" dirty="0" smtClean="0">
                <a:solidFill>
                  <a:schemeClr val="bg1"/>
                </a:solidFill>
                <a:latin typeface="Times New Roman" panose="02020603050405020304" pitchFamily="18" charset="0"/>
                <a:cs typeface="Times New Roman" panose="02020603050405020304" pitchFamily="18" charset="0"/>
              </a:rPr>
              <a:t>  </a:t>
            </a:r>
            <a:r>
              <a:rPr lang="ru-RU" sz="1800" b="1" dirty="0" err="1" smtClean="0">
                <a:solidFill>
                  <a:schemeClr val="bg1"/>
                </a:solidFill>
                <a:latin typeface="Times New Roman" panose="02020603050405020304" pitchFamily="18" charset="0"/>
                <a:cs typeface="Times New Roman" panose="02020603050405020304" pitchFamily="18" charset="0"/>
              </a:rPr>
              <a:t>Палама</a:t>
            </a:r>
            <a:r>
              <a:rPr lang="ru-RU" sz="1800" b="1" dirty="0" smtClean="0">
                <a:solidFill>
                  <a:schemeClr val="bg1"/>
                </a:solidFill>
                <a:latin typeface="Times New Roman" panose="02020603050405020304" pitchFamily="18" charset="0"/>
                <a:cs typeface="Times New Roman" panose="02020603050405020304" pitchFamily="18" charset="0"/>
              </a:rPr>
              <a:t>. Официально </a:t>
            </a:r>
            <a:r>
              <a:rPr lang="ru-RU" sz="1800" b="1" dirty="0">
                <a:solidFill>
                  <a:schemeClr val="bg1"/>
                </a:solidFill>
                <a:latin typeface="Times New Roman" panose="02020603050405020304" pitchFamily="18" charset="0"/>
                <a:cs typeface="Times New Roman" panose="02020603050405020304" pitchFamily="18" charset="0"/>
              </a:rPr>
              <a:t>утвержден Международным Олимпийским Комитетом на 55-й сессии 1958 в Токио. Ноты (партитура) гимна хранятся в штаб-квартире МОК в Лозанне</a:t>
            </a:r>
            <a:r>
              <a:rPr lang="ru-RU" sz="1800" b="1" dirty="0" smtClean="0">
                <a:solidFill>
                  <a:schemeClr val="bg1"/>
                </a:solidFill>
                <a:latin typeface="Times New Roman" panose="02020603050405020304" pitchFamily="18" charset="0"/>
                <a:cs typeface="Times New Roman" panose="02020603050405020304" pitchFamily="18" charset="0"/>
              </a:rPr>
              <a:t>.</a:t>
            </a:r>
          </a:p>
          <a:p>
            <a:endParaRPr lang="ru-RU" sz="1600" dirty="0" smtClean="0"/>
          </a:p>
          <a:p>
            <a:endParaRPr lang="ru-RU" sz="1600" dirty="0"/>
          </a:p>
        </p:txBody>
      </p:sp>
      <p:pic>
        <p:nvPicPr>
          <p:cNvPr id="8" name="Объект 7"/>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5580112" y="3140968"/>
            <a:ext cx="3024336" cy="35422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Spiro Samara - Гимн Олимпиады.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91880" y="4221088"/>
            <a:ext cx="1584176" cy="1152128"/>
          </a:xfrm>
          <a:prstGeom prst="rect">
            <a:avLst/>
          </a:prstGeom>
        </p:spPr>
      </p:pic>
    </p:spTree>
    <p:extLst>
      <p:ext uri="{BB962C8B-B14F-4D97-AF65-F5344CB8AC3E}">
        <p14:creationId xmlns:p14="http://schemas.microsoft.com/office/powerpoint/2010/main" val="3776678590"/>
      </p:ext>
    </p:extLst>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01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87616" y="260648"/>
            <a:ext cx="3456384" cy="648072"/>
          </a:xfrm>
        </p:spPr>
        <p:txBody>
          <a:bodyPr/>
          <a:lstStyle/>
          <a:p>
            <a:pPr algn="ctr"/>
            <a:r>
              <a:rPr lang="ru-RU" sz="4800" b="1" dirty="0" smtClean="0">
                <a:latin typeface="Times New Roman" panose="02020603050405020304" pitchFamily="18" charset="0"/>
                <a:cs typeface="Times New Roman" panose="02020603050405020304" pitchFamily="18" charset="0"/>
              </a:rPr>
              <a:t>СОЧИ 2014</a:t>
            </a:r>
            <a:endParaRPr lang="ru-RU" sz="48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107504" y="116632"/>
            <a:ext cx="5616624" cy="6624736"/>
          </a:xfrm>
        </p:spPr>
        <p:txBody>
          <a:bodyPr>
            <a:noAutofit/>
          </a:bodyPr>
          <a:lstStyle/>
          <a:p>
            <a:endParaRPr lang="ru-RU" b="1" dirty="0" smtClean="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22 </a:t>
            </a:r>
            <a:r>
              <a:rPr lang="ru-RU" b="1" dirty="0">
                <a:latin typeface="Times New Roman" panose="02020603050405020304" pitchFamily="18" charset="0"/>
                <a:cs typeface="Times New Roman" panose="02020603050405020304" pitchFamily="18" charset="0"/>
              </a:rPr>
              <a:t>июня 2006 года президент МОК Жак Рогге из семи претендовавших заявок (Хака, Алма-Ата, София, Боржоми, Сочи, Зальцбург, Пхёнчхан) назвал имена трёх городов-кандидатов. Ими стали Сочи, Зальцбург и Пхёнчхан</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4 июля 2007 года в Гватемале состоялась очередная, 119-я сессия МОК, на которой был выбран город-хозяин </a:t>
            </a:r>
            <a:r>
              <a:rPr lang="ru-RU" b="1" dirty="0" smtClean="0">
                <a:latin typeface="Times New Roman" panose="02020603050405020304" pitchFamily="18" charset="0"/>
                <a:cs typeface="Times New Roman" panose="02020603050405020304" pitchFamily="18" charset="0"/>
              </a:rPr>
              <a:t>Олимпиады.</a:t>
            </a:r>
          </a:p>
          <a:p>
            <a:pPr algn="just"/>
            <a:r>
              <a:rPr lang="ru-RU" b="1" dirty="0" smtClean="0">
                <a:latin typeface="Times New Roman" panose="02020603050405020304" pitchFamily="18" charset="0"/>
                <a:cs typeface="Times New Roman" panose="02020603050405020304" pitchFamily="18" charset="0"/>
              </a:rPr>
              <a:t>Непосредственно </a:t>
            </a:r>
            <a:r>
              <a:rPr lang="ru-RU" b="1" dirty="0">
                <a:latin typeface="Times New Roman" panose="02020603050405020304" pitchFamily="18" charset="0"/>
                <a:cs typeface="Times New Roman" panose="02020603050405020304" pitchFamily="18" charset="0"/>
              </a:rPr>
              <a:t>перед голосованием прошли презентации городов-претендентов. </a:t>
            </a:r>
            <a:endParaRPr lang="ru-RU" b="1" dirty="0" smtClean="0">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В первом туре голосования, в котором принимали участие 97 участников-представителей стран МОК, выбыл австрийский Зальцбург. Во втором туре победу одержала заявка Сочи, выиграв у Пхёнчхана 4 голоса (51 против 47). </a:t>
            </a:r>
            <a:r>
              <a:rPr lang="ru-RU" b="1" dirty="0">
                <a:solidFill>
                  <a:schemeClr val="bg1"/>
                </a:solidFill>
                <a:latin typeface="Times New Roman" panose="02020603050405020304" pitchFamily="18" charset="0"/>
                <a:cs typeface="Times New Roman" panose="02020603050405020304" pitchFamily="18" charset="0"/>
              </a:rPr>
              <a:t>Таким образом Россия впервые стала страной-хозяйкой Зимних Олимпийских игр</a:t>
            </a:r>
            <a:r>
              <a:rPr lang="ru-RU" b="1" dirty="0" smtClean="0">
                <a:solidFill>
                  <a:schemeClr val="bg1"/>
                </a:solidFill>
                <a:latin typeface="Times New Roman" panose="02020603050405020304" pitchFamily="18" charset="0"/>
                <a:cs typeface="Times New Roman" panose="02020603050405020304" pitchFamily="18" charset="0"/>
              </a:rPr>
              <a:t>.</a:t>
            </a:r>
          </a:p>
          <a:p>
            <a:pPr algn="just"/>
            <a:r>
              <a:rPr lang="ru-RU" b="1" dirty="0" smtClean="0">
                <a:solidFill>
                  <a:schemeClr val="bg1"/>
                </a:solidFill>
                <a:latin typeface="Times New Roman" panose="02020603050405020304" pitchFamily="18" charset="0"/>
                <a:cs typeface="Times New Roman" panose="02020603050405020304" pitchFamily="18" charset="0"/>
              </a:rPr>
              <a:t> XXII </a:t>
            </a:r>
            <a:r>
              <a:rPr lang="ru-RU" b="1" dirty="0">
                <a:solidFill>
                  <a:schemeClr val="bg1"/>
                </a:solidFill>
                <a:latin typeface="Times New Roman" panose="02020603050405020304" pitchFamily="18" charset="0"/>
                <a:cs typeface="Times New Roman" panose="02020603050405020304" pitchFamily="18" charset="0"/>
              </a:rPr>
              <a:t>Олимпийские зимние игры пройдут в Сочи с 7 по 23 февраля 2014 года. Вслед за ними – с 7 по 16 марта </a:t>
            </a:r>
            <a:r>
              <a:rPr lang="ru-RU" b="1" dirty="0" smtClean="0">
                <a:solidFill>
                  <a:schemeClr val="bg1"/>
                </a:solidFill>
                <a:latin typeface="Times New Roman" panose="02020603050405020304" pitchFamily="18" charset="0"/>
                <a:cs typeface="Times New Roman" panose="02020603050405020304" pitchFamily="18" charset="0"/>
              </a:rPr>
              <a:t>состоятся </a:t>
            </a:r>
            <a:r>
              <a:rPr lang="en-US" b="1" dirty="0">
                <a:solidFill>
                  <a:schemeClr val="bg1"/>
                </a:solidFill>
                <a:latin typeface="Times New Roman" panose="02020603050405020304" pitchFamily="18" charset="0"/>
                <a:cs typeface="Times New Roman" panose="02020603050405020304" pitchFamily="18" charset="0"/>
              </a:rPr>
              <a:t> XI </a:t>
            </a:r>
            <a:r>
              <a:rPr lang="ru-RU" b="1" dirty="0">
                <a:solidFill>
                  <a:schemeClr val="bg1"/>
                </a:solidFill>
                <a:latin typeface="Times New Roman" panose="02020603050405020304" pitchFamily="18" charset="0"/>
                <a:cs typeface="Times New Roman" panose="02020603050405020304" pitchFamily="18" charset="0"/>
              </a:rPr>
              <a:t>Паралимпийские зимние игры.</a:t>
            </a:r>
            <a:endParaRPr lang="ru-RU" sz="1600" b="1" dirty="0">
              <a:solidFill>
                <a:schemeClr val="bg1"/>
              </a:solidFill>
              <a:latin typeface="Times New Roman" panose="02020603050405020304" pitchFamily="18" charset="0"/>
              <a:cs typeface="Times New Roman" panose="02020603050405020304" pitchFamily="18" charset="0"/>
            </a:endParaRPr>
          </a:p>
          <a:p>
            <a:endParaRPr lang="ru-RU" sz="1600" b="1" dirty="0">
              <a:solidFill>
                <a:schemeClr val="bg1"/>
              </a:solidFill>
              <a:latin typeface="Times New Roman" panose="02020603050405020304" pitchFamily="18" charset="0"/>
              <a:cs typeface="Times New Roman" panose="02020603050405020304" pitchFamily="18" charset="0"/>
            </a:endParaRPr>
          </a:p>
          <a:p>
            <a:endParaRPr lang="ru-RU" sz="1600" b="1" dirty="0" smtClean="0">
              <a:solidFill>
                <a:schemeClr val="bg1"/>
              </a:solidFill>
              <a:latin typeface="Times New Roman" panose="02020603050405020304" pitchFamily="18" charset="0"/>
              <a:cs typeface="Times New Roman" panose="02020603050405020304" pitchFamily="18" charset="0"/>
            </a:endParaRPr>
          </a:p>
        </p:txBody>
      </p:sp>
      <p:pic>
        <p:nvPicPr>
          <p:cNvPr id="9" name="Объект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40152" y="1196752"/>
            <a:ext cx="2952327" cy="54726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992315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9551251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528" y="260648"/>
            <a:ext cx="3240360" cy="6336704"/>
          </a:xfrm>
          <a:prstGeom prst="rect">
            <a:avLst/>
          </a:prstGeom>
          <a:ln>
            <a:noFill/>
          </a:ln>
          <a:effectLst>
            <a:softEdge rad="112500"/>
          </a:effectLst>
        </p:spPr>
      </p:pic>
      <p:sp>
        <p:nvSpPr>
          <p:cNvPr id="6" name="Объект 5"/>
          <p:cNvSpPr>
            <a:spLocks noGrp="1"/>
          </p:cNvSpPr>
          <p:nvPr>
            <p:ph sz="quarter" idx="4"/>
          </p:nvPr>
        </p:nvSpPr>
        <p:spPr>
          <a:xfrm>
            <a:off x="3707904" y="188640"/>
            <a:ext cx="5112568" cy="6840759"/>
          </a:xfrm>
        </p:spPr>
        <p:txBody>
          <a:bodyPr>
            <a:normAutofit fontScale="92500" lnSpcReduction="10000"/>
          </a:bodyPr>
          <a:lstStyle/>
          <a:p>
            <a:pPr marL="0" indent="0" algn="ctr">
              <a:buNone/>
            </a:pPr>
            <a:r>
              <a:rPr lang="ru-RU" sz="3000" b="1" dirty="0">
                <a:latin typeface="Times New Roman" panose="02020603050405020304" pitchFamily="18" charset="0"/>
                <a:cs typeface="Times New Roman" panose="02020603050405020304" pitchFamily="18" charset="0"/>
              </a:rPr>
              <a:t>Античные Олимпийские </a:t>
            </a:r>
            <a:r>
              <a:rPr lang="ru-RU" sz="3000" b="1" dirty="0" smtClean="0">
                <a:latin typeface="Times New Roman" panose="02020603050405020304" pitchFamily="18" charset="0"/>
                <a:cs typeface="Times New Roman" panose="02020603050405020304" pitchFamily="18" charset="0"/>
              </a:rPr>
              <a:t>игры</a:t>
            </a:r>
            <a:endParaRPr lang="ru-RU" sz="3000" b="1"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lgn="just">
              <a:buNone/>
            </a:pPr>
            <a:r>
              <a:rPr lang="ru-RU" sz="2000" b="1" dirty="0">
                <a:solidFill>
                  <a:schemeClr val="bg1"/>
                </a:solidFill>
                <a:latin typeface="Times New Roman" panose="02020603050405020304" pitchFamily="18" charset="0"/>
                <a:cs typeface="Times New Roman" panose="02020603050405020304" pitchFamily="18" charset="0"/>
              </a:rPr>
              <a:t>Олимпийские игры Древней Греции представляли собой религиозный и спортивный праздник, проводившийся </a:t>
            </a:r>
            <a:r>
              <a:rPr lang="ru-RU" sz="2000" b="1" dirty="0" smtClean="0">
                <a:solidFill>
                  <a:schemeClr val="bg1"/>
                </a:solidFill>
                <a:latin typeface="Times New Roman" panose="02020603050405020304" pitchFamily="18" charset="0"/>
                <a:cs typeface="Times New Roman" panose="02020603050405020304" pitchFamily="18" charset="0"/>
              </a:rPr>
              <a:t>в </a:t>
            </a:r>
            <a:r>
              <a:rPr lang="ru-RU" sz="2000" b="1" dirty="0">
                <a:solidFill>
                  <a:schemeClr val="bg1"/>
                </a:solidFill>
                <a:latin typeface="Times New Roman" panose="02020603050405020304" pitchFamily="18" charset="0"/>
                <a:cs typeface="Times New Roman" panose="02020603050405020304" pitchFamily="18" charset="0"/>
              </a:rPr>
              <a:t>Олимпии. Сведения о происхождении игр утеряны, но сохранилось несколько легенд, описывающих это событие. Первое документально подтверждённое празднование относится к 776 до н. э., хотя известно, что игры проводились и раньше. На время проведения игр объявлялось священное перемирие, в это время нельзя было вести войну, хотя это неоднократно нарушалось. Олимпийские игры существенно потеряли своё значение с приходом римлян. После того, как христианство стало официальной религией, игры стали рассматриваться как проявление язычества и в 394 н. э. они были запрещены императором Феодосием I.</a:t>
            </a:r>
          </a:p>
          <a:p>
            <a:endParaRPr lang="ru-RU" sz="2000" b="1" dirty="0"/>
          </a:p>
        </p:txBody>
      </p:sp>
    </p:spTree>
    <p:extLst>
      <p:ext uri="{BB962C8B-B14F-4D97-AF65-F5344CB8AC3E}">
        <p14:creationId xmlns:p14="http://schemas.microsoft.com/office/powerpoint/2010/main" val="221585955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3"/>
            <a:ext cx="8496944" cy="864096"/>
          </a:xfrm>
        </p:spPr>
        <p:txBody>
          <a:bodyPr>
            <a:normAutofit/>
          </a:bodyPr>
          <a:lstStyle/>
          <a:p>
            <a:pPr algn="ctr"/>
            <a:r>
              <a:rPr lang="ru-RU"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Возрождение Олимпийской идеи</a:t>
            </a:r>
          </a:p>
        </p:txBody>
      </p:sp>
      <p:sp>
        <p:nvSpPr>
          <p:cNvPr id="5" name="Текст 4"/>
          <p:cNvSpPr>
            <a:spLocks noGrp="1"/>
          </p:cNvSpPr>
          <p:nvPr>
            <p:ph type="body" idx="1"/>
          </p:nvPr>
        </p:nvSpPr>
        <p:spPr>
          <a:xfrm>
            <a:off x="5436096" y="908721"/>
            <a:ext cx="3528392" cy="504055"/>
          </a:xfrm>
        </p:spPr>
        <p:txBody>
          <a:bodyPr/>
          <a:lstStyle/>
          <a:p>
            <a:pPr algn="ctr"/>
            <a:r>
              <a:rPr lang="ru-RU" b="1" dirty="0" err="1" smtClean="0">
                <a:latin typeface="Times New Roman" panose="02020603050405020304" pitchFamily="18" charset="0"/>
                <a:cs typeface="Times New Roman" panose="02020603050405020304" pitchFamily="18" charset="0"/>
              </a:rPr>
              <a:t>Панайотис</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Суцос</a:t>
            </a:r>
            <a:endParaRPr lang="ru-RU"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179512" y="980728"/>
            <a:ext cx="5184576" cy="5688631"/>
          </a:xfrm>
        </p:spPr>
        <p:txBody>
          <a:bodyPr>
            <a:normAutofit/>
          </a:bodyPr>
          <a:lstStyle/>
          <a:p>
            <a:pPr marL="0" indent="0" algn="just">
              <a:buNone/>
            </a:pPr>
            <a:r>
              <a:rPr lang="ru-RU" sz="2000" b="1" dirty="0">
                <a:latin typeface="Times New Roman" panose="02020603050405020304" pitchFamily="18" charset="0"/>
                <a:cs typeface="Times New Roman" panose="02020603050405020304" pitchFamily="18" charset="0"/>
              </a:rPr>
              <a:t>Олимпийская идея и после запрета античных состязаний не исчезла насовсем. Например, в Англии в течение XVII века неоднократно проводились «олимпийские» соревнования и состязания. Позже похожие соревнования организовывались во Франции и Греции. Тем не менее, это были небольшие мероприятия, носившие, в лучшем случае, региональный характер. Первыми настоящими предшественниками современных Олимпийских игр являются «Олимпии», которые проводились регулярно в период 1859—1888 годов. Идея возрождения Олимпийских игр в Греции принадлежала поэту </a:t>
            </a:r>
            <a:r>
              <a:rPr lang="ru-RU" sz="2000" b="1" dirty="0" err="1">
                <a:latin typeface="Times New Roman" panose="02020603050405020304" pitchFamily="18" charset="0"/>
                <a:cs typeface="Times New Roman" panose="02020603050405020304" pitchFamily="18" charset="0"/>
              </a:rPr>
              <a:t>Панайотису</a:t>
            </a:r>
            <a:r>
              <a:rPr lang="ru-RU" sz="2000" b="1" dirty="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Суцосу</a:t>
            </a:r>
            <a:r>
              <a:rPr lang="ru-RU" sz="2000" b="1" dirty="0">
                <a:latin typeface="Times New Roman" panose="02020603050405020304" pitchFamily="18" charset="0"/>
                <a:cs typeface="Times New Roman" panose="02020603050405020304" pitchFamily="18" charset="0"/>
              </a:rPr>
              <a:t>.</a:t>
            </a:r>
          </a:p>
        </p:txBody>
      </p:sp>
      <p:pic>
        <p:nvPicPr>
          <p:cNvPr id="7" name="Объект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56359" y="1628800"/>
            <a:ext cx="3564113" cy="46805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7204213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125113" cy="1224136"/>
          </a:xfrm>
        </p:spPr>
        <p:txBody>
          <a:bodyPr>
            <a:normAutofit/>
          </a:bodyPr>
          <a:lstStyle/>
          <a:p>
            <a:pPr algn="ctr"/>
            <a:r>
              <a:rPr lang="ru-RU" b="1" dirty="0">
                <a:latin typeface="Times New Roman" panose="02020603050405020304" pitchFamily="18" charset="0"/>
                <a:cs typeface="Times New Roman" panose="02020603050405020304" pitchFamily="18" charset="0"/>
              </a:rPr>
              <a:t>История зарождения Олимпийских игр</a:t>
            </a:r>
          </a:p>
        </p:txBody>
      </p:sp>
      <p:sp>
        <p:nvSpPr>
          <p:cNvPr id="3" name="Текст 2"/>
          <p:cNvSpPr>
            <a:spLocks noGrp="1"/>
          </p:cNvSpPr>
          <p:nvPr>
            <p:ph type="body" idx="1"/>
          </p:nvPr>
        </p:nvSpPr>
        <p:spPr>
          <a:xfrm>
            <a:off x="179512" y="5733256"/>
            <a:ext cx="3132494" cy="93610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ts val="0"/>
              </a:spcBef>
              <a:spcAft>
                <a:spcPts val="0"/>
              </a:spcAft>
            </a:pPr>
            <a:r>
              <a:rPr lang="ru-RU" b="1" dirty="0" smtClean="0">
                <a:ln w="11430"/>
                <a:solidFill>
                  <a:schemeClr val="bg1"/>
                </a:solidFill>
                <a:effectLst>
                  <a:outerShdw blurRad="50800" dist="39000" dir="5460000" algn="tl">
                    <a:srgbClr val="000000">
                      <a:alpha val="38000"/>
                    </a:srgbClr>
                  </a:outerShdw>
                </a:effectLst>
              </a:rPr>
              <a:t>Барон</a:t>
            </a:r>
          </a:p>
          <a:p>
            <a:pPr algn="ctr">
              <a:spcBef>
                <a:spcPts val="0"/>
              </a:spcBef>
              <a:spcAft>
                <a:spcPts val="0"/>
              </a:spcAft>
            </a:pPr>
            <a:r>
              <a:rPr lang="ru-RU" b="1" dirty="0" smtClean="0">
                <a:ln w="11430"/>
                <a:solidFill>
                  <a:schemeClr val="bg1"/>
                </a:solidFill>
                <a:effectLst>
                  <a:outerShdw blurRad="50800" dist="39000" dir="5460000" algn="tl">
                    <a:srgbClr val="000000">
                      <a:alpha val="38000"/>
                    </a:srgbClr>
                  </a:outerShdw>
                </a:effectLst>
              </a:rPr>
              <a:t> </a:t>
            </a:r>
            <a:r>
              <a:rPr lang="ru-RU" b="1" dirty="0">
                <a:ln w="11430"/>
                <a:solidFill>
                  <a:schemeClr val="bg1"/>
                </a:solidFill>
                <a:effectLst>
                  <a:outerShdw blurRad="50800" dist="39000" dir="5460000" algn="tl">
                    <a:srgbClr val="000000">
                      <a:alpha val="38000"/>
                    </a:srgbClr>
                  </a:outerShdw>
                </a:effectLst>
              </a:rPr>
              <a:t>Пьер де Кубертен</a:t>
            </a: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9512" y="1484784"/>
            <a:ext cx="3096345" cy="3816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Объект 5"/>
          <p:cNvSpPr>
            <a:spLocks noGrp="1"/>
          </p:cNvSpPr>
          <p:nvPr>
            <p:ph sz="quarter" idx="4"/>
          </p:nvPr>
        </p:nvSpPr>
        <p:spPr>
          <a:xfrm>
            <a:off x="3563888" y="1268760"/>
            <a:ext cx="4464496" cy="5256584"/>
          </a:xfrm>
        </p:spPr>
        <p:txBody>
          <a:bodyPr>
            <a:noAutofit/>
          </a:bodyPr>
          <a:lstStyle/>
          <a:p>
            <a:pPr marL="0" indent="0" algn="just">
              <a:buNone/>
            </a:pPr>
            <a:r>
              <a:rPr lang="ru-RU" sz="2100" b="1" dirty="0" smtClean="0">
                <a:solidFill>
                  <a:schemeClr val="bg1"/>
                </a:solidFill>
                <a:latin typeface="Times New Roman" panose="02020603050405020304" pitchFamily="18" charset="0"/>
                <a:cs typeface="Times New Roman" panose="02020603050405020304" pitchFamily="18" charset="0"/>
              </a:rPr>
              <a:t>Олимпийские </a:t>
            </a:r>
            <a:r>
              <a:rPr lang="ru-RU" sz="2100" b="1" dirty="0">
                <a:solidFill>
                  <a:schemeClr val="bg1"/>
                </a:solidFill>
                <a:latin typeface="Times New Roman" panose="02020603050405020304" pitchFamily="18" charset="0"/>
                <a:cs typeface="Times New Roman" panose="02020603050405020304" pitchFamily="18" charset="0"/>
              </a:rPr>
              <a:t>игры, Игры Олимпиады— крупнейшие международные комплексные спортивные соревнования современности, которые проводятся каждые четыре года. Традиция, существовавшая в древней Греции, в конце XIX века была возрождена французским общественным деятелем Пьером де Кубертеном. Олимпийские игры, известные также как Летние Олимпийские игры, проводились каждые четыре года, начиная с 1896, за исключением лет, пришедшихся на мировые войны.</a:t>
            </a:r>
            <a:endParaRPr lang="ru-RU" sz="2100" b="1" dirty="0">
              <a:solidFill>
                <a:schemeClr val="bg1"/>
              </a:solidFill>
            </a:endParaRPr>
          </a:p>
        </p:txBody>
      </p:sp>
    </p:spTree>
    <p:extLst>
      <p:ext uri="{BB962C8B-B14F-4D97-AF65-F5344CB8AC3E}">
        <p14:creationId xmlns:p14="http://schemas.microsoft.com/office/powerpoint/2010/main" val="171072396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2080" y="404664"/>
            <a:ext cx="3600400" cy="62646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Текст 3"/>
          <p:cNvSpPr>
            <a:spLocks noGrp="1"/>
          </p:cNvSpPr>
          <p:nvPr>
            <p:ph type="body" sz="half" idx="2"/>
          </p:nvPr>
        </p:nvSpPr>
        <p:spPr>
          <a:xfrm>
            <a:off x="107504" y="332656"/>
            <a:ext cx="4953272" cy="6336705"/>
          </a:xfrm>
        </p:spPr>
        <p:txBody>
          <a:bodyPr>
            <a:noAutofit/>
          </a:bodyPr>
          <a:lstStyle/>
          <a:p>
            <a:pPr algn="just"/>
            <a:r>
              <a:rPr lang="ru-RU" sz="1800" b="1" dirty="0">
                <a:latin typeface="Times New Roman" panose="02020603050405020304" pitchFamily="18" charset="0"/>
                <a:cs typeface="Times New Roman" panose="02020603050405020304" pitchFamily="18" charset="0"/>
              </a:rPr>
              <a:t>Желание возродить олимпийское мышление и культуру распространилось довольно быстро по всей Европе. Французский барон Пьер де Кубертен (фр. Pierre de Coubertin) сказал тогда: «Германия раскопала то, что осталось от древней Олимпии. Почему Франция не может восстановить старое величие?». На конгрессе, проведённом 16-23 июня 1894 в Сорбонне (Парижский университет), Пьер де Кубертен </a:t>
            </a:r>
            <a:r>
              <a:rPr lang="ru-RU" sz="1800" b="1" dirty="0" smtClean="0">
                <a:latin typeface="Times New Roman" panose="02020603050405020304" pitchFamily="18" charset="0"/>
                <a:cs typeface="Times New Roman" panose="02020603050405020304" pitchFamily="18" charset="0"/>
              </a:rPr>
              <a:t> представил </a:t>
            </a:r>
            <a:r>
              <a:rPr lang="ru-RU" sz="1800" b="1" dirty="0">
                <a:latin typeface="Times New Roman" panose="02020603050405020304" pitchFamily="18" charset="0"/>
                <a:cs typeface="Times New Roman" panose="02020603050405020304" pitchFamily="18" charset="0"/>
              </a:rPr>
              <a:t>свои мысли и идеи международной публике. В последний день конгресса (23 июня) было принято решение о том, что первые Олимпийские Игры современности должны состояться в 1896 году в Афинах, в стране-родоначальнице Игр — Греции. Чтобы организовать проведение Игр, был основан Международный олимпийский комитет (МОК). Первым президентом Комитета стал грек Деметриус Викелас, </a:t>
            </a:r>
            <a:r>
              <a:rPr lang="ru-RU" sz="1800" b="1" dirty="0" smtClean="0">
                <a:latin typeface="Times New Roman" panose="02020603050405020304" pitchFamily="18" charset="0"/>
                <a:cs typeface="Times New Roman" panose="02020603050405020304" pitchFamily="18" charset="0"/>
              </a:rPr>
              <a:t>который </a:t>
            </a:r>
            <a:r>
              <a:rPr lang="ru-RU" sz="1800" b="1" dirty="0">
                <a:latin typeface="Times New Roman" panose="02020603050405020304" pitchFamily="18" charset="0"/>
                <a:cs typeface="Times New Roman" panose="02020603050405020304" pitchFamily="18" charset="0"/>
              </a:rPr>
              <a:t>был президентом до окончания I Олимпийских Игр 1896 года. Генеральным секретарём стал </a:t>
            </a:r>
            <a:r>
              <a:rPr lang="ru-RU" sz="1800" b="1" dirty="0">
                <a:solidFill>
                  <a:schemeClr val="bg1"/>
                </a:solidFill>
                <a:latin typeface="Times New Roman" panose="02020603050405020304" pitchFamily="18" charset="0"/>
                <a:cs typeface="Times New Roman" panose="02020603050405020304" pitchFamily="18" charset="0"/>
              </a:rPr>
              <a:t>барон Пьер де Кубертен.</a:t>
            </a:r>
          </a:p>
        </p:txBody>
      </p:sp>
    </p:spTree>
    <p:extLst>
      <p:ext uri="{BB962C8B-B14F-4D97-AF65-F5344CB8AC3E}">
        <p14:creationId xmlns:p14="http://schemas.microsoft.com/office/powerpoint/2010/main" val="295154875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2200" y="404664"/>
            <a:ext cx="2664296" cy="5976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Текст 3"/>
          <p:cNvSpPr>
            <a:spLocks noGrp="1"/>
          </p:cNvSpPr>
          <p:nvPr>
            <p:ph type="body" sz="half" idx="2"/>
          </p:nvPr>
        </p:nvSpPr>
        <p:spPr>
          <a:xfrm>
            <a:off x="107504" y="260648"/>
            <a:ext cx="6264696" cy="6120680"/>
          </a:xfrm>
        </p:spPr>
        <p:txBody>
          <a:bodyPr>
            <a:noAutofit/>
          </a:bodyPr>
          <a:lstStyle/>
          <a:p>
            <a:pPr algn="just"/>
            <a:r>
              <a:rPr lang="ru-RU" sz="1600" b="1" dirty="0">
                <a:solidFill>
                  <a:schemeClr val="bg1"/>
                </a:solidFill>
                <a:latin typeface="Times New Roman" panose="02020603050405020304" pitchFamily="18" charset="0"/>
                <a:cs typeface="Times New Roman" panose="02020603050405020304" pitchFamily="18" charset="0"/>
              </a:rPr>
              <a:t>Первые Игры современности прошли действительно с большим успехом. Несмотря на то, что участие в Играх приняли всего 241 атлет (14 стран), Игры стали крупнейшим спортивным событием, прошедшим когда-либо со времён Древней Греции. Греческие официальные лица были так довольны, что выдвинули предложение о «вечном» проведении Игр Олимпиады на их родине, в Греции. Но МОК ввёл ротацию между разными государствами, чтобы каждые 4 года Игры меняли место </a:t>
            </a:r>
            <a:r>
              <a:rPr lang="ru-RU" sz="1600" b="1" dirty="0" smtClean="0">
                <a:solidFill>
                  <a:schemeClr val="bg1"/>
                </a:solidFill>
                <a:latin typeface="Times New Roman" panose="02020603050405020304" pitchFamily="18" charset="0"/>
                <a:cs typeface="Times New Roman" panose="02020603050405020304" pitchFamily="18" charset="0"/>
              </a:rPr>
              <a:t>проведения. </a:t>
            </a:r>
          </a:p>
          <a:p>
            <a:pPr algn="just"/>
            <a:r>
              <a:rPr lang="ru-RU" sz="1600" b="1" dirty="0" smtClean="0">
                <a:solidFill>
                  <a:schemeClr val="bg1"/>
                </a:solidFill>
                <a:latin typeface="Times New Roman" panose="02020603050405020304" pitchFamily="18" charset="0"/>
                <a:cs typeface="Times New Roman" panose="02020603050405020304" pitchFamily="18" charset="0"/>
              </a:rPr>
              <a:t>После </a:t>
            </a:r>
            <a:r>
              <a:rPr lang="ru-RU" sz="1600" b="1" dirty="0">
                <a:solidFill>
                  <a:schemeClr val="bg1"/>
                </a:solidFill>
                <a:latin typeface="Times New Roman" panose="02020603050405020304" pitchFamily="18" charset="0"/>
                <a:cs typeface="Times New Roman" panose="02020603050405020304" pitchFamily="18" charset="0"/>
              </a:rPr>
              <a:t>первого успеха, олимпийское движение испытало первый в своей истории кризис. Игры 1900 в Париже (Франция) и Игры 1904 в Сент-Луисе (штат Миссури, США) были совмещены со Всемирными выставками. Спортивные соревнования тянулись месяцами и почти не пользовались интересом у зрителей. В Играх в Сент-Луисе участвовали почти только американские спортсмены, так как из Европы добраться через океан в те годы было очень сложно по техническим причинам</a:t>
            </a:r>
            <a:r>
              <a:rPr lang="ru-RU" sz="1600" b="1" dirty="0" smtClean="0">
                <a:solidFill>
                  <a:schemeClr val="bg1"/>
                </a:solidFill>
                <a:latin typeface="Times New Roman" panose="02020603050405020304" pitchFamily="18" charset="0"/>
                <a:cs typeface="Times New Roman" panose="02020603050405020304" pitchFamily="18" charset="0"/>
              </a:rPr>
              <a:t>.</a:t>
            </a:r>
            <a:endParaRPr lang="ru-RU" sz="1600" b="1" dirty="0">
              <a:solidFill>
                <a:schemeClr val="bg1"/>
              </a:solidFill>
              <a:latin typeface="Times New Roman" panose="02020603050405020304" pitchFamily="18" charset="0"/>
              <a:cs typeface="Times New Roman" panose="02020603050405020304" pitchFamily="18" charset="0"/>
            </a:endParaRPr>
          </a:p>
          <a:p>
            <a:pPr algn="just"/>
            <a:r>
              <a:rPr lang="ru-RU" sz="1600" b="1" dirty="0">
                <a:solidFill>
                  <a:schemeClr val="bg1"/>
                </a:solidFill>
                <a:latin typeface="Times New Roman" panose="02020603050405020304" pitchFamily="18" charset="0"/>
                <a:cs typeface="Times New Roman" panose="02020603050405020304" pitchFamily="18" charset="0"/>
              </a:rPr>
              <a:t>На Олимпийских играх 1906 в Афинах (Греция) вновь вышли на первое место спортивные соревнования и результаты. Хотя МОК первоначально признавал и поддерживал проведение этих «промежуточных Игр» (всего через два года после предыдущих), сейчас эти Игры не признаются олимпийскими. Некоторые спортивные историки считают Игры 1906 спасением олимпийской идеи, так как они не дали играм стать «бессмысленными и ненужными».</a:t>
            </a:r>
          </a:p>
        </p:txBody>
      </p:sp>
    </p:spTree>
    <p:extLst>
      <p:ext uri="{BB962C8B-B14F-4D97-AF65-F5344CB8AC3E}">
        <p14:creationId xmlns:p14="http://schemas.microsoft.com/office/powerpoint/2010/main" val="116417139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1"/>
            <a:ext cx="5256584" cy="648071"/>
          </a:xfrm>
        </p:spPr>
        <p:txBody>
          <a:bodyPr/>
          <a:lstStyle/>
          <a:p>
            <a:pPr algn="ctr"/>
            <a:r>
              <a:rPr lang="ru-RU" sz="4000" b="1" dirty="0">
                <a:solidFill>
                  <a:schemeClr val="bg1"/>
                </a:solidFill>
                <a:latin typeface="Times New Roman" panose="02020603050405020304" pitchFamily="18" charset="0"/>
                <a:cs typeface="Times New Roman" panose="02020603050405020304" pitchFamily="18" charset="0"/>
              </a:rPr>
              <a:t>Афины </a:t>
            </a:r>
            <a:r>
              <a:rPr lang="ru-RU" sz="2800" b="1" dirty="0">
                <a:solidFill>
                  <a:schemeClr val="bg1"/>
                </a:solidFill>
                <a:latin typeface="Times New Roman" panose="02020603050405020304" pitchFamily="18" charset="0"/>
                <a:cs typeface="Times New Roman" panose="02020603050405020304" pitchFamily="18" charset="0"/>
              </a:rPr>
              <a:t>1896</a:t>
            </a:r>
            <a:r>
              <a:rPr lang="ru-RU" sz="2000" b="1" dirty="0">
                <a:solidFill>
                  <a:schemeClr val="bg1"/>
                </a:solidFill>
                <a:latin typeface="Times New Roman" panose="02020603050405020304" pitchFamily="18" charset="0"/>
                <a:cs typeface="Times New Roman" panose="02020603050405020304" pitchFamily="18" charset="0"/>
              </a:rPr>
              <a:t>-официальное название — Игры I Олимпиады</a:t>
            </a:r>
          </a:p>
        </p:txBody>
      </p:sp>
      <p:sp>
        <p:nvSpPr>
          <p:cNvPr id="4" name="Объект 3"/>
          <p:cNvSpPr>
            <a:spLocks noGrp="1"/>
          </p:cNvSpPr>
          <p:nvPr>
            <p:ph sz="half" idx="2"/>
          </p:nvPr>
        </p:nvSpPr>
        <p:spPr>
          <a:xfrm>
            <a:off x="107504" y="1196752"/>
            <a:ext cx="5472608" cy="5472608"/>
          </a:xfrm>
        </p:spPr>
        <p:txBody>
          <a:bodyPr>
            <a:noAutofit/>
          </a:bodyPr>
          <a:lstStyle/>
          <a:p>
            <a:pPr algn="just"/>
            <a:r>
              <a:rPr lang="ru-RU" b="1" dirty="0">
                <a:latin typeface="Times New Roman" panose="02020603050405020304" pitchFamily="18" charset="0"/>
                <a:cs typeface="Times New Roman" panose="02020603050405020304" pitchFamily="18" charset="0"/>
              </a:rPr>
              <a:t>Город-организатор:  </a:t>
            </a:r>
            <a:r>
              <a:rPr lang="ru-RU" b="1" dirty="0" smtClean="0">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Афины</a:t>
            </a:r>
            <a:endParaRPr lang="ru-RU" b="1" dirty="0">
              <a:solidFill>
                <a:schemeClr val="bg1"/>
              </a:solidFill>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Страна: </a:t>
            </a:r>
            <a:r>
              <a:rPr lang="ru-RU" b="1" dirty="0" smtClean="0">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Греция</a:t>
            </a:r>
            <a:endParaRPr lang="ru-RU" b="1" dirty="0">
              <a:solidFill>
                <a:schemeClr val="bg1"/>
              </a:solidFill>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Страны-участницы: </a:t>
            </a:r>
            <a:r>
              <a:rPr lang="ru-RU" b="1" dirty="0" smtClean="0">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14</a:t>
            </a:r>
            <a:endParaRPr lang="ru-RU" b="1" dirty="0">
              <a:solidFill>
                <a:schemeClr val="bg1"/>
              </a:solidFill>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Количество атлетов: </a:t>
            </a:r>
            <a:r>
              <a:rPr lang="ru-RU" b="1" dirty="0" smtClean="0">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241 </a:t>
            </a:r>
            <a:r>
              <a:rPr lang="ru-RU" b="1" dirty="0">
                <a:solidFill>
                  <a:schemeClr val="bg1"/>
                </a:solidFill>
                <a:latin typeface="Times New Roman" panose="02020603050405020304" pitchFamily="18" charset="0"/>
                <a:cs typeface="Times New Roman" panose="02020603050405020304" pitchFamily="18" charset="0"/>
              </a:rPr>
              <a:t>(241 мужчина, 0 женщин)</a:t>
            </a:r>
          </a:p>
          <a:p>
            <a:pPr algn="just"/>
            <a:r>
              <a:rPr lang="ru-RU" b="1" dirty="0">
                <a:latin typeface="Times New Roman" panose="02020603050405020304" pitchFamily="18" charset="0"/>
                <a:cs typeface="Times New Roman" panose="02020603050405020304" pitchFamily="18" charset="0"/>
              </a:rPr>
              <a:t>Видов спорта: </a:t>
            </a:r>
            <a:r>
              <a:rPr lang="ru-RU" b="1" dirty="0" smtClean="0">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9</a:t>
            </a:r>
            <a:endParaRPr lang="ru-RU" b="1" dirty="0">
              <a:solidFill>
                <a:schemeClr val="bg1"/>
              </a:solidFill>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Разыгрывающихся комплектов медалей: </a:t>
            </a:r>
            <a:r>
              <a:rPr lang="ru-RU" b="1" dirty="0" smtClean="0">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43</a:t>
            </a:r>
            <a:endParaRPr lang="ru-RU" b="1" dirty="0">
              <a:solidFill>
                <a:schemeClr val="bg1"/>
              </a:solidFill>
              <a:latin typeface="Times New Roman" panose="02020603050405020304" pitchFamily="18" charset="0"/>
              <a:cs typeface="Times New Roman" panose="02020603050405020304" pitchFamily="18" charset="0"/>
            </a:endParaRPr>
          </a:p>
          <a:p>
            <a:pPr algn="just"/>
            <a:r>
              <a:rPr lang="ru-RU" b="1" dirty="0">
                <a:latin typeface="Times New Roman" panose="02020603050405020304" pitchFamily="18" charset="0"/>
                <a:cs typeface="Times New Roman" panose="02020603050405020304" pitchFamily="18" charset="0"/>
              </a:rPr>
              <a:t>Церемония открытия: </a:t>
            </a:r>
            <a:r>
              <a:rPr lang="ru-RU" b="1" dirty="0" smtClean="0">
                <a:latin typeface="Times New Roman" panose="02020603050405020304" pitchFamily="18" charset="0"/>
                <a:cs typeface="Times New Roman" panose="02020603050405020304" pitchFamily="18" charset="0"/>
              </a:rPr>
              <a:t> </a:t>
            </a:r>
            <a:r>
              <a:rPr lang="ru-RU" b="1" dirty="0" smtClean="0">
                <a:solidFill>
                  <a:schemeClr val="bg1"/>
                </a:solidFill>
                <a:latin typeface="Times New Roman" panose="02020603050405020304" pitchFamily="18" charset="0"/>
                <a:cs typeface="Times New Roman" panose="02020603050405020304" pitchFamily="18" charset="0"/>
              </a:rPr>
              <a:t>6 </a:t>
            </a:r>
            <a:r>
              <a:rPr lang="ru-RU" b="1" dirty="0">
                <a:solidFill>
                  <a:schemeClr val="bg1"/>
                </a:solidFill>
                <a:latin typeface="Times New Roman" panose="02020603050405020304" pitchFamily="18" charset="0"/>
                <a:cs typeface="Times New Roman" panose="02020603050405020304" pitchFamily="18" charset="0"/>
              </a:rPr>
              <a:t>апреля</a:t>
            </a:r>
          </a:p>
          <a:p>
            <a:pPr algn="just"/>
            <a:r>
              <a:rPr lang="ru-RU" b="1" dirty="0">
                <a:latin typeface="Times New Roman" panose="02020603050405020304" pitchFamily="18" charset="0"/>
                <a:cs typeface="Times New Roman" panose="02020603050405020304" pitchFamily="18" charset="0"/>
              </a:rPr>
              <a:t>Открывал:  </a:t>
            </a:r>
            <a:r>
              <a:rPr lang="ru-RU" b="1" dirty="0">
                <a:solidFill>
                  <a:schemeClr val="bg1"/>
                </a:solidFill>
                <a:latin typeface="Times New Roman" panose="02020603050405020304" pitchFamily="18" charset="0"/>
                <a:cs typeface="Times New Roman" panose="02020603050405020304" pitchFamily="18" charset="0"/>
              </a:rPr>
              <a:t>Георг I</a:t>
            </a:r>
          </a:p>
          <a:p>
            <a:pPr algn="just"/>
            <a:r>
              <a:rPr lang="ru-RU" b="1" dirty="0">
                <a:latin typeface="Times New Roman" panose="02020603050405020304" pitchFamily="18" charset="0"/>
                <a:cs typeface="Times New Roman" panose="02020603050405020304" pitchFamily="18" charset="0"/>
              </a:rPr>
              <a:t>Церемония закрытия: </a:t>
            </a:r>
            <a:r>
              <a:rPr lang="ru-RU" b="1" dirty="0">
                <a:solidFill>
                  <a:schemeClr val="bg1"/>
                </a:solidFill>
                <a:latin typeface="Times New Roman" panose="02020603050405020304" pitchFamily="18" charset="0"/>
                <a:cs typeface="Times New Roman" panose="02020603050405020304" pitchFamily="18" charset="0"/>
              </a:rPr>
              <a:t>15 апреля</a:t>
            </a:r>
          </a:p>
          <a:p>
            <a:pPr algn="just"/>
            <a:r>
              <a:rPr lang="ru-RU" b="1" dirty="0">
                <a:latin typeface="Times New Roman" panose="02020603050405020304" pitchFamily="18" charset="0"/>
                <a:cs typeface="Times New Roman" panose="02020603050405020304" pitchFamily="18" charset="0"/>
              </a:rPr>
              <a:t>Олимпийский огонь:  </a:t>
            </a:r>
            <a:r>
              <a:rPr lang="ru-RU" b="1" dirty="0">
                <a:solidFill>
                  <a:schemeClr val="bg1"/>
                </a:solidFill>
                <a:latin typeface="Times New Roman" panose="02020603050405020304" pitchFamily="18" charset="0"/>
                <a:cs typeface="Times New Roman" panose="02020603050405020304" pitchFamily="18" charset="0"/>
              </a:rPr>
              <a:t>нет, введено на Играх 1920</a:t>
            </a:r>
          </a:p>
          <a:p>
            <a:pPr algn="just"/>
            <a:r>
              <a:rPr lang="ru-RU" b="1" dirty="0">
                <a:latin typeface="Times New Roman" panose="02020603050405020304" pitchFamily="18" charset="0"/>
                <a:cs typeface="Times New Roman" panose="02020603050405020304" pitchFamily="18" charset="0"/>
              </a:rPr>
              <a:t>Олимпийская клятва: </a:t>
            </a:r>
            <a:r>
              <a:rPr lang="ru-RU" b="1" dirty="0">
                <a:solidFill>
                  <a:schemeClr val="bg1"/>
                </a:solidFill>
                <a:latin typeface="Times New Roman" panose="02020603050405020304" pitchFamily="18" charset="0"/>
                <a:cs typeface="Times New Roman" panose="02020603050405020304" pitchFamily="18" charset="0"/>
              </a:rPr>
              <a:t>нет, введено на Играх 1920</a:t>
            </a:r>
          </a:p>
          <a:p>
            <a:pPr algn="just"/>
            <a:r>
              <a:rPr lang="ru-RU" b="1" dirty="0">
                <a:latin typeface="Times New Roman" panose="02020603050405020304" pitchFamily="18" charset="0"/>
                <a:cs typeface="Times New Roman" panose="02020603050405020304" pitchFamily="18" charset="0"/>
              </a:rPr>
              <a:t>Стадион:  </a:t>
            </a:r>
            <a:r>
              <a:rPr lang="ru-RU" b="1" dirty="0">
                <a:solidFill>
                  <a:schemeClr val="bg1"/>
                </a:solidFill>
                <a:latin typeface="Times New Roman" panose="02020603050405020304" pitchFamily="18" charset="0"/>
                <a:cs typeface="Times New Roman" panose="02020603050405020304" pitchFamily="18" charset="0"/>
              </a:rPr>
              <a:t>Мраморный стадион</a:t>
            </a:r>
          </a:p>
        </p:txBody>
      </p:sp>
      <p:pic>
        <p:nvPicPr>
          <p:cNvPr id="7" name="Объект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724128" y="116632"/>
            <a:ext cx="3168351" cy="65527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4207615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5472608" cy="936104"/>
          </a:xfrm>
        </p:spPr>
        <p:txBody>
          <a:bodyPr/>
          <a:lstStyle/>
          <a:p>
            <a:pPr algn="ctr"/>
            <a:r>
              <a:rPr lang="ru-RU" sz="3200" b="1" dirty="0" smtClean="0">
                <a:latin typeface="Times New Roman" panose="02020603050405020304" pitchFamily="18" charset="0"/>
                <a:cs typeface="Times New Roman" panose="02020603050405020304" pitchFamily="18" charset="0"/>
              </a:rPr>
              <a:t>Зимние </a:t>
            </a:r>
            <a:r>
              <a:rPr lang="ru-RU" sz="3200" b="1" dirty="0">
                <a:latin typeface="Times New Roman" panose="02020603050405020304" pitchFamily="18" charset="0"/>
                <a:cs typeface="Times New Roman" panose="02020603050405020304" pitchFamily="18" charset="0"/>
              </a:rPr>
              <a:t>Олимпийские игры</a:t>
            </a:r>
            <a:br>
              <a:rPr lang="ru-RU" sz="3200" b="1" dirty="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Франция</a:t>
            </a:r>
            <a:r>
              <a:rPr lang="ru-RU" sz="3200" b="1" dirty="0">
                <a:latin typeface="Times New Roman" panose="02020603050405020304" pitchFamily="18" charset="0"/>
                <a:cs typeface="Times New Roman" panose="02020603050405020304" pitchFamily="18" charset="0"/>
              </a:rPr>
              <a:t>. Шамони. 1924 год</a:t>
            </a: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8224" y="404664"/>
            <a:ext cx="2447826" cy="51845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Текст 3"/>
          <p:cNvSpPr>
            <a:spLocks noGrp="1"/>
          </p:cNvSpPr>
          <p:nvPr>
            <p:ph type="body" sz="half" idx="2"/>
          </p:nvPr>
        </p:nvSpPr>
        <p:spPr>
          <a:xfrm>
            <a:off x="179512" y="1340768"/>
            <a:ext cx="6264696" cy="5256583"/>
          </a:xfrm>
        </p:spPr>
        <p:txBody>
          <a:bodyPr>
            <a:noAutofit/>
          </a:bodyPr>
          <a:lstStyle/>
          <a:p>
            <a:pPr algn="just"/>
            <a:r>
              <a:rPr lang="ru-RU" sz="1600" b="1" dirty="0">
                <a:latin typeface="Times New Roman" panose="02020603050405020304" pitchFamily="18" charset="0"/>
                <a:cs typeface="Times New Roman" panose="02020603050405020304" pitchFamily="18" charset="0"/>
              </a:rPr>
              <a:t>Первые Зимние олимпийские игры состоялись в 1924. Поначалу зимние и летние Игры проходили в один и тот же год, но начиная с 1994, они проводятся </a:t>
            </a:r>
            <a:r>
              <a:rPr lang="ru-RU" sz="1600" b="1" dirty="0" smtClean="0">
                <a:latin typeface="Times New Roman" panose="02020603050405020304" pitchFamily="18" charset="0"/>
                <a:cs typeface="Times New Roman" panose="02020603050405020304" pitchFamily="18" charset="0"/>
              </a:rPr>
              <a:t>с </a:t>
            </a:r>
            <a:r>
              <a:rPr lang="ru-RU" sz="1600" b="1" dirty="0">
                <a:latin typeface="Times New Roman" panose="02020603050405020304" pitchFamily="18" charset="0"/>
                <a:cs typeface="Times New Roman" panose="02020603050405020304" pitchFamily="18" charset="0"/>
              </a:rPr>
              <a:t>интервалом в два года. К настоящему моменту значительно расширилась программа Зимних олимпийских игр, выросло число участников, среди которых немало спортсменов из южных </a:t>
            </a:r>
            <a:r>
              <a:rPr lang="ru-RU" sz="1600" b="1" dirty="0" smtClean="0">
                <a:latin typeface="Times New Roman" panose="02020603050405020304" pitchFamily="18" charset="0"/>
                <a:cs typeface="Times New Roman" panose="02020603050405020304" pitchFamily="18" charset="0"/>
              </a:rPr>
              <a:t>стран. Поначалу </a:t>
            </a:r>
            <a:r>
              <a:rPr lang="ru-RU" sz="1600" b="1" dirty="0">
                <a:latin typeface="Times New Roman" panose="02020603050405020304" pitchFamily="18" charset="0"/>
                <a:cs typeface="Times New Roman" panose="02020603050405020304" pitchFamily="18" charset="0"/>
              </a:rPr>
              <a:t>на Белых Олимпиадах ожидаемо доминировали скандинавы, но со временем в число фаворитов Зимних олимпийских игр вошли и атлеты из других регионов</a:t>
            </a:r>
            <a:r>
              <a:rPr lang="ru-RU" sz="1600" b="1" dirty="0" smtClean="0">
                <a:latin typeface="Times New Roman" panose="02020603050405020304" pitchFamily="18" charset="0"/>
                <a:cs typeface="Times New Roman" panose="02020603050405020304" pitchFamily="18" charset="0"/>
              </a:rPr>
              <a:t>.</a:t>
            </a:r>
          </a:p>
          <a:p>
            <a:pPr algn="just"/>
            <a:r>
              <a:rPr lang="ru-RU" sz="1600" b="1" dirty="0">
                <a:latin typeface="Times New Roman" panose="02020603050405020304" pitchFamily="18" charset="0"/>
                <a:cs typeface="Times New Roman" panose="02020603050405020304" pitchFamily="18" charset="0"/>
              </a:rPr>
              <a:t>Величайшую энергию в пробивании идеи Белых олимпиад проявил Кубертен. В течение 1921 и 1922 годов великий француз проявил свой блестящий дипломатический талант. Сначала он добился создания комиссии по организации зимних Игр, в которую были включены представители Швеции, Франции, Норвегии, Швейцарии и Канады, а затем (несмотря на полное отсутствие единодушия в упомянутой комиссии) настоял на организации в 1924-м Недели зимнего спорта как средства пропаганды предстоящей летней Олимпиады.</a:t>
            </a:r>
            <a:endParaRPr lang="ru-RU" sz="1600" b="1" dirty="0" smtClean="0">
              <a:latin typeface="Times New Roman" panose="02020603050405020304" pitchFamily="18" charset="0"/>
              <a:cs typeface="Times New Roman" panose="02020603050405020304" pitchFamily="18" charset="0"/>
            </a:endParaRPr>
          </a:p>
          <a:p>
            <a:pPr algn="just"/>
            <a:r>
              <a:rPr lang="ru-RU" sz="1600" b="1" dirty="0" smtClean="0">
                <a:solidFill>
                  <a:schemeClr val="bg1"/>
                </a:solidFill>
                <a:latin typeface="Times New Roman" panose="02020603050405020304" pitchFamily="18" charset="0"/>
                <a:cs typeface="Times New Roman" panose="02020603050405020304" pitchFamily="18" charset="0"/>
              </a:rPr>
              <a:t>Стран-участниц – 16; Спортсменов-участников – 280</a:t>
            </a:r>
          </a:p>
          <a:p>
            <a:pPr algn="just"/>
            <a:r>
              <a:rPr lang="ru-RU" sz="1600" b="1" dirty="0" smtClean="0">
                <a:solidFill>
                  <a:schemeClr val="bg1"/>
                </a:solidFill>
                <a:latin typeface="Times New Roman" panose="02020603050405020304" pitchFamily="18" charset="0"/>
                <a:cs typeface="Times New Roman" panose="02020603050405020304" pitchFamily="18" charset="0"/>
              </a:rPr>
              <a:t>Спортивных дисциплин – 14; Видов спорта - 4</a:t>
            </a:r>
            <a:endParaRPr lang="ru-RU"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660066"/>
      </p:ext>
    </p:extLst>
  </p:cSld>
  <p:clrMapOvr>
    <a:masterClrMapping/>
  </p:clrMapOvr>
  <p:transition spd="slow">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B2B7C4C-E2D6-469F-A6A7-E2C4DE6C91AA"/>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Каталог"/>
  <p:tag name="ISPRINGCLOUDFOLDERID" val="0"/>
  <p:tag name="ISPRINGCLOUDFOLDERPATH" val="Каталог"/>
  <p:tag name="ISPRING_PLAYERS_CUSTOMIZATION" val="UEsDBBQAAgAIAEN7bkOBIXaV7AIAAIgIAAAUAAAAdW5pdmVyc2FsL3BsYXllci54bWytVU1v2zAMPafA/oOhe62kXdc2kFt0BYId1qFA1m23QLUZW4u/Jsl1018/yvL3nG4FdjBgU3yPFB9Js+vnJHaeQCqRpR5ZuHPiQOpngUhDjzx8XR1fkOurd0csj/kepCMCjxSpMAAeEycA5UuRawTfcx15pGdwkZk4uRSZFHqP3GfI3UU6J++OZuiSKo9EWudLSsuydIVCRBqqLC4MiXL9LKG5BAWpBkltGsRpsEv9dzQ+SZZSvc9B9ZC5fnvgmqTleFZiQFKeupkM6cl8vqA/7j6v/QgSfixSpXnqA3GwkrOqlI/c391lQRGDMrYZs0muQWuTRGWbMb0Ui4vUUdL3iHXYJKAUD0G5cRoSarF0Asy2MVdRzaMGtIZX7UTNW/ltzPemcauUo51zXjzGQkV41Id01kkgo8OoLKmuW3XQQ9NBK8NEHAm/CiEhqD6/tS0yXxAbsO24Kk9XlT4e4NuK+zqT+1uEYRfVCrqtaK4Vza1ALYfbRl93FKS57Ra4LiQ0pZqxJxFA9oVLyU1bXGlZAKMjY42lQzCj9sq1SJ0gLNJJfPYP2hi/kTQ/1WvKVID/IcwnJGprItIAnlcCfTQkWFMNWGxjc3UeuyZml5MqHpNeXw9MNsdaFLyIo7kMAccw4JrTzk4PQUFyhS5+IUfY3sFBcCTCKMZHTzKMTw/SJFzuJhl6BwfBcebvJqCtuS0jHddx1ExtBzE6sU6YXyidJeKlas/BntHLqg9fG7nm6CYX7cH5/I9RHMRoBnNLJlaXeevtq+bw3sypVp3PJreWQbfiPIAucuvVzEKRj3wC2PIi1rf9nJp92IOOcp6ajmmu79jvWbkWL+CUIjB/usWpqUkEpmc88uHitMeAeuJ2GYSvTFMRGa0lsWoeUo5hbZ4ElBZjZ+Ujqh7KrEiDkTZu3v0cVIy76kYCd2LYYqaLE2y+LPfIe3yp73J5dtld5Xxx2WCrvO5tYJvLG1Z1nXDXGbTu1/YirJ55fP0NUEsDBBQAAgAIAE2Qb0NTDcPwKy8AAONMAAAXAAAAdW5pdmVyc2FsL3VuaXZlcnNhbC5wbmftfHtY0mffuDW3Znu2lq5Vq9Q1xcpT6jwlyizLMA+lGZkH1tRcKZgSKsqhXHuarcTAQ+aB1snMlNRHEDywVhMRla1UMkQqJEoEFANETj+oVu3wXL/D+3uv633fa394qZ/P/b0/59PN/aVoZ2To+4s/WWxhYfE+eHtItIWFpZWFxcJT775jghRde/iL6dcCRHToZoumwdVPTf9YpgVHBFtYNOPf0+1/2/S/1eHtcQgLiw9umX8WMDOvplhYhOeBQ4J35yVJ+VA8Uoz52NB5pfto99Ew/wX1Id/ZTHgdH/vsxmbnhZ/GJlg9it66wXs3+HLvt+Xvrr60Z9f7wa4/bwtZvzd2p33kB/fXHZz0OzTl1ww+K5DfR3UPSkXy6wUHQF5CjFxPu4Q/IFemkb0LDsjSZOnkQM6ipn/q5pig7nytlEoez5c0fmOne7DIxOOPK+v9cY+NTxf0dMZYp6RSvUyww913Fu3+wPEmHvvsYs4WE+CB7vJyv1JLo9yoZ+S8ZQZkX7KbO0pdafrT4umioOlbdoYbiSblWCQUP3vL7skeM7wiFDx9VAEN183YGbM6PjBBxjPDChddcjA/X8oHg6dZUVhFYLeqjdzGS2o5sc6KLjbwBAYK2bxRTG60ta6fo+sfdjc8crcFXNDMzYKMsydSSfqpNJ7UfXhLqSVqnMrMm39axxOZHthIbyV8GbAgIngaAVIj5Ptyno7jCfbU1qk0nCqtzNK0YopOJZwH1CGNRU61fmPuwth3YteloCIOdBA+hawfWvYeqpP+1X5tnjtDp+gYwczfJQW5cLC7eGVS2njFCTcrhc83wBOM6fcYh/O6D2naIzJIFQmoEvIWCtuAqpZy3Sc9EAFargJ9WuGnVF5jngYmde9p088h2bxPJ5snsRhoyOB6KO8628cfK101eiUInqqtluSQCLAe8aWhLLq8bX4snQeM8mduMo5xEFCtKAcW4IbP75+KZ2f3Z1D1+4bnZ/byEEXz8/2DXnatMMzAxZEFJjWLBsMKw2+nb7b29hiYDz/q+bBeCjJqOHYAh8rrQ1L0dVj6V+dE3uv79aud1OkXPo8saYmCp33lH3m0pam4LJU/4cSbmKGw5fe3VFhqEphgrKsdtV46iQIHl5BjA+WaTQfiqLAhRIU0u3qeLpKUIGmB8Hi1ZKwF2shpmUmHfLuzkYMaUu8u50pb9J8UkxATqhxSCyYyrJiIRNqOXunmZhcAD3Q1XqQ0grGB7jSSXN4rjhPMoqrHOD5CcZkI1b9hXzZO59/HvVrMCKy4ysF1wAtqaTWIa2SUqgFpctFUmsm06QG/9ofUAVzOgHed/DZ871fozuscZhbB7+P343wiy9eqWwXtiSzUkOX1weQEktZfnDWKyes12bsE2Zn1U7Uoud4riFNpwZ3wVnQOcz1aEmGrRkH4CumhuO5aoXDY4B+JaWztBjS0QSlrOJe7QyeBs20DKlRnRgx01jNozymTXDlSr9rMFEEWL5q5suI0szF5JJlrGYAnIYVZ0dUhlJUkYW+3JoFKgtRezADBq5hTxVDSFhoLdSCuVjyTDmwyBY4bu6uL/2UpOBRwVOPXd8ndjlxVMnQcQE3Xjg2qaCB4PP5uo3NbU9Dj6uyC6hB+3QkXK0XnadGOIMGmHEp90aM54CktFxs/2kQ5LaOx5+mb7akIW++Dgw60cm5O5cY0wjleG5CXwWndDS5hSdvRBbZxPlg3WiIpvThWm8pHknIpjbAwWZpmjiYGIpL49MaM1sA90uVCcexWMIWFODs7KBxRIU9tSpJCtAc04ybeg4pBpFHyC08LNnlaRo9VesoFglUy1c2m9Fz4AQWBOXg7NYHEiuTjz+lSNrclVmR/ij+j72FFdXkGRl6Q3d1SZln5RIRaBf15sGWTSiXxDnJH1TIhtFnkClKrFLGXw8+7jg5Mr5oiIViIGjISFoMnJosmj/X6CIWZHMfsztXOvAnEJ1wY459C8WpaoIyIaBB/pa0uXS02Rc39TKAYiIWn6VUolkoJnEh2xQMPYAxC/2I8UYxEf9DqIsnuGLw8shVjKBBX8lDVq0HQb4BOwk2mLNQC3G7SUxQAXTk9gQ16jAU48JA0EjhVWsUKk+G3bi4XnfX+9RqzV3pubpg+s3fU3eaHc36inLIPeVYjmLyrBPtJjYv3/uuwntne2WjiT0Cnyo0jEz7qizyfSVoDbFJjiycli1G2TjqhMCVx4qxQIaWloGRcKRAOr5ByD+uqP6O24oK2Lb485VX+ttBwxrRK3VUubYUDmVmFNZz62opz36UZ80/NFASpJbPyQQ9J9IenoN+PNSGRbm1uk7OkmrSgYtGtdlNybXcxJcyU6OaaUnjqnTNFYSmKz+EMahPgsMYPTrKKSkkMKtameJ4DQ0ZEQr+bbFpxC9Tk0Dio7QWHXvGuijp8dMsQYjcpt7GhKB3OTflXt+0oBVDOg10EnPfeP8DNTIBqUzQ5cbAKclpEGFPEpw2pgymjScdexPwQF7Wb2SfN4rWou/bgfbERiP78/utk/QVn+le6Wk63ULO1zHkUwDtAQkPFkmqxE5OMqGfi53Xpibm1qKBWuO4TPMkUH4fjZJcc2qO8PT6pSC1sq/mw8cGnYYUn9jgGU5tSPAO6F3YTYhlcUyovzrrjGNx1sgrPE4UV3r0BsZ6InUQ3Kq6pr5GoBBO+3cEJan2kYjBNUen8Dwo7iu9fbkkL19M59WGFUju7BNY1QbppGdNPQ11VTUS4mCuOn13YQnNp+gJsrl6r15lhR99yXGAuiOfNRcvig1JzGfnxmJmChd/cjyTDU1KSGf+/XbvT2vxr0f8RgRtXyVhlA4Tcpbo/vCqzM8txLaHZPnlzzz/h/e1W5tUuT9hQg2I4PrNL+fUh+7WKuykZvSt+Pb3Gy7z93l+g+mFo4LkPvvuu03flZ/Tm5G1mcu9ZL628vCrgwHMC9kvPxP2N+C+KIHgr5iVkaKBRNwuxM0yfWBL07IcliZjpb+yA6/3rNjGq0wfjBj/j3/O4aHKZo2+znjoRpU4kdEvNWVJLdeuFB8A7v3lCSTW2FvW4Mse6u7C64zoJPnV2l8kNfyyceIY4menaXl+t9UA9/Ha5LZ8Qs903p9/sj18GZ88/BQicabDoD1e3ksagr9m6y8m503WOd2lxIU/mpK56YzevyPZQjZ1lElYjCo3vwqFEZZAPxHdqksc+Tw4+XKWfMNx9g6OeotknQ2akA6/wwRUt69alV1rw12c4cURmZP+dZZa+o1G2bm+IWVf1BbP+cgDzHhv5dnDv0zcfO2LzxK/tiHgFN5Vs/65/zZFk5ilz2H3sUEeCL1xTVy5bfZF9/d9gkquqPrL8tI74hjx3I84LzVycoh0M/jB709Oe4pXPw257JIhvuSnSle+/TeTz73hgwd4rLLkL/p0+f8k69HTQo3j9u5sjnf5CIuZfkhcK/3Kbmay/pDvnN3HkTcPTrY5U76Mj0Kv/kv8eLw7wrhvpzF/ySUg+ufCvlZjNu/DFX0qwAlH1bzD3Hl/Zeqw68g03ivI9VhyzI7f4VxHg32CyEg/8G0xzRde/oXNWRP83mHbwHzFpASg3Dsiou+g6buyc/uk9qX9PRKvr4t8r0OSnJ+HE5nW/N8JKpzFnOuzaH6AoBctJ4DWTtHVQf/bSH3Eymvi+1dzibFkL9s1gkpAZWOVtm6h/EadjyhGDpmbutZ1GtgN4dtp7zPusufV9tA3vDr7mvui7/tdcftfr8j8C0T/bmImRTIoqoFimSS+Gr0/3pr728UoxTVzbMf9gEWjOlgOc7b/oGjIY8NqcwPVWQbqHS0B0NbFT0ed84sKDn5dD0f8KmUC/Tjv9d8ssWcSoINTeiglXK2SHQjfLgXaZTI+XJa4Zv1YC2xa3p575ZMSRp2/VJ/XA2Ger4105tOLMi70t+bqP1rZlqv1v57mtjzyEss2tymIQjnD2F0M4W4KKOWmDvjzu/PUGXlvTYHpOZMvrNJtSG+7S4WxlTt9d6QurnN/bgMSNkW3rAA1RwJnbD5MJYJgMN5VsV5DWMUUSOiBFm6Uk6qYUbRcDXyKV7B3FAhnhpQgQW5Lnn+MomUSwxXGZjb0U5HjqmI/aNDCMB8Gz+SgY6dYlSgMP1Rkm4yY7Kscc/A/IIDMbA5xGo155oWdUxDZqLUY1GhrfmVtYVXQkw6nNuyiiBwxbk1z9LC06XouHuO7u0XecEnvVQovP8Lybo1oyXAIPYfqOb3iXsDpTV02YafbUNH312Up8/Eo5XtIBQ3TOr2YmpylIsIYb2yc1vTOz6Fh49u/lz8o+l/JTJZvrFdy4g8ssSoMx+O7E4QxIPWwyZ9kCRx43+bGwPbMFo/PwZ2bx87DcCAJzljWPhsf5fLyc70EVl1uhu8r2d0bbjwaQN7j3WGFsLw4eBObUVtGhEkQAk02XCk7eC3CqrHvtLGnV1cWsS15bg6OJ/PytQTZ8KXb9gslABSunMF5NJQBVfkujWpoCyA7EiZnFR7M8g8ZtvWqjRtJa1vDAWtVZIe3y3l4xlDiXAPOwTZd3EqaIWiV6IqcmZk2AdgLFQQTWIqQ2yeCNv6daB6jjDU141bPggB95YBgh+/zib8NGhimjmdWmoaCaW7Z4NFd3EQOmRjmymVImK6/rK9DHH7PyTl3nBCn9R4Yt+YhdvMcz2QUuyxR5yLEUeecGVHV+5+pMLfoxsDVoJekWvUYoeFydUvumewG9PAaYuwAcZa7VoZaAjxeMAmy44btbEwG9o00TfYUubMtOFdnqSPlp3Al7O6bz0hZMMQnPOyUJA2iFKf7iWGYkJfULygCWBiUVqAaCRnPDYfHE2fxlIO1jj1YXauvAVCeFlcUU2/Mer96QCC6ZuHZsjFRDHHN5I/oq29N+onl3r61lfV2e+iieNV/6VmX7gQtdfNChO9Upa+Nt7l1deCGaOLF9/0ZbXPhILrMvSHM2pbC66EhgUjneRjmDHXTnPUa3oDtLQSupjWDcBGJQMVXFbGehYEROcxAH3Z8jnAgS75YweaYB4sru0QAn2hvdkjYKoFYuVvtU9o4rU7yJD938B5HEmRO9ptmp/3UCGMP1QG5RWQ0CofNc7hkJYMx/UDV5/ET/71f9T8mnfyP+3xBdMz2r8FcWrF0rj+j57lWgdc8Pk5P0T0JB+Z+v+XCp5qCnT8qpJ7/V6klnqKZvuCqzW/P1Pvu12cgVNp4+R5J7Iv6/ToQvH/pY1UbGSCc7BHrZ88HQHoPVCe0Ys6sx8gJBx7z5eLTBHadhSxH5qxjqAkausj4KMzlpQ5q7fdNdf8c9MVA5FDNlPjAVoLoVY/qHdob92jGFwczKjxeiP+idAWdNTzaQKRxpOIBiZxKZB95IVZtPaSd3QOejtQmzN57nu/Od1m65xEzsbJUUga5ZnpR3c9lbavutwWr0bwvMh8v4K+3Zy8FP7wRy4mmFXwQfxmGFvtiLmHGU38uYhClGvqnSnS7sxHdXjWXnZl/eph6b3fgio9K0up+huq3ahIrwpA6wa67z1nC17jWyU6/iSRGJ2evRvvUiWdezOzuk3KPauudWbCzFY6aS8fDExEDtVCtEMD9CteUHdE0wSqdq5TqRHu7J1s/xBXq+SvKjPua5iff0nQDpHjaYxihFDb6uWkcl8Gf1ph6BSoyTnTA+faB/4R9riJ2FRgXbnZFcxYXi9ImSULKp5bjYOF6zT5CaUKFHFAC3ia4wG1ML6jkz9NkuMB305Zwf7sbGzJh1jPkGxn24TRRI/2x/FboTnkgNwsdJghRn8J1po3tGUjvgifWz17XCmTBbIR3RDdfAJiZPS7nHXgrF96H1G81n9h3oJ1vs8jkO6I4IVqwF7xQvl6je5wvA6TI7dM9JmxvO8VYBrFUv/3DWMAe3DiAWqcwO+mQX7hzwABWDcVVkdciWGB4s+UBCkBqEHoc2MyCElEQKb0fNlsvFygDGbAC+XDexF5mk2cu7nU7uGnFjnE7o8sCuyVvx4ogB5hnZP6te4Hlm0GGTmpT3qCg0Xn+kpTZ1FGAeONOd+G1u2QVV+yCsZW+tB1DYmfljUmxiizyHwXtcINCOd9RKOkHdVbcHh0L0qwRzPftbgJHPQGoapyud1/ko6IB2sa49M+zYvtq1X/VTHOYeLWfMDTbvAMyjdHQSjBA+xYQp/MrGmhD9M4jqBHAJjIi+jriWymrXUXTui+RLXpyR+LAmAmzE0gZ9XC1j6U6bvnPX8TZT8DiCFa5c7DE505oRXr41tcB7i8lgfBlX5BZWmIJm3wwFzf+aY1KZFbrvaNZPpJ/sR8stcc9CcUf2JkG/H7Pjcm93qMjUt4awbeh46yF94CiAFcRDlo0N+jslfrqTraAVQ3yAkeAPDRXfnHhpuc8r51LvVBfpXKjrrbLX55WLkyMMiAITdQJjWQkvdt2QYoLiGDyyNeI4cywWvDPTf+4WSHcrR5F/qlNRC5F4FTUx1uxsuV7uRAtsIps6h0mo45a+Y8DHlI+uakfd2Nt4yWlxns5Wk66WQgOP8GXnhk9RY4QHMaT5oYJuNQ36wmIRCL4Dgx3hJGHlKX9Ebg0xUdcjtOZOmau4VOxhgBTxs9IZjZ3ffrp1azbEMbhLZE8cgivy470PciaMVKyEOt7WNC6GQpYMcaluGvy5U2kCB96QyDgqpxPO74DFwKOtd/cgTjY7XGXWUyEO+HjriQ3F87Xi/S9aUN8BTKmlsGWseD7+LVoiS3/1q/NhR/cl1SsrH0DowhHsqJsiD9UR4soZXpwba+2AYt9szvS+1+c8X3mc6zwlDOkCPKs8mqaZG/nm/hUAPw4K+cxMm2x70ZYqEwyXWSIj/WVzqqLmf6wQLM4y8T+ReegI6K2xl75wpZ6xpgSs80EVfAEYrkxw4t/ujPcx3PypcWbJipGWhP0lQm7WIdTlgo6fksA3IigsRThA3uIw1wfpvhO5zy400XunjYL+yQP60HG0i9Whn4KSDLhE8E61euySQ690vpsdv/gQpgZSsyPx/awKx+DBTK2eo39RPODEcyF44nT4u1SygXsbLW8xblhzIelX97ZOw9H9fDLMue16tHiXDW/iimNwcWwm5uqd5A5Bs4bN0LFz7uTHVNqLy9RZF5JMDx9Hdx6y51Xku1GIMuCeZe+DAeI4KI/bTFGrU6ouDR7czZI2/3KV2TgbpqCNxC5uA9pJmm2ZFd3PLqvERzte+iKgUjccAiSKV8idUN4MAE94HBsQxwkBqplrfyCkxkFSQ+Ch49Ybr5Tjqeqh5g7k5abd7WyCvWaOCRqP3Jd5AdBXCRSn77RRXzK4BY84KhnLSufJ77di0dfDB72WkncX3XB9uycZWS+8HbGj8Kq8636Oi1UPo+0w1zG4u47y2iAUlrOs0g9PnOz0Pp+kjAKXKHdlvrfdc2V/y/yto6NO6tlcSwqr5XoDdfWQcLhscdm+2iHaUEtj1k+MREh05JC/2HVR3B6xtp3lbORfUl6ZDDsWlqQhs44AxCjsrHJMtjyuVjnaZJB9UWbV1mTrzFzJ5eolQx5rtSlxyz64KFW1wUz98SbyjOu7u9izWQnY61HoRzZytBzBeFG/EKypWOPovDbSsALqe1D08HmF4SzM3fG86dxUUZ0PLgEOxn/QHqCRr+sgvS0rf3FWsqRC5om2TTIE9MnSjnVcftEj37psWLRgHKepsuFz3soNfdG3nhhgzC03Xqj5l+KGInR1B2mRrPjlFlVSqFysn73sjqnXVz6Av4gfxbSmNzTI5I2ovRyQEa31usnf+eK86OFspmGAcdCpEfhcCCnHMnfLSxIcZ3Kn+ZE8965n0VrETeGLajehZzFBhpmcO3235ofqgoYNCdNzv51DwsbzhKdv4UY1w2Rs2xpf+OaXh5U0t8wu5chwBUMnyvmtMQoJUSkgOCVE+p/QiklFUqqge16WyyhQ3k8nJ+pN3cDbhw8oWmtIM7rr8ldHp+e7dCKoQTSsZhj1DdTxfMmv1kv96ybSAkBCTZxgx6sRuIDlfHpttqFSfz33t4Otfy13PNabGmIWcPXUVrB99kqzWBaLCnZZf5ewzbz7jzeTSi3XViw1++zhG39cPq95uASXpzT1A1D9CeO03fiMhoMzPG8IL7o+frkXqppgb1ORiRau4s6Pq7vVX+9Y6u+j8Z9/VgfCKKdaORSDlKGn4iljeDNPfvfYwlJL1DIvYsXM8ACBxYYliT46owZsTQg7qgNiZr6HAsfIl4C9w5Zx6m/d0Q9/vSMxq8viA5XCzzEYAOBPOBArwhOSMMrh0B0hE2cvrbjnvKDH+lOI3MTxc8ZFWWGF4ZGKoKewboOSbAdwLSt9Z9TNpnYF+5vr7BYP2sL91dND2uZWfh5yM2V0nNO8ddCRE6gee3ioZmZxIUyBwREbrF7qptjVyvMgTTbMDn88W/6NAy+VQGRfaAXaVIajD90hsoyqwOE4KFEPxKo42FEQ8zpSeRY8Is6izy6N89ZgyaTLXWMpAS90W5G8o1A6vDDZM05DNioZtvC0tXbJPc4ftsC1i7+29YWs2H1zY9KaEudFk80N4VfX7pcP7zmz7LnosjEzH4rFWMDTRM/9nJRug09wUDEr5UqTxVWYs/fDqBZ0QVnw5aaUXmHG95ZnEOBu4yymG3I0dj9ENIp8aSV/ikNvCK7g2y+iiWod/1j4HKKgyoVNz4jh7fF8SmYOLHuHG4E+9NXuTOh0qLVoNZF0Yj5ITiBRN1gfAL1ldt4HX7ozyy0rS4eGLZJ7zKXNo82FWNUU0hu7QNkuXLYI3LS9t2WqSoREIdXlb5u4KLNQdkFZnOjFLde/z/BtEmx7aZ6zhPOA+cqJTK/IcWLWHRIYC/BEMsIK8wM2A+ZHu02aWDoU/8k1+6ue9lRJloJyHDjoF9zXMgMkAJOkxBRthlfB23sm9OHdUTHHY1feSCOv2/lSwisOvZcNlQm5xDPhPzGNH3vYTGdUWYUvPpqVGE0k5bO/kHGFIw7dgC+E9DHbHSel+mqmarIQODJHfa8FU150vWSe5qwxRK4sJzXMryySnFz4m93CFi71r7mUsOr7wjFZU/HrCLpO2rC4yfld67+Onf/LUPttOUraxm3qNurlILrTWvFZ3SlxGsb9jzlDRWVg8sqW+kVpVnI480n/jT4HOh83jp4daDDO2RmFw4x5iHFykmS4i8tX7mA82/HjI0VrNempLkOchi5/NZyqFKaBLck82EGigjQOh68ovGpJyq5Xp/f/quCgH3tJLy30c/99PsxatiDhn7/PpEeIVg+A0jcBNn8CFM2l46TkrMd0coAY9obqL1dtDwGcEWgGc/1iSNox8f0/448THnSut3K7+9oi93f4nnnX8SYqxjrhypssw9cuDSucveLQHl7w6lD8a3d+yNpSS3EE+HCl6lXN+CWJXhSyzmqwivDA8w+M7rSu9nW8mXr/DZmfAqx/cPDLDCtkm2i80uCdCIfN4MPjpZYVB/9m+G+G/zszXLzeyqA2GgSNpt7gPalqyUMvkqZ/mKGrMCoOay9XJOVz5rUEjqa+rnbT3FQaiAdHnPwzHzwPx2BFOkOVLicUoU4WwrUnSsD5NVvK3l7yEIIVQcb94fBcXvWFPwubkwG+kagqYKgL5BusPPc3LfzUZi6rY0zQpA01PrFbM7IVoKGBZDHU0LZO24byNGNC3E51KGrsPrZ6iNsc2ubGG26ZyUIUADkJ4J1iD2xQ6phKT/mzkLKLDr0pGq3AaHgYrXMxtoK0rbmACTCloQghJbKUDeTu+UHFWJMVioCPb+tUsaThtxFTzTfWrXdQtKNEIF5ax4b1hPzq7S3Ab28hxWXJu9eXSAkZRC1fHMOrLfwLsewcb/qdKQ7v+4xKnFmmDB/yujlomV99D3Jzp3ZIscuVXJQHN3KMGtAS/N0yy9EDQPLqXBf3Q5o8xmBjOZ55jWC/dcvJkqtIHqeO0qiVU/+SQnBFFr8dWp4mCD8vWXx0+6HompQ4wMM2/dxeml3lL9x59PXkUpcO+IUk/DCfU7Z01JewCRuYtOwTGlTS0nnyTBaPbsTy/uwm6ljrDG7FJbcZfLhudhIL+KUNNzGTHfuFNIbdmklwtiDc97FRJtzciXvvS/T1lpqrYhUy8+BVLdIW+XOwLBQunom2n2hHMkZEwjnGmgy8/i9p7LJOia7Rxr5z6d1ehyAq8dz2tDsJuOVfxltPXDt6Du3UpqMT7PEx+IBa9jqiqjq+i/8DQOmfE7inXjt6BaD1zymOIe0YEWEjDJKZ7I7F5ttNz1uqS1MvA25NjHXKTx2J5ZCJdEW1acYTlu2zBbvdivK82QR5MuuBD7iG5Im8D3Kk6P5mREdY0UwCZfIey2+U3PBxWGBO38mwvuLVHePbSvRM6kcT2JodTvUwQeafo1J6lvAgawpDrvn+o4V8Rcz8mPqvQlQ2LPC/d426tvovPEX1i+PN9V3uRsKfw5h6ws3K7/2/c9ffDP/N8H+A4ZCwhYNcwdwq3EU9HTH+JtHa/Mn6HM8F1RW/72lNzS/poNNHP6JYb44C99mmKjF5aKEf4g8zwjkRxzDFacJKudjGmgSLdDYnB9uT9vpmRkjK69Y7JOTAfwDx5KxObNSR/BFrk19R3wSoDMGKAwQPwzEyBKngWdnHGvAbyOcGKIH9Dfkb8t8TkhMOnn64BDe3xnyiNDzLARm/Hrj1eDSN1JWvV3KX2E6uTkKJynKLy/D+KtrrIE6+YMoQzFJL84eKZPMtw1ygZoJ4ouXBD0QrrRcHiFjnnK39gZBtzwwHZxW/EWHmZrbZ8ebZ5VD0TE2qe+f0Tz9sXIGRxAs2XWc3yGJdhpyn4yowiuYRWAxbkkW4X0coKqBmEhbu167QtAdygAccSTGu5IVrtad4KagRCIWkbZeG/WH/RFOzSn7s5L0L+6jI6QM2ogMwEbfH5glwW8Q4yHzzB+G9WUocou8r10uijavdJcQN6w8xPEavFFdBDBIgU+SB/YBG4rW54Ws4n2qHfMCDtL4zDpLJBCYz3vVV6ltjY0rJARSHXku/7AAbjVRkiIMQ5xxsFPnLQPVFRyJGnFHV5/LS9HOH0JSBZkK+LuFMCWsemYnqzeEJR5a9HwdZKU+ryiIBc0bwvKH4DyiOwRQwBc+I/oN9lmf6Xi3Sz4XqeqwQLfw6wK/8lE28YglzSDhET1hTAsbIch1vqtrLpFlMrQY4GXaUvs9ekl710bvrfXqocQ5tbqNBhj8pqNQSDLhduQJCUbdy9q5NKdQ34zFTNyIAj8oyiDCv0cHklI6wkdMQ64lhHX3xp+rMaOuJvuOrEQFFdnJuMvc4SM3EZI8r/YRCLs2Rx4Su/71WOr5ngEuslH7BkYe+SmTdpgNmKqfqVmxfUAJT5MW+MxS7AGzrqx1OCSTLuMZ1JbDs/k3bXggx6sS8Rn1vt8IPCRLHZJJWcNyprTgYREIofcef0TeX1/BnB6zUFXv620Jnojwr7YyRwcveqtwdGjHmVTmo2FeBH6UQmE0Yz4dkJEqXFV2rFQrcr55iDliCeBOd2ePrF2+I2/N2SFAxs592gHffXVx9So3YuiXQzpFNf/Ro6NUdlF88dpmaxeSwwo7+PnI7ROF/JPWL8vWmWnmUiAx/Xmun51i8TycnCz3iRlxBylcl+ogZK9W7WSlyjs7ArBSGut+zL88F29e9LrHFRc9Lf0rV35C/If+1IGBzj4czv2v4K2TfhNN/RvP1N+JvxN+IvxH/lRHmD+JD71osPaMGJIe8Gpih+kkIGfvsot3zN7x0n69c5bntVQ+gLCOjRZMDvgL0564fLqVtOmW1chXdQwj4j148/MNDD94Czd1c0mSG/Ad2vrnL8WYuQ8tvEBj1Asa8EmpUNuBxOiEkKlA5xGKhRLrsWn+BbNa881ZhdUOVvLoKXTsjN/AZHcM6V94B0n1GwRSCyJkNEtOoblbdmoHMJMzEZ3YHo1S7RWjEOF9sfqEwzPw5N2nq++Yln85SgYv4CK8+n4aBCHl0dyhcAeSPNO4oFBikAnjU9JCos4MjzsKoWkmBT0Zg+kfuhkfD3G5Vm9rFKAQZhA1RWAVxEcnwrE7QWqudNd8DnB3DGWZJOC59RkKQ9iAvogcOdWTitDz5Pgg7cx7ZJSuYcCv24Mme1pHG9UA77r1/Cn4G5TOTXI9sEC+w+IX1fVXuTEDfZJCyPqqNw1nHO6JNIqDJY8r3HpkE2gM7lG0SYtbPc3S+kqSpvHW7IZ5hfmWkMy1u8T9dOMc/x8rEWNl0Vsca9WccTN8xoNj8dvp05K6SojyM6yMxziAmu+a1QIMOCDIgEgXmTFHuyLA0SxCpDsxezrzHcyOl24IE7DiQLBci0y6+BFRFvMOM8V9icTQy6XDe48q0+wIvt13q1afpGLdd3Wkyxc/X4iss+eDGC1p0cRk4FpCuOQuGUAfW2fTDF1ZAiplFcbYSAJ4pZM8GRbbPbsg/eWxsPPJSzLui9DLe+pzJ9D2OW2AV8hP0FgeibCbWSNKPkmDf/zObr+5tZvaKd1LVFLY4QcBRx1oDby/b7kvb92T34FsW54nONh0Cd7fYF5zEdufSxU9WhBV+Npw66lszlEbwj3zWJAwrPEEks1TpFawjQXB21VgTRON1hgzOB/DaIobUWwAPeA0Ls3Hy9IIX1KRo0iCloeXLhByubHZYS0g+wrSt6UNZWGSIukR8+ccV1wtqt/GDKjYwvhkfFjjttAZeOXcDKdmGupyDdqQSiw527RvQS7pzYq0znPppXTVfh8Kgkx4d0jTitKQ71Fa9wpcPz8HiL2pRnUv4zaH8IPUPAT4WPyKz69sZW6aT+AjvSRUtBcULVgP55YQHHsPHG+N970fe2Va54kBX4YP9SGiHutXhiS2o1NKXu6ZgSIpIxIpzsXV8A4Ce/JZFAtPugQTJGb7KE98RMb6Zqm3g/cZimNunDHjVR5Yo9zx10hEZZNxz48deQoFDryJ/R/ApHPHLUqkkW3+VsbwkVbk3VZ5pPYXBA2UecHoN4UEdqrrQ3rz/kST0zM8qtVWpJXOeCNIQVRp6vbrR4d7jKxLbULUG2FRVarneoklLFnnOXAeZZjuiryy0VhxeLkknkrcuW1B5XCwhWNedrN7wvqIZcFcYhKrOUtQUado5OReCzmHwqxGn0NDxxwmRjQ5z34DmvsnRjJ/9xSxm6wCS2XVads/CIl6tB7k3NhUMmswANBjbLzvkhVceHp6QbOLt6NrRNfBluipvrAbIpVWDrn10FVl5lkvvzIeymaCEvW9vhvlipYc2k0Sadt8FHG5XvC3T9jN83M+3IgZTyVfzEvgcIdLzapeiz5lrmIJSgfRkPB1DQc0O+JKxSgiuja+6YtZCRuAgLvfsch8KBGToydT17EcFFbNnC5KomHp9GEXS970LZx44npN4Cu9Bh2srZf6rkNr+IcSvNDhPUkuVGi5TBAF7MKcn/aWnmPRGpkZrGbbwwTgShK/5R3nlJUgPEskIynlOewNU92i5HX8evGvarxGbm2FxdNd4wLjeNisGnLR3ZUXqV5UZTmeFcn+elVYcpKaFpo/XCOYbBfncnFEygbmKWyZpcXWFXysYNynLy79C0sLPkaO+l0RDK7qSh7lXk1ZLPG0lK5gGzELHBYfldBKzpUKaI2RG5k7tokZFwzKD9nTPnM5cnfjREeY7FuuMEpyerMr9jrcdvs/6lPtPCRD7obJSpfYXVTPT8yF9+W5CFmMTKcbFqkf8A2BSmNOs7tx6WWYa1hG/rEmX0JMFZWgyksO3fUVrnwAzZQowpHZ38E7FkhRD8HfJgpxf1qyyOD/2s/FASYaTwnu9ndNl76ccB2MbNylghXq0bwI0muRaoldodwWOq3Kvbh+87NDOmt1Tr63baz1R0FggU62zOlrA1QPLu4bmZcl1AaqrvDpi9oMsg1uwWYF39IbD8QUrnS7j5utw+XvLWbjE929gnINZWNo5TxvuTO4PY5GGJ3jDk8Og1GBKg3JXZqifknAeYGwlPABw4i/LoBDrI/XiS8VdA3PAoCYZjXfR4d4MzsAx0vJVo2lLBNMXXdh0uN2Drt+LOLYbq+oQ1Zhd+LJW/5BCCB/xqnRBtQXUWx3G4sCeDwf04XnppJnmMCkJLzyepy0/DldAbR5tsG7iyXzoYviQ1CtG/DkWiwoi0HF3xY3Raon/VekktpbjsmoYUclj5ehfMfT1JYte3x7zm21KZ4bCGWLUkYyzuRrzlbgGxmyuYXD/qtQF/SaPS3Vv69bee1ocaEo7RbpbZ3ErKJDlGfIKM5sioZ0xTxtwG+ZQGV7MPrQwwfHmXK4lhSZ7u+ScvZOyIxK7ZNKz2/GH4lhmscnok4uPzVQrgACk8cpLNZ3isEZU93JdBel8BDUUfGOmRo4WT8r1XYzcdQvvuCWKfXGzvkt4Kbypu4EfT9vwOcmj7JyOmRc2S7vyjjrFZbHCQ03lhZoNp/jWHf2Dfs0jH0IceCfknZQOAtXKQRmGBNxWnkTVR9szFg2LNDzIrfSqzr5aDJ2lXl9uiRwXtqCDhC1VwMxd9VplQTLFTs4gOQZ3c00KxRO+/AyyWPcNbnrJ/a/OE2GtUeq9P0YdMYXh/IlLnk0NWmXz3ecp1kaJTybg9mYztIuumANhhX6ebMzXFtyOcPRe6ZoMLln+OUHqUznkpEkEqCWNlrELh1L8JK0wXw0+vJxY+g9kACu59FyG2IPcsRARpe40lSvVKRIvr1ZZkAgXTKDYPnGkU2+zkY43KV8WbViVHTDahE+ubd3VzaSLYdvAG/M0ooolmZ896TsaiJNk6hsbnk/Bw+b7QN/8rJPJDbKHMMcE929i1LPZq57nsLMjX/AbGXDUC88b2vvRqacUafH7FhvNNye1gw3TzF6HbHRsgEIbVi5OBshpNZq+9ohLIb103Xjs1i8inhDPDaUlUnhJBz+kTQVJoj0nhDmPEg991e26En7heTYpIMB/slVqTNw3wCi8WNROaAVdUA9TNMfb4WOsJ9Ir5M0yVNUu638oFlnN+r57SAFVDExDDWycf69UOo9TRBlYwyAD09heczx7nl7kIR/Rd45tU8+21xmCJ0ekp62eV0fqGZIRRpc+T7oi4w05tmJvRMShDqTy0Hx9qaUG0xQPYYiRkj3PnHAKJykix0YeD57GPgki/SrQd+DU0wMBH1scLKIQ+1xWUVmpq3HmO7HqDOYndPArgnl2zzMtfEMEPPHhxis8iqkefyFW44xqnsBpDwFyiwrxLs331p+F/NwhTjdVIifxmQYXOhK5bBsV7s3Q8xj8IKjvZYcVwJnbNvJzulDf+lPSHFOiNCpzAiKhvusf8+mkCt4TrK18izmtciISIB868FX85gUWTbP9Xpx/MWIS6DLaJ0htAl2X+Q6ze+D8Oqt3wgrZQxEnUVSZWORjSiTa51UQYfe8yIurBLrHyXpMIWI4EHIRTtqhVpJxXZgm+Bbwxifj8BL1lQynMh5jxwPpO+kSwM+d8Wa/WDKDTyr+dU3B8xbzRpm6JJcRn9AiQ5nptiyHopsxtfAd4I29uNR7+oc/GZ+RDHcDbPrGxps4dm79uG/9IoFxob8J06u9QCexOo4Q1UnPm6Mjto9yy8qOcH419R3RfJH8vLlN7frHYwD5+Ts4J6x+pVie1fBw2kyo3lxDeFbr6sz3W42qWisPucp8NSUTlwQXdrv/wE4WrzCZvi7b1sKCy4rt48tXVgDkjfJa0i7KU1XX55rap7WkZD7dYW8bn36wVbHE+BDUOW9ObJR/PHmZSWJQuCGM7mIFs3OggBwpAlpYbDIE3YwaSzE87vteizozOeJ486TgX1TUI4OOY9RNU62C5n/FUy5/oRkQ6AZu+Yz6aI/g3zYNCfGohw8J3xdWDQrcunayxFg792gT5e+0+Y6yoNWzk0kAval20/o32VHfvgnSphmnDq/MGVn/rmmy6aDcqZa48XMMj1GTpApm1m7w4fXd09+6JwTqn909YfwkqzQ1jis1f2VWQ/RfjEfoBydAuv0dZlD7avMXaal4mVRn07B0lH0Ga5qzDDN4Xpl5WhJtB00fazCCmgDmeYpdlmTvX2rJMuoZRir/Q/OIBH361ga5CWT+zi7zRegG/ovvNKk01i2aO9jUZADtCHe8rwGHx5gJg7dGhjRt/rLwfwFQSwMEFAACAAgATZBvQw8TLc9MAAAAagAAABsAAAB1bml2ZXJzYWwvdW5pdmVyc2FsLnBuZy54bWyzsa/IzVEoSy0qzszPs1Uy1DNQsrfj5bIpKEoty0wtV6gAigEFIUBJodJWycQIwS3PTCnJsFUyN0ZSkpGamZ5RYqtkamIBF9QHGgkAUEsBAgAAFAACAAgAQ3tuQ4EhdpXsAgAAiAgAABQAAAAAAAAAAQAAAAAAAAAAAHVuaXZlcnNhbC9wbGF5ZXIueG1sUEsBAgAAFAACAAgATZBvQ1MNw/ArLwAA40wAABcAAAAAAAAAAAAAAAAAHgMAAHVuaXZlcnNhbC91bml2ZXJzYWwucG5nUEsBAgAAFAACAAgATZBvQw8TLc9MAAAAagAAABsAAAAAAAAAAQAAAAAAfjIAAHVuaXZlcnNhbC91bml2ZXJzYWwucG5nLnhtbFBLBQYAAAAAAwADANAAAAADMwAAAAA="/>
  <p:tag name="ISPRING_PRESENTATION_TITLE" val="История  Олимпийских игр"/>
  <p:tag name="ISPRING_RESOURCE_PATHS_HASH_PRESENTER" val="2ae816a2d7a8c3b3b8e8f1b345d3d6c6746c9"/>
</p:tagLst>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Зима</Template>
  <TotalTime>612</TotalTime>
  <Words>2078</Words>
  <Application>Microsoft Office PowerPoint</Application>
  <PresentationFormat>Экран (4:3)</PresentationFormat>
  <Paragraphs>88</Paragraphs>
  <Slides>18</Slides>
  <Notes>18</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Winter</vt:lpstr>
      <vt:lpstr>История  Олимпийских игр</vt:lpstr>
      <vt:lpstr>Презентация PowerPoint</vt:lpstr>
      <vt:lpstr>Презентация PowerPoint</vt:lpstr>
      <vt:lpstr>Возрождение Олимпийской идеи</vt:lpstr>
      <vt:lpstr>История зарождения Олимпийских игр</vt:lpstr>
      <vt:lpstr>Презентация PowerPoint</vt:lpstr>
      <vt:lpstr>Презентация PowerPoint</vt:lpstr>
      <vt:lpstr>Афины 1896-официальное название — Игры I Олимпиады</vt:lpstr>
      <vt:lpstr>Зимние Олимпийские игры Франция. Шамони. 1924 год</vt:lpstr>
      <vt:lpstr>Среди традиционных ритуалов Игр:</vt:lpstr>
      <vt:lpstr>Современные Олимпийские игры</vt:lpstr>
      <vt:lpstr>Презентация PowerPoint</vt:lpstr>
      <vt:lpstr>ОЛИМПИЙСКИЙ ОГОНЬ</vt:lpstr>
      <vt:lpstr>Презентация PowerPoint</vt:lpstr>
      <vt:lpstr>Презентация PowerPoint</vt:lpstr>
      <vt:lpstr>ОЛИМПИЙСКАЯ КЛЯТВА СУДЕЙ</vt:lpstr>
      <vt:lpstr>ГИМН ОЛИМПИАДЫ</vt:lpstr>
      <vt:lpstr>СОЧИ 2014</vt:lpstr>
    </vt:vector>
  </TitlesOfParts>
  <Company>МКОУ "Кадновская СОШ"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Олимпийских игр</dc:title>
  <dc:creator>Сергеев Михаил Тимофеевич</dc:creator>
  <cp:keywords>презентация</cp:keywords>
  <cp:lastModifiedBy>Тимофеевич</cp:lastModifiedBy>
  <cp:revision>66</cp:revision>
  <dcterms:created xsi:type="dcterms:W3CDTF">2013-10-26T12:16:31Z</dcterms:created>
  <dcterms:modified xsi:type="dcterms:W3CDTF">2013-11-17T08:03:02Z</dcterms:modified>
</cp:coreProperties>
</file>