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6" name="Рисунок 4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47" name="Рисунок 4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8" name="Рисунок 87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228600" y="228600"/>
            <a:ext cx="8694720" cy="246780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5840">
            <a:noFill/>
          </a:ln>
        </p:spPr>
      </p:sp>
      <p:sp>
        <p:nvSpPr>
          <p:cNvPr id="15" name="CustomShape 2"/>
          <p:cNvSpPr/>
          <p:nvPr/>
        </p:nvSpPr>
        <p:spPr>
          <a:xfrm>
            <a:off x="6047280" y="1824480"/>
            <a:ext cx="2875320" cy="71280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2619360" y="1696320"/>
            <a:ext cx="5543280" cy="84888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2828880" y="1708560"/>
            <a:ext cx="5466960" cy="7732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4" name="CustomShape 5"/>
          <p:cNvSpPr/>
          <p:nvPr/>
        </p:nvSpPr>
        <p:spPr>
          <a:xfrm>
            <a:off x="5609520" y="1694880"/>
            <a:ext cx="3306960" cy="6505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5" name="CustomShape 6"/>
          <p:cNvSpPr/>
          <p:nvPr/>
        </p:nvSpPr>
        <p:spPr>
          <a:xfrm>
            <a:off x="211680" y="1679400"/>
            <a:ext cx="8722440" cy="1328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228600" y="228600"/>
            <a:ext cx="8694720" cy="603396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584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6054840" y="5499360"/>
            <a:ext cx="2878920" cy="71388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2622240" y="5370840"/>
            <a:ext cx="5550480" cy="85032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2832120" y="5383080"/>
            <a:ext cx="5473800" cy="774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10" name="CustomShape 11"/>
          <p:cNvSpPr/>
          <p:nvPr/>
        </p:nvSpPr>
        <p:spPr>
          <a:xfrm>
            <a:off x="5616360" y="5369760"/>
            <a:ext cx="3311280" cy="65124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11" name="CustomShape 12"/>
          <p:cNvSpPr/>
          <p:nvPr/>
        </p:nvSpPr>
        <p:spPr>
          <a:xfrm>
            <a:off x="211680" y="5353920"/>
            <a:ext cx="8722440" cy="13305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228600" y="228600"/>
            <a:ext cx="8694720" cy="246780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5840">
            <a:noFill/>
          </a:ln>
        </p:spPr>
      </p:sp>
      <p:sp>
        <p:nvSpPr>
          <p:cNvPr id="49" name="CustomShape 2"/>
          <p:cNvSpPr/>
          <p:nvPr/>
        </p:nvSpPr>
        <p:spPr>
          <a:xfrm>
            <a:off x="6047280" y="1824480"/>
            <a:ext cx="2875320" cy="71280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50" name="CustomShape 3"/>
          <p:cNvSpPr/>
          <p:nvPr/>
        </p:nvSpPr>
        <p:spPr>
          <a:xfrm>
            <a:off x="2619360" y="1696320"/>
            <a:ext cx="5543280" cy="848880"/>
          </a:xfrm>
          <a:prstGeom prst="rect">
            <a:avLst/>
          </a:prstGeom>
          <a:solidFill>
            <a:srgbClr val="C6E7FC"/>
          </a:solidFill>
          <a:ln w="9360">
            <a:noFill/>
          </a:ln>
        </p:spPr>
      </p:sp>
      <p:sp>
        <p:nvSpPr>
          <p:cNvPr id="51" name="CustomShape 4"/>
          <p:cNvSpPr/>
          <p:nvPr/>
        </p:nvSpPr>
        <p:spPr>
          <a:xfrm>
            <a:off x="2828880" y="1708560"/>
            <a:ext cx="5466960" cy="7732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52" name="CustomShape 5"/>
          <p:cNvSpPr/>
          <p:nvPr/>
        </p:nvSpPr>
        <p:spPr>
          <a:xfrm>
            <a:off x="5609520" y="1694880"/>
            <a:ext cx="3306960" cy="6505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sp>
      <p:sp>
        <p:nvSpPr>
          <p:cNvPr id="53" name="CustomShape 6"/>
          <p:cNvSpPr/>
          <p:nvPr/>
        </p:nvSpPr>
        <p:spPr>
          <a:xfrm>
            <a:off x="211680" y="1679400"/>
            <a:ext cx="8722440" cy="1328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54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1600200"/>
            <a:ext cx="7771320" cy="1779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FFFFFF"/>
                </a:solidFill>
                <a:latin typeface="Candara"/>
              </a:rPr>
              <a:t>ПРОЕКТ « Я ИГРАЮ В БАДМИНТОН»</a:t>
            </a:r>
            <a:endParaRPr dirty="0"/>
          </a:p>
        </p:txBody>
      </p:sp>
      <p:sp>
        <p:nvSpPr>
          <p:cNvPr id="91" name="CustomShape 2"/>
          <p:cNvSpPr/>
          <p:nvPr/>
        </p:nvSpPr>
        <p:spPr>
          <a:xfrm>
            <a:off x="4932040" y="3717032"/>
            <a:ext cx="4031240" cy="292604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Рязанов Артем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Грачева Олеся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err="1">
                <a:solidFill>
                  <a:srgbClr val="002060"/>
                </a:solidFill>
                <a:latin typeface="Bookman Old Style" pitchFamily="18" charset="0"/>
              </a:rPr>
              <a:t>Савватеева</a:t>
            </a: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 Оксана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err="1">
                <a:solidFill>
                  <a:srgbClr val="002060"/>
                </a:solidFill>
                <a:latin typeface="Bookman Old Style" pitchFamily="18" charset="0"/>
              </a:rPr>
              <a:t>Старавойт</a:t>
            </a: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Bookman Old Style" pitchFamily="18" charset="0"/>
              </a:rPr>
              <a:t>Елизовета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err="1">
                <a:solidFill>
                  <a:srgbClr val="002060"/>
                </a:solidFill>
                <a:latin typeface="Bookman Old Style" pitchFamily="18" charset="0"/>
              </a:rPr>
              <a:t>Почечуева</a:t>
            </a: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 Людмила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err="1">
                <a:solidFill>
                  <a:srgbClr val="002060"/>
                </a:solidFill>
                <a:latin typeface="Bookman Old Style" pitchFamily="18" charset="0"/>
              </a:rPr>
              <a:t>Коцун</a:t>
            </a: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 Елена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Bookman Old Style" pitchFamily="18" charset="0"/>
              </a:rPr>
              <a:t>Ульман </a:t>
            </a: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Юлия</a:t>
            </a:r>
            <a:endParaRPr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>
                <a:solidFill>
                  <a:srgbClr val="002060"/>
                </a:solidFill>
                <a:latin typeface="Bookman Old Style" pitchFamily="18" charset="0"/>
              </a:rPr>
              <a:t>Глушкова </a:t>
            </a:r>
            <a:r>
              <a:rPr lang="ru-RU" sz="1400" b="1" dirty="0" smtClean="0">
                <a:solidFill>
                  <a:srgbClr val="002060"/>
                </a:solidFill>
                <a:latin typeface="Bookman Old Style" pitchFamily="18" charset="0"/>
              </a:rPr>
              <a:t>Анна</a:t>
            </a:r>
          </a:p>
          <a:p>
            <a:pPr algn="ctr">
              <a:lnSpc>
                <a:spcPct val="100000"/>
              </a:lnSpc>
            </a:pPr>
            <a:endParaRPr lang="ru-RU" sz="14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А Н О Т А Ц И Я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102152" y="1418400"/>
            <a:ext cx="8939336" cy="1794576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>
              <a:buSzPct val="25000"/>
              <a:buFont typeface="StarSymbol"/>
              <a:buChar char=""/>
            </a:pPr>
            <a:r>
              <a:rPr lang="ru-RU" b="1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Бронислав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 Ольховский </a:t>
            </a: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– </a:t>
            </a: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родоначальник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Приморского бадминтона</a:t>
            </a: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.</a:t>
            </a: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Он тренер ДСЮШ «Русич» и в свои 80 лет продолжает </a:t>
            </a: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занятия</a:t>
            </a: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с детьми</a:t>
            </a: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.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На прошедшем турнире мировой </a:t>
            </a: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серии</a:t>
            </a: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Гран-при </a:t>
            </a:r>
            <a:r>
              <a:rPr lang="ru-RU" sz="1600" b="1" dirty="0" err="1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Russian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Open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во Владивостоке, </a:t>
            </a:r>
            <a:endParaRPr lang="ru-RU" sz="1600" b="1" dirty="0" smtClean="0">
              <a:solidFill>
                <a:srgbClr val="000000"/>
              </a:solidFill>
              <a:latin typeface="Bookman Old Style" pitchFamily="18" charset="0"/>
              <a:ea typeface="Microsoft YaHei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его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ученицы Евгения </a:t>
            </a:r>
            <a:r>
              <a:rPr lang="ru-RU" sz="1600" b="1" dirty="0" err="1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Димова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 и Дарья Журба стали </a:t>
            </a:r>
            <a:endParaRPr lang="ru-RU" sz="1600" b="1" dirty="0" smtClean="0">
              <a:solidFill>
                <a:srgbClr val="000000"/>
              </a:solidFill>
              <a:latin typeface="Bookman Old Style" pitchFamily="18" charset="0"/>
              <a:ea typeface="Microsoft YaHei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1600" b="1" dirty="0" smtClean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обладательницами </a:t>
            </a: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  <a:ea typeface="Microsoft YaHei"/>
              </a:rPr>
              <a:t>бронзовых медалей.</a:t>
            </a:r>
            <a:endParaRPr sz="1600" dirty="0">
              <a:latin typeface="Bookman Old Style" pitchFamily="18" charset="0"/>
            </a:endParaRPr>
          </a:p>
        </p:txBody>
      </p:sp>
      <p:pic>
        <p:nvPicPr>
          <p:cNvPr id="1026" name="Picture 2" descr="D:\Бронислав Ольхов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764"/>
            <a:ext cx="4104456" cy="328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871920" y="2493000"/>
            <a:ext cx="7407360" cy="3632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-организация </a:t>
            </a:r>
            <a:r>
              <a:rPr lang="ru-RU" sz="2400" dirty="0">
                <a:solidFill>
                  <a:srgbClr val="073E87"/>
                </a:solidFill>
                <a:latin typeface="Candara"/>
              </a:rPr>
              <a:t>и проведения урока «Бадминтон» в рамках третьего часа  физической культуры -внеурочных и внеклассных занятий в рамках группы продленного дня и др</a:t>
            </a: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73E87"/>
                </a:solidFill>
                <a:latin typeface="Candara"/>
              </a:rPr>
              <a:t>cпортивный</a:t>
            </a: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 зал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73E87"/>
                </a:solidFill>
                <a:latin typeface="Candara"/>
              </a:rPr>
              <a:t>cпортивная</a:t>
            </a: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 площадка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спортивный </a:t>
            </a:r>
            <a:r>
              <a:rPr lang="ru-RU" sz="2400" dirty="0">
                <a:solidFill>
                  <a:srgbClr val="073E87"/>
                </a:solidFill>
                <a:latin typeface="Candara"/>
              </a:rPr>
              <a:t>инвентарь: стойки для бадминтона, сетка для бадминтона, ракетки и </a:t>
            </a: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воланы.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73E87"/>
                </a:solidFill>
                <a:latin typeface="Candara"/>
              </a:rPr>
              <a:t>ф</a:t>
            </a:r>
            <a:r>
              <a:rPr lang="ru-RU" sz="2400" dirty="0" smtClean="0">
                <a:solidFill>
                  <a:srgbClr val="073E87"/>
                </a:solidFill>
                <a:latin typeface="Candara"/>
                <a:ea typeface="Microsoft YaHei"/>
              </a:rPr>
              <a:t>инансовые </a:t>
            </a:r>
            <a:r>
              <a:rPr lang="ru-RU" sz="2400" dirty="0">
                <a:solidFill>
                  <a:srgbClr val="073E87"/>
                </a:solidFill>
                <a:latin typeface="Candara"/>
                <a:ea typeface="Microsoft YaHei"/>
              </a:rPr>
              <a:t>расходы на проект производятся за счёт средств образовательного учреждения.</a:t>
            </a:r>
            <a:endParaRPr dirty="0"/>
          </a:p>
          <a:p>
            <a:r>
              <a:rPr lang="ru-RU" sz="2400" dirty="0">
                <a:solidFill>
                  <a:srgbClr val="073E87"/>
                </a:solidFill>
                <a:latin typeface="Candara"/>
              </a:rPr>
              <a:t> </a:t>
            </a:r>
            <a:endParaRPr dirty="0"/>
          </a:p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400" dirty="0">
                <a:solidFill>
                  <a:srgbClr val="073E87"/>
                </a:solidFill>
                <a:latin typeface="Candara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6" name="Custom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условия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 Сроки реализации проекта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4520"/>
            <a:ext cx="8229240" cy="4560784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endParaRPr dirty="0"/>
          </a:p>
          <a:p>
            <a:endParaRPr dirty="0"/>
          </a:p>
          <a:p>
            <a:r>
              <a:rPr lang="ru-RU" dirty="0">
                <a:ea typeface="Times New Roman"/>
              </a:rPr>
              <a:t>   </a:t>
            </a:r>
            <a:r>
              <a:rPr lang="ru-RU" sz="3600" dirty="0">
                <a:ea typeface="Times New Roman"/>
              </a:rPr>
              <a:t> </a:t>
            </a:r>
            <a:r>
              <a:rPr lang="ru-RU" sz="3600" dirty="0"/>
              <a:t>Проект реализуется в течение трёх </a:t>
            </a:r>
            <a:endParaRPr lang="ru-RU" sz="3600" dirty="0" smtClean="0"/>
          </a:p>
          <a:p>
            <a:r>
              <a:rPr lang="ru-RU" sz="3600" dirty="0" smtClean="0"/>
              <a:t>учебных </a:t>
            </a:r>
            <a:r>
              <a:rPr lang="ru-RU" sz="3600" dirty="0"/>
              <a:t>лет (2013-2014, 2014-2015 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2015-2016 учебных года).</a:t>
            </a:r>
            <a:endParaRPr dirty="0"/>
          </a:p>
          <a:p>
            <a:r>
              <a:rPr lang="ru-RU" sz="3600" dirty="0"/>
              <a:t>   При необходимости в проект </a:t>
            </a:r>
            <a:endParaRPr lang="ru-RU" sz="3600" dirty="0" smtClean="0"/>
          </a:p>
          <a:p>
            <a:r>
              <a:rPr lang="ru-RU" sz="3600" dirty="0" smtClean="0"/>
              <a:t>могут </a:t>
            </a:r>
            <a:r>
              <a:rPr lang="ru-RU" sz="3600" dirty="0"/>
              <a:t>быть внесены изменения </a:t>
            </a:r>
            <a:r>
              <a:rPr lang="ru-RU" sz="3600" dirty="0" smtClean="0"/>
              <a:t>и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корректировки с учетом итогов </a:t>
            </a:r>
            <a:endParaRPr lang="ru-RU" sz="3600" dirty="0" smtClean="0"/>
          </a:p>
          <a:p>
            <a:r>
              <a:rPr lang="ru-RU" sz="3600" dirty="0" smtClean="0"/>
              <a:t>каждого </a:t>
            </a:r>
            <a:r>
              <a:rPr lang="ru-RU" sz="3600" dirty="0"/>
              <a:t>учебного года.</a:t>
            </a:r>
            <a:endParaRPr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Р Е А Л И З А Ц И Я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331640" y="2060848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игра с тренером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игра с партнером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подготовка к  соревнованиям (игра с разными соперниками)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организация и проведение внеурочных занятий по игре в бадминтон с учащимися среднего звена с привлечением родителей.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проведение с учащимися среднего школьного возраста школьного этапа соревнований по бадминтону с приглашением обучающихся из других школ.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Р Е А Л И З А Ц И Я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0" y="1849125"/>
            <a:ext cx="9036496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endParaRPr dirty="0"/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В результате реализации Проекта к концу 2015-2016 учебного года ожидается:</a:t>
            </a:r>
            <a:endParaRPr sz="1600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Увеличение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удельного веса учащихся, умеющих играть в бадминтон до 100 % от </a:t>
            </a: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общего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числа детей, посещающих ОУ.</a:t>
            </a:r>
            <a:endParaRPr sz="16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2. Увеличение доли учащихся, регулярно посещающих уроки физической культуры.</a:t>
            </a:r>
            <a:endParaRPr sz="16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3. Изменение динамики заболеваемости острыми респираторными 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заболеваниями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у детей 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сторону понижения негативных показателей.</a:t>
            </a:r>
            <a:endParaRPr sz="16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Bookman Old Style" pitchFamily="18" charset="0"/>
              </a:rPr>
              <a:t>4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. Привлечение внимания родителей на необходимость занятий активным видом </a:t>
            </a: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спорта,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как одно из средств формирования здорового образа жизни своих детей.</a:t>
            </a:r>
            <a:endParaRPr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К О Н Т Р О Л Ь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179512" y="1710360"/>
            <a:ext cx="9073008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endParaRPr dirty="0"/>
          </a:p>
          <a:p>
            <a:r>
              <a:rPr lang="ru-RU" sz="2400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dirty="0"/>
          </a:p>
          <a:p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Контроль за ходом выполнения </a:t>
            </a:r>
            <a:endParaRPr lang="ru-RU" sz="3200" dirty="0" smtClean="0">
              <a:solidFill>
                <a:srgbClr val="000000"/>
              </a:solidFill>
              <a:latin typeface="Arial"/>
              <a:ea typeface="Microsoft YaHei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Проекта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осуществляет  администрация школы. </a:t>
            </a:r>
            <a:endParaRPr dirty="0"/>
          </a:p>
          <a:p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 Учителя физической культуры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ежегодно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по итогам учебного года 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представляют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информацию о ходе реализации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мероприятий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Microsoft YaHei"/>
              </a:rPr>
              <a:t>Проекта «Я играю в Бадминтон».</a:t>
            </a:r>
            <a:endParaRPr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z="4400"/>
              <a:t>БЛАГОДАРИМ </a:t>
            </a:r>
            <a:endParaRPr/>
          </a:p>
          <a:p>
            <a:pPr algn="ctr"/>
            <a:r>
              <a:rPr lang="ru-RU" sz="4400"/>
              <a:t>ЗА</a:t>
            </a:r>
            <a:endParaRPr/>
          </a:p>
          <a:p>
            <a:pPr algn="ctr"/>
            <a:r>
              <a:rPr lang="ru-RU" sz="4400"/>
              <a:t> ВНИМАНИЕ !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3568" y="2204864"/>
            <a:ext cx="7595712" cy="41764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073E87"/>
                </a:solidFill>
                <a:latin typeface="Candara"/>
              </a:rPr>
              <a:t>С  </a:t>
            </a:r>
            <a:r>
              <a:rPr lang="ru-RU" sz="2000" dirty="0" smtClean="0">
                <a:solidFill>
                  <a:srgbClr val="073E87"/>
                </a:solidFill>
                <a:latin typeface="Candara"/>
              </a:rPr>
              <a:t>увеличением </a:t>
            </a:r>
            <a:r>
              <a:rPr lang="ru-RU" sz="2000" dirty="0">
                <a:solidFill>
                  <a:srgbClr val="073E87"/>
                </a:solidFill>
                <a:latin typeface="Candara"/>
              </a:rPr>
              <a:t>школьной нагрузки у детей появляются проблемы со здоровьем.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073E87"/>
                </a:solidFill>
                <a:latin typeface="Candara"/>
              </a:rPr>
              <a:t> </a:t>
            </a:r>
            <a:r>
              <a:rPr lang="ru-RU" sz="2000" dirty="0">
                <a:solidFill>
                  <a:srgbClr val="073E87"/>
                </a:solidFill>
                <a:latin typeface="Candara"/>
              </a:rPr>
              <a:t>очень низкий процент учеников школ занимаются в спортивных секциях.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073E87"/>
                </a:solidFill>
                <a:latin typeface="Candara"/>
              </a:rPr>
              <a:t>Растет число школьников не </a:t>
            </a:r>
            <a:r>
              <a:rPr lang="ru-RU" sz="2000" dirty="0" smtClean="0">
                <a:solidFill>
                  <a:srgbClr val="073E87"/>
                </a:solidFill>
                <a:latin typeface="Candara"/>
              </a:rPr>
              <a:t>мотивированных </a:t>
            </a:r>
            <a:r>
              <a:rPr lang="ru-RU" sz="2000" dirty="0">
                <a:solidFill>
                  <a:srgbClr val="073E87"/>
                </a:solidFill>
                <a:latin typeface="Candara"/>
              </a:rPr>
              <a:t>к занятиям физической культуры и спорта.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073E87"/>
                </a:solidFill>
                <a:latin typeface="Candara"/>
              </a:rPr>
              <a:t>На уроках физической культуры мало внимания уделяется образовательной части в области знаний о спорте.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073E87"/>
                </a:solidFill>
                <a:latin typeface="Candara"/>
              </a:rPr>
              <a:t>Проект «Я играю в бадминтон» предназначен в помощь учителям физической культуры для организации и проведения уроков физической культуры в рамках третьего часа физической культуры, внеурочных и внеклассных занятий в рамках группы продленного дня и др.</a:t>
            </a:r>
            <a:endParaRPr dirty="0"/>
          </a:p>
        </p:txBody>
      </p:sp>
      <p:sp>
        <p:nvSpPr>
          <p:cNvPr id="93" name="Custom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Проблема(диагностика)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71920" y="2675520"/>
            <a:ext cx="7407360" cy="344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800">
                <a:solidFill>
                  <a:srgbClr val="073E87"/>
                </a:solidFill>
                <a:latin typeface="Candara"/>
              </a:rPr>
              <a:t>привлечь учащихся образовательных учреждений к систематическим занятиям физической культурой через спортивную игру «Бадминтон»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>
                <a:solidFill>
                  <a:srgbClr val="FFFFFF"/>
                </a:solidFill>
                <a:latin typeface="Candara"/>
              </a:rPr>
              <a:t>цель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72640" y="2598480"/>
            <a:ext cx="7407360" cy="344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600">
                <a:solidFill>
                  <a:srgbClr val="073E87"/>
                </a:solidFill>
                <a:latin typeface="Candara"/>
              </a:rPr>
              <a:t>Развить интерес к спортивной игре «Бадминтон»,через его историю и современное развитие.</a:t>
            </a:r>
            <a:endParaRPr/>
          </a:p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600">
                <a:solidFill>
                  <a:srgbClr val="073E87"/>
                </a:solidFill>
                <a:latin typeface="Candara"/>
              </a:rPr>
              <a:t>Обучение  навыкам, умениям,техническим приемам и правилам    игры в бадминтон .</a:t>
            </a:r>
            <a:endParaRPr/>
          </a:p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600">
                <a:solidFill>
                  <a:srgbClr val="073E87"/>
                </a:solidFill>
                <a:latin typeface="Candara"/>
              </a:rPr>
              <a:t>Укрепление здоровья развитие основных физических качеств и повышение функциональных возможностей организма обучающихся 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З А Д А Ч И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3640" y="2634480"/>
            <a:ext cx="7595640" cy="344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>
                <a:solidFill>
                  <a:srgbClr val="073E87"/>
                </a:solidFill>
                <a:latin typeface="Candara"/>
              </a:rPr>
              <a:t>Предусмотренные в Проекте мероприятия позволят обучить игре в бадминтон детей с раннего возраста, дальнейшему развитию навыков этой игры среди учащихся образовательных учреждений города и получение массового увлечения детей этой игрой.</a:t>
            </a:r>
            <a:r>
              <a:rPr lang="ru-RU" sz="2400">
                <a:solidFill>
                  <a:srgbClr val="073E87"/>
                </a:solidFill>
                <a:latin typeface="Candara"/>
              </a:rPr>
              <a:t> 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содержание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содержание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179512" y="1604520"/>
            <a:ext cx="8784976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Проект предусматривает:</a:t>
            </a:r>
            <a:endParaRPr sz="2000" dirty="0">
              <a:latin typeface="Bookman Old Style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проведение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мониторинга усвоения навыков игры в </a:t>
            </a: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бадминтон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учащимися ОУ,</a:t>
            </a:r>
            <a:endParaRPr sz="2000" dirty="0">
              <a:latin typeface="Bookman Old Style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организацию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урочных, внеурочных, внеклассных </a:t>
            </a: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мероприятий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по игре в бадминтон.</a:t>
            </a:r>
            <a:endParaRPr sz="2000" dirty="0">
              <a:latin typeface="Bookman Old Style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организацию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физкультурно-оздоровительных, </a:t>
            </a:r>
            <a:endParaRPr lang="ru-RU" sz="2000" dirty="0" smtClean="0">
              <a:solidFill>
                <a:srgbClr val="073E87"/>
              </a:solidFill>
              <a:latin typeface="Bookman Old Style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спортивных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мероприятий по игре в бадминтон на базе </a:t>
            </a: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школы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073E87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73E87"/>
                </a:solidFill>
                <a:latin typeface="Bookman Old Style" pitchFamily="18" charset="0"/>
              </a:rPr>
              <a:t>и физкультурно-оздоровительных комплексов</a:t>
            </a:r>
            <a:endParaRPr sz="2000" dirty="0">
              <a:latin typeface="Bookman Old Style" pitchFamily="18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А Н О Т А Ц И Я</a:t>
            </a:r>
            <a:endParaRPr/>
          </a:p>
        </p:txBody>
      </p:sp>
      <p:pic>
        <p:nvPicPr>
          <p:cNvPr id="103" name="Рисунок 102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842480"/>
            <a:ext cx="4006800" cy="3501360"/>
          </a:xfrm>
          <a:prstGeom prst="rect">
            <a:avLst/>
          </a:prstGeom>
          <a:ln>
            <a:noFill/>
          </a:ln>
        </p:spPr>
      </p:pic>
      <p:sp>
        <p:nvSpPr>
          <p:cNvPr id="104" name="TextShape 2"/>
          <p:cNvSpPr txBox="1"/>
          <p:nvPr/>
        </p:nvSpPr>
        <p:spPr>
          <a:xfrm>
            <a:off x="4427984" y="1604520"/>
            <a:ext cx="4716016" cy="4848816"/>
          </a:xfrm>
          <a:prstGeom prst="rect">
            <a:avLst/>
          </a:prstGeom>
        </p:spPr>
        <p:txBody>
          <a:bodyPr wrap="none" lIns="0" tIns="0" rIns="0" bIns="0"/>
          <a:lstStyle/>
          <a:p>
            <a:endParaRPr dirty="0"/>
          </a:p>
          <a:p>
            <a:endParaRPr dirty="0"/>
          </a:p>
          <a:p>
            <a:pPr algn="just"/>
            <a:r>
              <a:rPr lang="ru-RU" sz="2200" b="1" dirty="0">
                <a:solidFill>
                  <a:srgbClr val="000000"/>
                </a:solidFill>
                <a:latin typeface="Arial"/>
                <a:ea typeface="Microsoft YaHei"/>
              </a:rPr>
              <a:t>Бадминтон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(англ. </a:t>
            </a:r>
            <a:r>
              <a:rPr lang="ru-RU" sz="2200" dirty="0" err="1">
                <a:solidFill>
                  <a:srgbClr val="000000"/>
                </a:solidFill>
                <a:latin typeface="Arial"/>
                <a:ea typeface="Microsoft YaHei"/>
              </a:rPr>
              <a:t>Badminton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)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—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вид спорта, в котором игроки </a:t>
            </a:r>
            <a:endParaRPr lang="ru-RU" sz="2200" dirty="0" smtClean="0">
              <a:solidFill>
                <a:srgbClr val="000000"/>
              </a:solidFill>
              <a:latin typeface="Arial"/>
              <a:ea typeface="Microsoft YaHei"/>
            </a:endParaRPr>
          </a:p>
          <a:p>
            <a:pPr algn="just"/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р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асполагаются на противоположных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сторонах разделённой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сеткой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площадки и перекидывают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волан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через сетку ударами ракеток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,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стремясь, чтобы он упал на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поле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противника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Соперничают два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игрока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или две пары игроков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Входит в программу летних </a:t>
            </a:r>
            <a:endParaRPr lang="ru-RU" sz="2200" dirty="0" smtClean="0">
              <a:solidFill>
                <a:srgbClr val="000000"/>
              </a:solidFill>
              <a:latin typeface="Arial"/>
              <a:ea typeface="Microsoft YaHei"/>
            </a:endParaRP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Arial"/>
                <a:ea typeface="Microsoft YaHei"/>
              </a:rPr>
              <a:t>Олимпийских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Microsoft YaHei"/>
              </a:rPr>
              <a:t>игр с 1992 года.</a:t>
            </a:r>
            <a:r>
              <a:rPr lang="ru-RU" sz="1100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А Н О Т А Ц И Я</a:t>
            </a:r>
            <a:endParaRPr/>
          </a:p>
        </p:txBody>
      </p:sp>
      <p:pic>
        <p:nvPicPr>
          <p:cNvPr id="106" name="Рисунок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2312858" cy="2579296"/>
          </a:xfrm>
          <a:prstGeom prst="rect">
            <a:avLst/>
          </a:prstGeom>
          <a:ln>
            <a:noFill/>
          </a:ln>
        </p:spPr>
      </p:pic>
      <p:sp>
        <p:nvSpPr>
          <p:cNvPr id="107" name="TextShape 2"/>
          <p:cNvSpPr txBox="1"/>
          <p:nvPr/>
        </p:nvSpPr>
        <p:spPr>
          <a:xfrm>
            <a:off x="3284458" y="1728000"/>
            <a:ext cx="5859542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 dirty="0"/>
          </a:p>
          <a:p>
            <a:endParaRPr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По мнению ЮНЕСКО один из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самых 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перспективных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. </a:t>
            </a:r>
            <a:endParaRPr lang="ru-RU" dirty="0" smtClean="0">
              <a:solidFill>
                <a:srgbClr val="002060"/>
              </a:solidFill>
              <a:latin typeface="Bookman Old Style" pitchFamily="18" charset="0"/>
              <a:ea typeface="Microsoft YaHei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Хотя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ему уже около 4 тысяч лет, </a:t>
            </a:r>
            <a:endParaRPr lang="ru-RU" dirty="0" smtClean="0">
              <a:solidFill>
                <a:srgbClr val="002060"/>
              </a:solidFill>
              <a:latin typeface="Bookman Old Style" pitchFamily="18" charset="0"/>
              <a:ea typeface="Microsoft YaHei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он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постоянно развивается.</a:t>
            </a:r>
            <a:endParaRPr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Воланчик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летит уже с самой высокой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для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спортивных снарядов скоростью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в 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380 км/час.</a:t>
            </a:r>
            <a:endParaRPr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Это больше чем теннисный рекорд в 240 км/час.</a:t>
            </a:r>
            <a:endParaRPr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А Н О Т А Ц И Я</a:t>
            </a:r>
            <a:endParaRPr/>
          </a:p>
        </p:txBody>
      </p:sp>
      <p:pic>
        <p:nvPicPr>
          <p:cNvPr id="109" name="Рисунок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844824"/>
            <a:ext cx="3394720" cy="2318035"/>
          </a:xfrm>
          <a:prstGeom prst="rect">
            <a:avLst/>
          </a:prstGeom>
          <a:ln>
            <a:noFill/>
          </a:ln>
        </p:spPr>
      </p:pic>
      <p:sp>
        <p:nvSpPr>
          <p:cNvPr id="110" name="TextShape 2"/>
          <p:cNvSpPr txBox="1"/>
          <p:nvPr/>
        </p:nvSpPr>
        <p:spPr>
          <a:xfrm>
            <a:off x="3674658" y="1614702"/>
            <a:ext cx="4716048" cy="44434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endParaRPr dirty="0"/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Главное в бадминтоне скорость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,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реакция, координация движений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,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тактическое мышление. </a:t>
            </a:r>
            <a:endParaRPr lang="ru-RU" sz="2000" dirty="0" smtClean="0">
              <a:solidFill>
                <a:srgbClr val="002060"/>
              </a:solidFill>
              <a:latin typeface="Bookman Old Style" pitchFamily="18" charset="0"/>
              <a:ea typeface="Microsoft YaHei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И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умение маскировать направление </a:t>
            </a:r>
            <a:endParaRPr lang="ru-RU" sz="2000" dirty="0" smtClean="0">
              <a:solidFill>
                <a:srgbClr val="002060"/>
              </a:solidFill>
              <a:latin typeface="Bookman Old Style" pitchFamily="18" charset="0"/>
              <a:ea typeface="Microsoft YaHei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своего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удара.</a:t>
            </a:r>
            <a:endParaRPr sz="20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Любой знакомый с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современным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бадминтоном знает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насколько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это силовая, умная, быстрая и </a:t>
            </a:r>
            <a:endParaRPr lang="ru-RU" sz="2000" dirty="0" smtClean="0">
              <a:solidFill>
                <a:srgbClr val="002060"/>
              </a:solidFill>
              <a:latin typeface="Bookman Old Style" pitchFamily="18" charset="0"/>
              <a:ea typeface="Microsoft YaHei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главное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ea typeface="Microsoft YaHei"/>
              </a:rPr>
              <a:t>демократичная игра.</a:t>
            </a:r>
            <a:endParaRPr sz="20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788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Николай</cp:lastModifiedBy>
  <cp:revision>5</cp:revision>
  <dcterms:modified xsi:type="dcterms:W3CDTF">2013-12-15T08:31:51Z</dcterms:modified>
</cp:coreProperties>
</file>