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57"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428E7EA1-726B-484C-A68F-6CE8B225D788}" type="datetimeFigureOut">
              <a:rPr lang="ru-RU" smtClean="0"/>
              <a:pPr/>
              <a:t>08.01.2013</a:t>
            </a:fld>
            <a:endParaRPr lang="ru-RU" dirty="0"/>
          </a:p>
        </p:txBody>
      </p:sp>
      <p:sp>
        <p:nvSpPr>
          <p:cNvPr id="17" name="Нижний колонтитул 16"/>
          <p:cNvSpPr>
            <a:spLocks noGrp="1"/>
          </p:cNvSpPr>
          <p:nvPr>
            <p:ph type="ftr" sz="quarter" idx="11"/>
          </p:nvPr>
        </p:nvSpPr>
        <p:spPr/>
        <p:txBody>
          <a:bodyPr/>
          <a:lstStyle/>
          <a:p>
            <a:endParaRPr lang="ru-RU" dirty="0"/>
          </a:p>
        </p:txBody>
      </p:sp>
      <p:sp>
        <p:nvSpPr>
          <p:cNvPr id="29" name="Номер слайда 28"/>
          <p:cNvSpPr>
            <a:spLocks noGrp="1"/>
          </p:cNvSpPr>
          <p:nvPr>
            <p:ph type="sldNum" sz="quarter" idx="12"/>
          </p:nvPr>
        </p:nvSpPr>
        <p:spPr/>
        <p:txBody>
          <a:bodyPr/>
          <a:lstStyle/>
          <a:p>
            <a:fld id="{4ABB9575-AF20-444E-8004-86FECC88E3BB}" type="slidenum">
              <a:rPr lang="ru-RU" smtClean="0"/>
              <a:pPr/>
              <a:t>‹#›</a:t>
            </a:fld>
            <a:endParaRPr lang="ru-RU" dirty="0"/>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28E7EA1-726B-484C-A68F-6CE8B225D788}" type="datetimeFigureOut">
              <a:rPr lang="ru-RU" smtClean="0"/>
              <a:pPr/>
              <a:t>08.01.2013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4ABB9575-AF20-444E-8004-86FECC88E3BB}"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28E7EA1-726B-484C-A68F-6CE8B225D788}" type="datetimeFigureOut">
              <a:rPr lang="ru-RU" smtClean="0"/>
              <a:pPr/>
              <a:t>08.01.2013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4ABB9575-AF20-444E-8004-86FECC88E3BB}"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28E7EA1-726B-484C-A68F-6CE8B225D788}" type="datetimeFigureOut">
              <a:rPr lang="ru-RU" smtClean="0"/>
              <a:pPr/>
              <a:t>08.01.2013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4ABB9575-AF20-444E-8004-86FECC88E3BB}"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428E7EA1-726B-484C-A68F-6CE8B225D788}" type="datetimeFigureOut">
              <a:rPr lang="ru-RU" smtClean="0"/>
              <a:pPr/>
              <a:t>08.01.2013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a:xfrm>
            <a:off x="7924800" y="6416675"/>
            <a:ext cx="762000" cy="365125"/>
          </a:xfrm>
        </p:spPr>
        <p:txBody>
          <a:bodyPr/>
          <a:lstStyle/>
          <a:p>
            <a:fld id="{4ABB9575-AF20-444E-8004-86FECC88E3BB}"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28E7EA1-726B-484C-A68F-6CE8B225D788}" type="datetimeFigureOut">
              <a:rPr lang="ru-RU" smtClean="0"/>
              <a:pPr/>
              <a:t>08.01.2013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4ABB9575-AF20-444E-8004-86FECC88E3BB}"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428E7EA1-726B-484C-A68F-6CE8B225D788}" type="datetimeFigureOut">
              <a:rPr lang="ru-RU" smtClean="0"/>
              <a:pPr/>
              <a:t>08.01.2013</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4ABB9575-AF20-444E-8004-86FECC88E3BB}"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428E7EA1-726B-484C-A68F-6CE8B225D788}" type="datetimeFigureOut">
              <a:rPr lang="ru-RU" smtClean="0"/>
              <a:pPr/>
              <a:t>08.01.2013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4ABB9575-AF20-444E-8004-86FECC88E3BB}"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28E7EA1-726B-484C-A68F-6CE8B225D788}" type="datetimeFigureOut">
              <a:rPr lang="ru-RU" smtClean="0"/>
              <a:pPr/>
              <a:t>08.01.2013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4ABB9575-AF20-444E-8004-86FECC88E3BB}"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28E7EA1-726B-484C-A68F-6CE8B225D788}" type="datetimeFigureOut">
              <a:rPr lang="ru-RU" smtClean="0"/>
              <a:pPr/>
              <a:t>08.01.2013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4ABB9575-AF20-444E-8004-86FECC88E3BB}"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dirty="0"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428E7EA1-726B-484C-A68F-6CE8B225D788}" type="datetimeFigureOut">
              <a:rPr lang="ru-RU" smtClean="0"/>
              <a:pPr/>
              <a:t>08.01.2013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4ABB9575-AF20-444E-8004-86FECC88E3BB}"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28E7EA1-726B-484C-A68F-6CE8B225D788}" type="datetimeFigureOut">
              <a:rPr lang="ru-RU" smtClean="0"/>
              <a:pPr/>
              <a:t>08.01.2013</a:t>
            </a:fld>
            <a:endParaRPr lang="ru-RU" dirty="0"/>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dirty="0"/>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ABB9575-AF20-444E-8004-86FECC88E3BB}" type="slidenum">
              <a:rPr lang="ru-RU" smtClean="0"/>
              <a:pPr/>
              <a:t>‹#›</a:t>
            </a:fld>
            <a:endParaRPr lang="ru-RU"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Центральная Россия</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Транспорт</a:t>
            </a:r>
            <a:endParaRPr lang="ru-RU" dirty="0"/>
          </a:p>
        </p:txBody>
      </p:sp>
      <p:sp>
        <p:nvSpPr>
          <p:cNvPr id="3" name="Содержимое 2"/>
          <p:cNvSpPr>
            <a:spLocks noGrp="1"/>
          </p:cNvSpPr>
          <p:nvPr>
            <p:ph idx="1"/>
          </p:nvPr>
        </p:nvSpPr>
        <p:spPr/>
        <p:txBody>
          <a:bodyPr/>
          <a:lstStyle/>
          <a:p>
            <a:r>
              <a:rPr lang="ru-RU" dirty="0" smtClean="0"/>
              <a:t>   Густая железных и автомобильных дорог имеет радиально – кольцевой характер. Построена скоростная железная дорого Москва – Санкт – Петербург; водные перевозки осуществляются по Волге, </a:t>
            </a:r>
            <a:r>
              <a:rPr lang="ru-RU" dirty="0" err="1" smtClean="0"/>
              <a:t>Волго</a:t>
            </a:r>
            <a:r>
              <a:rPr lang="ru-RU" dirty="0" smtClean="0"/>
              <a:t> – Балтийской системе и каналу имени Москвы; крупнейшая система авиалиний расходится от Москвы.</a:t>
            </a:r>
          </a:p>
          <a:p>
            <a:r>
              <a:rPr lang="ru-RU" dirty="0" smtClean="0"/>
              <a:t>    </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229600" cy="6166508"/>
          </a:xfrm>
        </p:spPr>
        <p:txBody>
          <a:bodyPr/>
          <a:lstStyle/>
          <a:p>
            <a:r>
              <a:rPr lang="ru-RU" dirty="0" smtClean="0"/>
              <a:t>   Центральный район – исторический центр России с сохранившимися традиционными промыслами и богатейшим культурным наследием. Имеются </a:t>
            </a:r>
            <a:r>
              <a:rPr lang="ru-RU" smtClean="0"/>
              <a:t>все </a:t>
            </a:r>
            <a:r>
              <a:rPr lang="ru-RU" smtClean="0"/>
              <a:t>предпосылк</a:t>
            </a:r>
            <a:r>
              <a:rPr lang="ru-RU" smtClean="0"/>
              <a:t>и</a:t>
            </a:r>
            <a:r>
              <a:rPr lang="ru-RU" smtClean="0"/>
              <a:t> </a:t>
            </a:r>
            <a:r>
              <a:rPr lang="ru-RU" dirty="0" smtClean="0"/>
              <a:t>для дальнейшего развития туризма.</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8992" y="0"/>
            <a:ext cx="5715008" cy="6858000"/>
          </a:xfrm>
        </p:spPr>
        <p:txBody>
          <a:bodyPr>
            <a:normAutofit/>
          </a:bodyPr>
          <a:lstStyle/>
          <a:p>
            <a:r>
              <a:rPr lang="ru-RU" sz="1600" dirty="0" smtClean="0"/>
              <a:t>  Центральная Россия занимает центральную часть </a:t>
            </a:r>
            <a:r>
              <a:rPr lang="ru-RU" sz="1600" dirty="0" err="1" smtClean="0"/>
              <a:t>Восточно</a:t>
            </a:r>
            <a:r>
              <a:rPr lang="ru-RU" sz="1600" dirty="0" smtClean="0"/>
              <a:t>-                                                        Европейской равнины, охватывая районы верхних течений Волги, Оки, Дона и их притоков. В ее состав входят: город Москва, области Тверская, Смоленская, Орловская, Брянская, Калужская, Курская, Липецкая. Белгородская, Воронежская, Тамбовская, Московская. Тульская, Рязанская, Владимирская, Ивановская, Ярославская, Костромская. На этой обширной территории живут около 36 млн. человек, или свыше пятой части всего населения Российской Федерации. Центральная Россия - один из наиболее урбанизированных районов России, где доля городского населения достигает 75%. По среднему уровню образованности населения, по числу лиц, имеющих высшее и среднее специальное образование, Центральная Россия занимает первое место в Федерации. Если учесть также, что для этого района характерна низкая рождаемость и </a:t>
            </a:r>
            <a:r>
              <a:rPr lang="ru-RU" sz="1600" dirty="0" err="1" smtClean="0"/>
              <a:t>малодетность</a:t>
            </a:r>
            <a:r>
              <a:rPr lang="ru-RU" sz="1600" dirty="0" smtClean="0"/>
              <a:t> семей, большое число разводов и связанное с этим значительное число одиночек, то станет понятна высокая сезонная подвижность населения и большой туристский спрос.</a:t>
            </a:r>
            <a:endParaRPr lang="ru-RU" sz="1600" dirty="0"/>
          </a:p>
        </p:txBody>
      </p:sp>
      <p:pic>
        <p:nvPicPr>
          <p:cNvPr id="5" name="Содержимое 4" descr="p1524.jpg"/>
          <p:cNvPicPr>
            <a:picLocks noGrp="1" noChangeAspect="1"/>
          </p:cNvPicPr>
          <p:nvPr>
            <p:ph idx="1"/>
          </p:nvPr>
        </p:nvPicPr>
        <p:blipFill>
          <a:blip r:embed="rId2" cstate="print"/>
          <a:stretch>
            <a:fillRect/>
          </a:stretch>
        </p:blipFill>
        <p:spPr>
          <a:xfrm>
            <a:off x="0" y="0"/>
            <a:ext cx="3500430" cy="2928934"/>
          </a:xfrm>
        </p:spPr>
      </p:pic>
      <p:pic>
        <p:nvPicPr>
          <p:cNvPr id="1027" name="Picture 3" descr="C:\Документы - Даша\Картинки\Платья\RussiaCentr_adm_b.jpg"/>
          <p:cNvPicPr>
            <a:picLocks noChangeAspect="1" noChangeArrowheads="1"/>
          </p:cNvPicPr>
          <p:nvPr/>
        </p:nvPicPr>
        <p:blipFill>
          <a:blip r:embed="rId3" cstate="print"/>
          <a:srcRect/>
          <a:stretch>
            <a:fillRect/>
          </a:stretch>
        </p:blipFill>
        <p:spPr bwMode="auto">
          <a:xfrm>
            <a:off x="0" y="3214686"/>
            <a:ext cx="3500430" cy="333375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043890" cy="2071702"/>
          </a:xfrm>
        </p:spPr>
        <p:txBody>
          <a:bodyPr>
            <a:normAutofit/>
          </a:bodyPr>
          <a:lstStyle/>
          <a:p>
            <a:r>
              <a:rPr lang="ru-RU" sz="1100" dirty="0" smtClean="0"/>
              <a:t/>
            </a:r>
            <a:br>
              <a:rPr lang="ru-RU" sz="1100" dirty="0" smtClean="0"/>
            </a:br>
            <a:r>
              <a:rPr lang="ru-RU" sz="1100" dirty="0" smtClean="0"/>
              <a:t/>
            </a:r>
            <a:br>
              <a:rPr lang="ru-RU" sz="1100" dirty="0" smtClean="0"/>
            </a:br>
            <a:endParaRPr lang="ru-RU" sz="1600" dirty="0"/>
          </a:p>
        </p:txBody>
      </p:sp>
      <p:sp>
        <p:nvSpPr>
          <p:cNvPr id="3" name="Содержимое 2"/>
          <p:cNvSpPr>
            <a:spLocks noGrp="1"/>
          </p:cNvSpPr>
          <p:nvPr>
            <p:ph idx="1"/>
          </p:nvPr>
        </p:nvSpPr>
        <p:spPr>
          <a:xfrm>
            <a:off x="457200" y="142852"/>
            <a:ext cx="8229600" cy="6166508"/>
          </a:xfrm>
        </p:spPr>
        <p:txBody>
          <a:bodyPr>
            <a:normAutofit/>
          </a:bodyPr>
          <a:lstStyle/>
          <a:p>
            <a:r>
              <a:rPr lang="ru-RU" sz="3200" dirty="0" smtClean="0"/>
              <a:t>Визитная карточка Центрального района:</a:t>
            </a:r>
          </a:p>
          <a:p>
            <a:endParaRPr lang="ru-RU" dirty="0" smtClean="0"/>
          </a:p>
        </p:txBody>
      </p:sp>
      <p:graphicFrame>
        <p:nvGraphicFramePr>
          <p:cNvPr id="4" name="Таблица 3"/>
          <p:cNvGraphicFramePr>
            <a:graphicFrameLocks noGrp="1"/>
          </p:cNvGraphicFramePr>
          <p:nvPr/>
        </p:nvGraphicFramePr>
        <p:xfrm>
          <a:off x="285720" y="785794"/>
          <a:ext cx="8072494" cy="5715040"/>
        </p:xfrm>
        <a:graphic>
          <a:graphicData uri="http://schemas.openxmlformats.org/drawingml/2006/table">
            <a:tbl>
              <a:tblPr firstRow="1" bandRow="1">
                <a:tableStyleId>{5C22544A-7EE6-4342-B048-85BDC9FD1C3A}</a:tableStyleId>
              </a:tblPr>
              <a:tblGrid>
                <a:gridCol w="5770612"/>
                <a:gridCol w="2301882"/>
              </a:tblGrid>
              <a:tr h="7143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Территория, млн. кв. км.</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0,5</a:t>
                      </a:r>
                    </a:p>
                    <a:p>
                      <a:endParaRPr lang="ru-RU" dirty="0"/>
                    </a:p>
                  </a:txBody>
                  <a:tcPr/>
                </a:tc>
              </a:tr>
              <a:tr h="7143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Количество субъектов Федерации</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13</a:t>
                      </a:r>
                    </a:p>
                    <a:p>
                      <a:endParaRPr lang="ru-RU" dirty="0"/>
                    </a:p>
                  </a:txBody>
                  <a:tcPr/>
                </a:tc>
              </a:tr>
              <a:tr h="714380">
                <a:tc>
                  <a:txBody>
                    <a:bodyPr/>
                    <a:lstStyle/>
                    <a:p>
                      <a:r>
                        <a:rPr lang="ru-RU" dirty="0" smtClean="0"/>
                        <a:t>Население, млн. чел</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32,8</a:t>
                      </a:r>
                    </a:p>
                    <a:p>
                      <a:endParaRPr lang="ru-RU" dirty="0"/>
                    </a:p>
                  </a:txBody>
                  <a:tcPr/>
                </a:tc>
              </a:tr>
              <a:tr h="7143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Городское население %</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84</a:t>
                      </a:r>
                    </a:p>
                    <a:p>
                      <a:endParaRPr lang="ru-RU" dirty="0"/>
                    </a:p>
                  </a:txBody>
                  <a:tcPr/>
                </a:tc>
              </a:tr>
              <a:tr h="714380">
                <a:tc>
                  <a:txBody>
                    <a:bodyPr/>
                    <a:lstStyle/>
                    <a:p>
                      <a:r>
                        <a:rPr lang="ru-RU" dirty="0" smtClean="0"/>
                        <a:t>Плотность населения, чел. на кв. км</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63.1</a:t>
                      </a:r>
                    </a:p>
                    <a:p>
                      <a:endParaRPr lang="ru-RU" dirty="0"/>
                    </a:p>
                  </a:txBody>
                  <a:tcPr/>
                </a:tc>
              </a:tr>
              <a:tr h="7143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Площадь с/</a:t>
                      </a:r>
                      <a:r>
                        <a:rPr lang="ru-RU" dirty="0" err="1" smtClean="0"/>
                        <a:t>х</a:t>
                      </a:r>
                      <a:r>
                        <a:rPr lang="ru-RU" dirty="0" smtClean="0"/>
                        <a:t> угодий, млн. га (% от РФ)</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18,5 (9)</a:t>
                      </a:r>
                    </a:p>
                    <a:p>
                      <a:endParaRPr lang="ru-RU" dirty="0"/>
                    </a:p>
                  </a:txBody>
                  <a:tcPr/>
                </a:tc>
              </a:tr>
              <a:tr h="7143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Площадь пашни, млн. га (% от РФ)</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13,1 (11)</a:t>
                      </a:r>
                    </a:p>
                    <a:p>
                      <a:endParaRPr lang="ru-RU" dirty="0"/>
                    </a:p>
                  </a:txBody>
                  <a:tcPr/>
                </a:tc>
              </a:tr>
              <a:tr h="7143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Лесистость территории</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44</a:t>
                      </a:r>
                    </a:p>
                    <a:p>
                      <a:endParaRPr lang="ru-RU"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357158" y="285728"/>
          <a:ext cx="8286808" cy="5715039"/>
        </p:xfrm>
        <a:graphic>
          <a:graphicData uri="http://schemas.openxmlformats.org/drawingml/2006/table">
            <a:tbl>
              <a:tblPr firstRow="1" bandRow="1">
                <a:tableStyleId>{5C22544A-7EE6-4342-B048-85BDC9FD1C3A}</a:tableStyleId>
              </a:tblPr>
              <a:tblGrid>
                <a:gridCol w="6301442"/>
                <a:gridCol w="1985366"/>
              </a:tblGrid>
              <a:tr h="11834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err="1" smtClean="0"/>
                        <a:t>Валовый</a:t>
                      </a:r>
                      <a:r>
                        <a:rPr lang="ru-RU" dirty="0" smtClean="0"/>
                        <a:t> региональный продукт (% от РФ)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30</a:t>
                      </a:r>
                    </a:p>
                    <a:p>
                      <a:endParaRPr lang="ru-RU" dirty="0"/>
                    </a:p>
                  </a:txBody>
                  <a:tcPr/>
                </a:tc>
              </a:tr>
              <a:tr h="1132888">
                <a:tc>
                  <a:txBody>
                    <a:bodyPr/>
                    <a:lstStyle/>
                    <a:p>
                      <a:r>
                        <a:rPr lang="ru-RU" dirty="0" smtClean="0"/>
                        <a:t>Продукция промышленности (% от РФ)</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18</a:t>
                      </a:r>
                    </a:p>
                    <a:p>
                      <a:endParaRPr lang="ru-RU" dirty="0"/>
                    </a:p>
                  </a:txBody>
                  <a:tcPr/>
                </a:tc>
              </a:tr>
              <a:tr h="1132888">
                <a:tc>
                  <a:txBody>
                    <a:bodyPr/>
                    <a:lstStyle/>
                    <a:p>
                      <a:r>
                        <a:rPr lang="ru-RU" dirty="0" smtClean="0"/>
                        <a:t>Продукция сельского хозяйства (% от РФ)</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13</a:t>
                      </a:r>
                    </a:p>
                    <a:p>
                      <a:endParaRPr lang="ru-RU" dirty="0"/>
                    </a:p>
                  </a:txBody>
                  <a:tcPr/>
                </a:tc>
              </a:tr>
              <a:tr h="1132888">
                <a:tc>
                  <a:txBody>
                    <a:bodyPr/>
                    <a:lstStyle/>
                    <a:p>
                      <a:r>
                        <a:rPr lang="ru-RU" dirty="0" smtClean="0"/>
                        <a:t>Производство потребительских товаров (% от РФ)</a:t>
                      </a:r>
                    </a:p>
                    <a:p>
                      <a:endParaRPr lang="ru-RU" dirty="0"/>
                    </a:p>
                  </a:txBody>
                  <a:tcPr/>
                </a:tc>
                <a:tc>
                  <a:txBody>
                    <a:bodyPr/>
                    <a:lstStyle/>
                    <a:p>
                      <a:r>
                        <a:rPr lang="ru-RU" dirty="0" smtClean="0"/>
                        <a:t>25</a:t>
                      </a:r>
                      <a:endParaRPr lang="ru-RU" dirty="0"/>
                    </a:p>
                  </a:txBody>
                  <a:tcPr/>
                </a:tc>
              </a:tr>
              <a:tr h="1132888">
                <a:tc>
                  <a:txBody>
                    <a:bodyPr/>
                    <a:lstStyle/>
                    <a:p>
                      <a:r>
                        <a:rPr lang="ru-RU" dirty="0" smtClean="0"/>
                        <a:t>Оборот розничной торговли (% от РФ)</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37</a:t>
                      </a:r>
                    </a:p>
                    <a:p>
                      <a:endParaRPr lang="ru-RU"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4400" dirty="0" err="1" smtClean="0"/>
              <a:t>Экономико</a:t>
            </a:r>
            <a:r>
              <a:rPr lang="ru-RU" sz="4400" dirty="0" smtClean="0"/>
              <a:t> – географическое положение</a:t>
            </a:r>
            <a:endParaRPr lang="ru-RU" sz="4400" dirty="0"/>
          </a:p>
        </p:txBody>
      </p:sp>
      <p:sp>
        <p:nvSpPr>
          <p:cNvPr id="3" name="Содержимое 2"/>
          <p:cNvSpPr>
            <a:spLocks noGrp="1"/>
          </p:cNvSpPr>
          <p:nvPr>
            <p:ph idx="1"/>
          </p:nvPr>
        </p:nvSpPr>
        <p:spPr/>
        <p:txBody>
          <a:bodyPr>
            <a:normAutofit/>
          </a:bodyPr>
          <a:lstStyle/>
          <a:p>
            <a:r>
              <a:rPr lang="ru-RU" sz="3600" dirty="0" smtClean="0"/>
              <a:t>    Экономико – географическое положение выгодное: центр России равнинная территория на водоразделах Волги, Днепра, Западной Двины и Дона, благоприятная для заселения и сельскохозяйственного освоения, густая транспортная сеть.</a:t>
            </a:r>
            <a:endParaRPr lang="ru-RU"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800" dirty="0" smtClean="0"/>
              <a:t>Природные ресурсы</a:t>
            </a:r>
            <a:endParaRPr lang="ru-RU" sz="4800" dirty="0"/>
          </a:p>
        </p:txBody>
      </p:sp>
      <p:sp>
        <p:nvSpPr>
          <p:cNvPr id="3" name="Содержимое 2"/>
          <p:cNvSpPr>
            <a:spLocks noGrp="1"/>
          </p:cNvSpPr>
          <p:nvPr>
            <p:ph idx="1"/>
          </p:nvPr>
        </p:nvSpPr>
        <p:spPr/>
        <p:txBody>
          <a:bodyPr/>
          <a:lstStyle/>
          <a:p>
            <a:r>
              <a:rPr lang="ru-RU" dirty="0" smtClean="0"/>
              <a:t>    </a:t>
            </a:r>
            <a:r>
              <a:rPr lang="ru-RU" sz="3600" dirty="0" smtClean="0"/>
              <a:t>Полезными ископаемыми район не богат (торф, бурый уголь, фосфориты), сохранились леса (на Севере района), богатые земельные ресурсы (на Юге района), имеются водные.</a:t>
            </a:r>
            <a:endParaRPr lang="ru-RU"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Население</a:t>
            </a:r>
            <a:endParaRPr lang="ru-RU" dirty="0"/>
          </a:p>
        </p:txBody>
      </p:sp>
      <p:sp>
        <p:nvSpPr>
          <p:cNvPr id="3" name="Содержимое 2"/>
          <p:cNvSpPr>
            <a:spLocks noGrp="1"/>
          </p:cNvSpPr>
          <p:nvPr>
            <p:ph idx="1"/>
          </p:nvPr>
        </p:nvSpPr>
        <p:spPr/>
        <p:txBody>
          <a:bodyPr/>
          <a:lstStyle/>
          <a:p>
            <a:r>
              <a:rPr lang="ru-RU" dirty="0" smtClean="0"/>
              <a:t>  Проживает 32,888 млн. человек, в основном – русские. Преобладает городское население, в Москве - 11 503 501человек (2010 г.) и еще более 7 млн. человек – в Московской области. Характерна высокая подвижность населения, высокий профессиональный уровень. В настоящее время заметную роль играет переселение жителей зоны Севера в нечерноземные области, формирование фермерских хозяйств.</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Хозяйство</a:t>
            </a: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   Специализация – наукоемкое машиностроение (28% в России), в меньшей степени – химическая (25%), а также легкая промышленность (52%). Машиностроительный комплекс выпускает разнообразную продукцию для всей страны. В Москве и Нижнем Новгороде работают крупнейшие авиационные, автомобильные, подшипниковые, часовые, станкостроительные заводы, заводы тяжелого машиностроения. Развита химическая промышленность: каучук, шины производит Ярославль, химические волокна, пластмассы, минеральные удобрения – Подмосковье. Текстильная промышленность имеет самые старые традиции, использует в основном привозное сырье и химические волокна (Москва, Иваново). Особенность района – размещение большого количества наукоемких производств, связанных с </a:t>
            </a:r>
            <a:r>
              <a:rPr lang="ru-RU" dirty="0" err="1" smtClean="0"/>
              <a:t>военно</a:t>
            </a:r>
            <a:r>
              <a:rPr lang="ru-RU" dirty="0" smtClean="0"/>
              <a:t> – промышленным комплексом (Москва и Московская область,  Нижний Новгород, Тула, Ярославль, Рыбинск). Для района характерны сохранившиеся в различных местностях народные художественные промыслы (Палех, Федоскино, Хохлома, Гжель, </a:t>
            </a:r>
            <a:r>
              <a:rPr lang="ru-RU" dirty="0" err="1" smtClean="0"/>
              <a:t>Жостово</a:t>
            </a:r>
            <a:r>
              <a:rPr lang="ru-RU" dirty="0" smtClean="0"/>
              <a:t> и др.)</a:t>
            </a:r>
          </a:p>
          <a:p>
            <a:r>
              <a:rPr lang="ru-RU" dirty="0" smtClean="0"/>
              <a:t>    </a:t>
            </a:r>
            <a:r>
              <a:rPr lang="ru-RU" dirty="0" err="1" smtClean="0"/>
              <a:t>Топливно</a:t>
            </a:r>
            <a:r>
              <a:rPr lang="ru-RU" dirty="0" smtClean="0"/>
              <a:t> – энергетический комплекс использует топливо и энергию других районов, а из местных – бурый уголь, торф (Подмосковье), гидроресурсы Волги и Волхова и электроэнергию ТЭС, АЭС (Тверская, Смоленская).</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Агропромышленный комплекс</a:t>
            </a:r>
            <a:endParaRPr lang="ru-RU" dirty="0"/>
          </a:p>
        </p:txBody>
      </p:sp>
      <p:sp>
        <p:nvSpPr>
          <p:cNvPr id="3" name="Содержимое 2"/>
          <p:cNvSpPr>
            <a:spLocks noGrp="1"/>
          </p:cNvSpPr>
          <p:nvPr>
            <p:ph idx="1"/>
          </p:nvPr>
        </p:nvSpPr>
        <p:spPr/>
        <p:txBody>
          <a:bodyPr/>
          <a:lstStyle/>
          <a:p>
            <a:r>
              <a:rPr lang="ru-RU" dirty="0" smtClean="0"/>
              <a:t>  Преобладает пригородное сельское хозяйство (овощеводство, производство молока, яиц, птицеводство) и мощная пищевая промышленность. Площадь пашни варьирует от 12% в Костромской области до 60% - в Тульской.</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93</TotalTime>
  <Words>665</Words>
  <Application>Microsoft Office PowerPoint</Application>
  <PresentationFormat>Экран (4:3)</PresentationFormat>
  <Paragraphs>45</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Апекс</vt:lpstr>
      <vt:lpstr>Центральная Россия</vt:lpstr>
      <vt:lpstr>  Центральная Россия занимает центральную часть Восточно-                                                        Европейской равнины, охватывая районы верхних течений Волги, Оки, Дона и их притоков. В ее состав входят: город Москва, области Тверская, Смоленская, Орловская, Брянская, Калужская, Курская, Липецкая. Белгородская, Воронежская, Тамбовская, Московская. Тульская, Рязанская, Владимирская, Ивановская, Ярославская, Костромская. На этой обширной территории живут около 36 млн. человек, или свыше пятой части всего населения Российской Федерации. Центральная Россия - один из наиболее урбанизированных районов России, где доля городского населения достигает 75%. По среднему уровню образованности населения, по числу лиц, имеющих высшее и среднее специальное образование, Центральная Россия занимает первое место в Федерации. Если учесть также, что для этого района характерна низкая рождаемость и малодетность семей, большое число разводов и связанное с этим значительное число одиночек, то станет понятна высокая сезонная подвижность населения и большой туристский спрос.</vt:lpstr>
      <vt:lpstr>  </vt:lpstr>
      <vt:lpstr>Слайд 4</vt:lpstr>
      <vt:lpstr>Экономико – географическое положение</vt:lpstr>
      <vt:lpstr>Природные ресурсы</vt:lpstr>
      <vt:lpstr>Население</vt:lpstr>
      <vt:lpstr>Хозяйство</vt:lpstr>
      <vt:lpstr>Агропромышленный комплекс</vt:lpstr>
      <vt:lpstr>Транспорт</vt:lpstr>
      <vt:lpstr>Слайд 11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Центральная Россия</dc:title>
  <dc:creator>Admin</dc:creator>
  <cp:lastModifiedBy>Admin</cp:lastModifiedBy>
  <cp:revision>12</cp:revision>
  <dcterms:created xsi:type="dcterms:W3CDTF">2013-01-08T08:34:41Z</dcterms:created>
  <dcterms:modified xsi:type="dcterms:W3CDTF">2013-01-08T17:13:16Z</dcterms:modified>
</cp:coreProperties>
</file>