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3" r:id="rId8"/>
    <p:sldId id="261" r:id="rId9"/>
    <p:sldId id="262" r:id="rId10"/>
    <p:sldId id="269" r:id="rId11"/>
    <p:sldId id="264" r:id="rId12"/>
    <p:sldId id="265" r:id="rId13"/>
    <p:sldId id="270" r:id="rId14"/>
    <p:sldId id="27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3577-8525-4F4A-A396-1857B572CE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789-8369-44A7-8AEF-D29B0441D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31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3577-8525-4F4A-A396-1857B572CE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789-8369-44A7-8AEF-D29B0441D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390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3577-8525-4F4A-A396-1857B572CE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789-8369-44A7-8AEF-D29B0441D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084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3577-8525-4F4A-A396-1857B572CE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789-8369-44A7-8AEF-D29B0441D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18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3577-8525-4F4A-A396-1857B572CE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789-8369-44A7-8AEF-D29B0441D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818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3577-8525-4F4A-A396-1857B572CE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789-8369-44A7-8AEF-D29B0441D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46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3577-8525-4F4A-A396-1857B572CE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789-8369-44A7-8AEF-D29B0441D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72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3577-8525-4F4A-A396-1857B572CE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789-8369-44A7-8AEF-D29B0441D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649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3577-8525-4F4A-A396-1857B572CE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789-8369-44A7-8AEF-D29B0441D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99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3577-8525-4F4A-A396-1857B572CE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789-8369-44A7-8AEF-D29B0441D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84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3577-8525-4F4A-A396-1857B572CE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789-8369-44A7-8AEF-D29B0441D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64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3577-8525-4F4A-A396-1857B572CE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F789-8369-44A7-8AEF-D29B0441D2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260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282152" cy="68721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90153" y="431939"/>
            <a:ext cx="826823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Светлый праздник – Пасха!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14113.vk.me/c540105/v540105556/148b7/mtdo63q2D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9911" y="2466558"/>
            <a:ext cx="5753100" cy="43148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77980" y="-118765"/>
            <a:ext cx="88417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i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Давайте вместе попробуем </a:t>
            </a:r>
          </a:p>
          <a:p>
            <a:pPr algn="ctr"/>
            <a:r>
              <a:rPr lang="ru-RU" sz="5400" b="1" i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украсить пасхальное </a:t>
            </a:r>
          </a:p>
          <a:p>
            <a:pPr algn="ctr"/>
            <a:r>
              <a:rPr lang="ru-RU" sz="5400" b="1" i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яичко к празднику  </a:t>
            </a:r>
            <a:endParaRPr lang="ru-RU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63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6421" y="739290"/>
            <a:ext cx="111991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Другие </a:t>
            </a:r>
            <a:r>
              <a:rPr lang="ru-RU" sz="60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страны — другие </a:t>
            </a:r>
            <a:r>
              <a:rPr lang="ru-RU" sz="6000" b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обычаи</a:t>
            </a:r>
            <a:endParaRPr lang="ru-RU" sz="6000" b="1" dirty="0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5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1999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Италии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воскресенье ходят на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площадь Рима,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послушать поздравление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Папы.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Польше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устраивают шумные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гулянья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Австралии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популярны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пасхальные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из шоколада. Именно ими обмениваются.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Швейцарии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люди украшают свои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 пасхальными цветниками - желтого,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зеленого и белого цвета.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Германии, Англии и США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начинается с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поиска подарков, которые принес пасхальный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кролик.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1" t="5941" r="12335" b="12940"/>
          <a:stretch/>
        </p:blipFill>
        <p:spPr>
          <a:xfrm>
            <a:off x="8293994" y="2498501"/>
            <a:ext cx="3898005" cy="2279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453"/>
          <a:stretch/>
        </p:blipFill>
        <p:spPr>
          <a:xfrm>
            <a:off x="5911403" y="2"/>
            <a:ext cx="6280596" cy="24984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24" b="46147"/>
          <a:stretch/>
        </p:blipFill>
        <p:spPr>
          <a:xfrm>
            <a:off x="7160654" y="4584884"/>
            <a:ext cx="5031345" cy="22731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10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ролики оригами для пасхальных угощ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63" y="2291310"/>
            <a:ext cx="3055482" cy="3401770"/>
          </a:xfrm>
          <a:prstGeom prst="rect">
            <a:avLst/>
          </a:prstGeom>
          <a:noFill/>
        </p:spPr>
      </p:pic>
      <p:pic>
        <p:nvPicPr>
          <p:cNvPr id="34818" name="Picture 2" descr="зайки оригами для пасхальных угоще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397" y="117119"/>
            <a:ext cx="5291127" cy="35274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33362"/>
            <a:ext cx="53651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Пасхальный заяц — </a:t>
            </a:r>
          </a:p>
          <a:p>
            <a:pPr algn="ctr"/>
            <a:r>
              <a:rPr lang="ru-RU" sz="44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 плодородия </a:t>
            </a:r>
          </a:p>
          <a:p>
            <a:pPr algn="ctr"/>
            <a:r>
              <a:rPr lang="ru-RU" sz="44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весны, 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32633" y="4158329"/>
            <a:ext cx="3842462" cy="27515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8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 пасхальное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8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яйцо —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8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символ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8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жизни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1028" y="2155371"/>
            <a:ext cx="4140925" cy="4532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4420" y="282266"/>
            <a:ext cx="4913365" cy="13646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54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 cstate="print"/>
          <a:srcRect b="18316"/>
          <a:stretch>
            <a:fillRect/>
          </a:stretch>
        </p:blipFill>
        <p:spPr>
          <a:xfrm>
            <a:off x="248195" y="2045537"/>
            <a:ext cx="6596742" cy="1677379"/>
          </a:xfrm>
          <a:prstGeom prst="rect">
            <a:avLst/>
          </a:prstGeom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3" cstate="print"/>
          <a:srcRect r="17582" b="18628"/>
          <a:stretch>
            <a:fillRect/>
          </a:stretch>
        </p:blipFill>
        <p:spPr>
          <a:xfrm>
            <a:off x="0" y="4336870"/>
            <a:ext cx="6888064" cy="1789612"/>
          </a:xfrm>
          <a:prstGeom prst="rect">
            <a:avLst/>
          </a:prstGeom>
        </p:spPr>
      </p:pic>
      <p:pic>
        <p:nvPicPr>
          <p:cNvPr id="9" name="Рисунок 8" descr="Рисунок5.jpg"/>
          <p:cNvPicPr>
            <a:picLocks noChangeAspect="1"/>
          </p:cNvPicPr>
          <p:nvPr/>
        </p:nvPicPr>
        <p:blipFill>
          <a:blip r:embed="rId4" cstate="print"/>
          <a:srcRect l="36794" b="18694"/>
          <a:stretch>
            <a:fillRect/>
          </a:stretch>
        </p:blipFill>
        <p:spPr>
          <a:xfrm>
            <a:off x="7330796" y="2011681"/>
            <a:ext cx="4430129" cy="1685109"/>
          </a:xfrm>
          <a:prstGeom prst="rect">
            <a:avLst/>
          </a:prstGeom>
        </p:spPr>
      </p:pic>
      <p:pic>
        <p:nvPicPr>
          <p:cNvPr id="11" name="Рисунок 10" descr="Рисунок7.jpg"/>
          <p:cNvPicPr>
            <a:picLocks noChangeAspect="1"/>
          </p:cNvPicPr>
          <p:nvPr/>
        </p:nvPicPr>
        <p:blipFill>
          <a:blip r:embed="rId5" cstate="print"/>
          <a:srcRect r="32384" b="20377"/>
          <a:stretch>
            <a:fillRect/>
          </a:stretch>
        </p:blipFill>
        <p:spPr>
          <a:xfrm>
            <a:off x="6949440" y="3956371"/>
            <a:ext cx="5003074" cy="2256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8215" y="919594"/>
            <a:ext cx="102755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50" dirty="0" smtClean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8000" b="1" spc="50" dirty="0">
              <a:ln w="952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2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00833" y="1778696"/>
            <a:ext cx="11088709" cy="48663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Пасха - Великий праздник.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день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православной церковью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отмечается воскресение из мёртвых Иисуса Христа.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символизирует победу добра над злом, света над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тьмой.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Христианская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Пасха отмечается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длинного (40 дневного) поста,  когда верующие ходят в церковь и воздерживаются от определённых видов пищи.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году Пасху будут отмечать 20 апреля.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05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42840" y="288529"/>
            <a:ext cx="1144916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Традиции </a:t>
            </a:r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празднования </a:t>
            </a:r>
            <a:endParaRPr lang="ru-RU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Пасхи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5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69025"/>
          </a:xfrm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786388" y="1146220"/>
            <a:ext cx="8405611" cy="5711780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день накануне Пасхи </a:t>
            </a:r>
            <a:r>
              <a:rPr lang="ru-RU" dirty="0" smtClean="0"/>
              <a:t>старые </a:t>
            </a:r>
            <a:r>
              <a:rPr lang="ru-RU" dirty="0"/>
              <a:t>и молодые верующие собираются в </a:t>
            </a:r>
            <a:r>
              <a:rPr lang="ru-RU" dirty="0" smtClean="0"/>
              <a:t>храмах. Пасхальная </a:t>
            </a:r>
            <a:r>
              <a:rPr lang="ru-RU" dirty="0"/>
              <a:t>служба начиналась в ночь с субботы на воскресенье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 только в воскресенье, после службы, можно начинать </a:t>
            </a:r>
            <a:r>
              <a:rPr lang="ru-RU" dirty="0"/>
              <a:t>пасхальные </a:t>
            </a:r>
            <a:r>
              <a:rPr lang="ru-RU" dirty="0" smtClean="0"/>
              <a:t>гулянья и застолье. </a:t>
            </a:r>
          </a:p>
          <a:p>
            <a:r>
              <a:rPr lang="ru-RU" dirty="0" smtClean="0"/>
              <a:t>Христосоваться - поздравлять друг друга с праздником и делится угощениями и символами Светлой Пасхи.</a:t>
            </a:r>
          </a:p>
        </p:txBody>
      </p:sp>
    </p:spTree>
    <p:extLst>
      <p:ext uri="{BB962C8B-B14F-4D97-AF65-F5344CB8AC3E}">
        <p14:creationId xmlns="" xmlns:p14="http://schemas.microsoft.com/office/powerpoint/2010/main" val="37748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87" b="75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898" y="1134517"/>
            <a:ext cx="844000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вы </a:t>
            </a:r>
          </a:p>
          <a:p>
            <a:pPr algn="ctr"/>
            <a:r>
              <a:rPr lang="ru-RU" sz="8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знаете </a:t>
            </a:r>
          </a:p>
          <a:p>
            <a:pPr algn="ctr"/>
            <a:r>
              <a:rPr lang="ru-RU" sz="8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символы Пасхи?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6862"/>
            <a:ext cx="120244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В день Воскресения </a:t>
            </a:r>
            <a:r>
              <a:rPr lang="ru-RU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Христова,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во время застолья, на </a:t>
            </a:r>
            <a:r>
              <a:rPr lang="ru-RU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стол ставят особые </a:t>
            </a:r>
            <a:r>
              <a:rPr lang="ru-RU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блюда,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которые </a:t>
            </a:r>
            <a:r>
              <a:rPr lang="ru-RU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готовят только раз в </a:t>
            </a:r>
            <a:r>
              <a:rPr lang="ru-RU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году:</a:t>
            </a:r>
            <a:endParaRPr lang="ru-RU" sz="36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55399" y="1920328"/>
            <a:ext cx="29851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пасхальный </a:t>
            </a:r>
            <a:endParaRPr lang="ru-RU" sz="4000" b="1" dirty="0" smtClean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кулич</a:t>
            </a:r>
            <a:endParaRPr lang="ru-RU" sz="40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45" y="3377128"/>
            <a:ext cx="3716692" cy="33768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7310" y="1990089"/>
            <a:ext cx="28629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творожную </a:t>
            </a:r>
            <a:endParaRPr lang="ru-RU" sz="4000" b="1" dirty="0" smtClean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4000" b="1" dirty="0" smtClean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пасху</a:t>
            </a:r>
            <a:endParaRPr lang="ru-RU" sz="4000" b="1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11" t="1690" r="8836" b="1972"/>
          <a:stretch/>
        </p:blipFill>
        <p:spPr>
          <a:xfrm>
            <a:off x="120798" y="3387167"/>
            <a:ext cx="4195988" cy="33768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51" r="2178"/>
          <a:stretch/>
        </p:blipFill>
        <p:spPr>
          <a:xfrm>
            <a:off x="4381466" y="3367089"/>
            <a:ext cx="3902299" cy="339695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003936" y="1798247"/>
            <a:ext cx="24978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 </a:t>
            </a:r>
            <a:r>
              <a:rPr lang="ru-RU" sz="32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пасхальные </a:t>
            </a:r>
            <a:endParaRPr lang="ru-RU" sz="3200" b="1" dirty="0" smtClean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крашеные 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яйца</a:t>
            </a:r>
            <a:endParaRPr lang="ru-RU" sz="32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9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5" r="4190" b="6807"/>
          <a:stretch/>
        </p:blipFill>
        <p:spPr>
          <a:xfrm>
            <a:off x="0" y="0"/>
            <a:ext cx="12209463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958965" y="3567844"/>
            <a:ext cx="391190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Пасхальный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кулич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 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аналог 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церковного хлеба.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04834" y="0"/>
            <a:ext cx="712230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ворожная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пасха </a:t>
            </a:r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—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это </a:t>
            </a:r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Символ сладости жизни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блаженной Вечности…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5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17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3114"/>
            <a:ext cx="8319752" cy="4395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Откуда появилась традиция красить яйца? Первое </a:t>
            </a:r>
            <a:r>
              <a:rPr lang="ru-RU" dirty="0">
                <a:solidFill>
                  <a:schemeClr val="bg1"/>
                </a:solidFill>
              </a:rPr>
              <a:t>пасхальное яйцо преподнесла Мария Магдалина императору Тиберию. После чудесного воскрешения Иисуса Христа она пришла к римскому императору </a:t>
            </a:r>
            <a:r>
              <a:rPr lang="ru-RU" dirty="0" smtClean="0">
                <a:solidFill>
                  <a:schemeClr val="bg1"/>
                </a:solidFill>
              </a:rPr>
              <a:t>со словами: «Христос Воскресе!» В </a:t>
            </a:r>
            <a:r>
              <a:rPr lang="ru-RU" dirty="0">
                <a:solidFill>
                  <a:schemeClr val="bg1"/>
                </a:solidFill>
              </a:rPr>
              <a:t>те времена нельзя было приходить с пустыми руками, поэтому она принесла ему в дар яичко. Однако Тиберий не поверил ее словам, возразив, что никто не может воскреснуть, так же как белое яйцо не может стать красным. Лишь только последнее слово слетело с его губ, как яйцо действительно приняло алый цвет.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37445" y="-216"/>
            <a:ext cx="8526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Крашеное пасхальное </a:t>
            </a:r>
            <a:r>
              <a:rPr lang="ru-RU" sz="5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яйцо</a:t>
            </a:r>
            <a:endParaRPr lang="ru-RU" sz="54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5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83" y="128788"/>
            <a:ext cx="11280820" cy="6632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Значение цветов: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*Белый </a:t>
            </a:r>
            <a:r>
              <a:rPr lang="ru-RU" dirty="0">
                <a:solidFill>
                  <a:schemeClr val="bg1"/>
                </a:solidFill>
              </a:rPr>
              <a:t>цвет </a:t>
            </a:r>
            <a:r>
              <a:rPr lang="ru-RU" dirty="0" smtClean="0">
                <a:solidFill>
                  <a:schemeClr val="bg1"/>
                </a:solidFill>
              </a:rPr>
              <a:t>символизирует </a:t>
            </a:r>
            <a:r>
              <a:rPr lang="ru-RU" dirty="0">
                <a:solidFill>
                  <a:schemeClr val="bg1"/>
                </a:solidFill>
              </a:rPr>
              <a:t>собой чистоту и духовность.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*Красный </a:t>
            </a:r>
            <a:r>
              <a:rPr lang="ru-RU" dirty="0">
                <a:solidFill>
                  <a:schemeClr val="bg1"/>
                </a:solidFill>
              </a:rPr>
              <a:t>— царственный цвет, напоминает о любви </a:t>
            </a:r>
            <a:r>
              <a:rPr lang="ru-RU" dirty="0" smtClean="0">
                <a:solidFill>
                  <a:schemeClr val="bg1"/>
                </a:solidFill>
              </a:rPr>
              <a:t>к ближнему.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*Желтый</a:t>
            </a:r>
            <a:r>
              <a:rPr lang="ru-RU" dirty="0">
                <a:solidFill>
                  <a:schemeClr val="bg1"/>
                </a:solidFill>
              </a:rPr>
              <a:t>, равно как оранжевый и золотой, </a:t>
            </a:r>
            <a:r>
              <a:rPr lang="ru-RU" dirty="0" smtClean="0">
                <a:solidFill>
                  <a:schemeClr val="bg1"/>
                </a:solidFill>
              </a:rPr>
              <a:t>символизирует </a:t>
            </a:r>
            <a:r>
              <a:rPr lang="ru-RU" dirty="0">
                <a:solidFill>
                  <a:schemeClr val="bg1"/>
                </a:solidFill>
              </a:rPr>
              <a:t>богатство и достаток.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*Голубой </a:t>
            </a:r>
            <a:r>
              <a:rPr lang="ru-RU" dirty="0">
                <a:solidFill>
                  <a:schemeClr val="bg1"/>
                </a:solidFill>
              </a:rPr>
              <a:t>цвет </a:t>
            </a:r>
            <a:r>
              <a:rPr lang="ru-RU" dirty="0" smtClean="0">
                <a:solidFill>
                  <a:schemeClr val="bg1"/>
                </a:solidFill>
              </a:rPr>
              <a:t>—ассоциируется </a:t>
            </a:r>
            <a:r>
              <a:rPr lang="ru-RU" dirty="0">
                <a:solidFill>
                  <a:schemeClr val="bg1"/>
                </a:solidFill>
              </a:rPr>
              <a:t>с добротой, надеждой,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любовью </a:t>
            </a:r>
            <a:r>
              <a:rPr lang="ru-RU" dirty="0">
                <a:solidFill>
                  <a:schemeClr val="bg1"/>
                </a:solidFill>
              </a:rPr>
              <a:t>к ближнему.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*Зеленый - означает </a:t>
            </a:r>
            <a:r>
              <a:rPr lang="ru-RU" dirty="0">
                <a:solidFill>
                  <a:schemeClr val="bg1"/>
                </a:solidFill>
              </a:rPr>
              <a:t>благосостояние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и возрождение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*Черный </a:t>
            </a:r>
            <a:r>
              <a:rPr lang="ru-RU" dirty="0">
                <a:solidFill>
                  <a:schemeClr val="bg1"/>
                </a:solidFill>
              </a:rPr>
              <a:t>цвет — цвет скорби и </a:t>
            </a:r>
            <a:r>
              <a:rPr lang="ru-RU" dirty="0" smtClean="0">
                <a:solidFill>
                  <a:schemeClr val="bg1"/>
                </a:solidFill>
              </a:rPr>
              <a:t>плача, в </a:t>
            </a:r>
            <a:r>
              <a:rPr lang="ru-RU" dirty="0">
                <a:solidFill>
                  <a:schemeClr val="bg1"/>
                </a:solidFill>
              </a:rPr>
              <a:t>этот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цвет </a:t>
            </a:r>
            <a:r>
              <a:rPr lang="ru-RU" dirty="0">
                <a:solidFill>
                  <a:schemeClr val="bg1"/>
                </a:solidFill>
              </a:rPr>
              <a:t>категорически запрещается красить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пасхальные </a:t>
            </a:r>
            <a:r>
              <a:rPr lang="ru-RU" dirty="0">
                <a:solidFill>
                  <a:schemeClr val="bg1"/>
                </a:solidFill>
              </a:rPr>
              <a:t>яйца.</a:t>
            </a:r>
          </a:p>
        </p:txBody>
      </p:sp>
    </p:spTree>
    <p:extLst>
      <p:ext uri="{BB962C8B-B14F-4D97-AF65-F5344CB8AC3E}">
        <p14:creationId xmlns="" xmlns:p14="http://schemas.microsoft.com/office/powerpoint/2010/main" val="13998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391</Words>
  <Application>Microsoft Office PowerPoint</Application>
  <PresentationFormat>Произвольный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1</cp:lastModifiedBy>
  <cp:revision>36</cp:revision>
  <dcterms:created xsi:type="dcterms:W3CDTF">2014-04-05T16:12:21Z</dcterms:created>
  <dcterms:modified xsi:type="dcterms:W3CDTF">2014-04-09T19:00:09Z</dcterms:modified>
</cp:coreProperties>
</file>