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04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C9EF-D7FA-46CB-9DED-15AF0BCEB038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21C5732-3841-4234-9145-7B259A99A5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C9EF-D7FA-46CB-9DED-15AF0BCEB038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C5732-3841-4234-9145-7B259A99A5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21C5732-3841-4234-9145-7B259A99A5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C9EF-D7FA-46CB-9DED-15AF0BCEB038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C9EF-D7FA-46CB-9DED-15AF0BCEB038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21C5732-3841-4234-9145-7B259A99A5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C9EF-D7FA-46CB-9DED-15AF0BCEB038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21C5732-3841-4234-9145-7B259A99A5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E4FC9EF-D7FA-46CB-9DED-15AF0BCEB038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C5732-3841-4234-9145-7B259A99A5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C9EF-D7FA-46CB-9DED-15AF0BCEB038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21C5732-3841-4234-9145-7B259A99A5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C9EF-D7FA-46CB-9DED-15AF0BCEB038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21C5732-3841-4234-9145-7B259A99A5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C9EF-D7FA-46CB-9DED-15AF0BCEB038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21C5732-3841-4234-9145-7B259A99A5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21C5732-3841-4234-9145-7B259A99A5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C9EF-D7FA-46CB-9DED-15AF0BCEB038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21C5732-3841-4234-9145-7B259A99A5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E4FC9EF-D7FA-46CB-9DED-15AF0BCEB038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E4FC9EF-D7FA-46CB-9DED-15AF0BCEB038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21C5732-3841-4234-9145-7B259A99A5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Bookman Old Style" pitchFamily="18" charset="0"/>
              </a:rPr>
              <a:t>Земледелие  и животноводство России</a:t>
            </a:r>
            <a:endParaRPr lang="ru-RU" dirty="0">
              <a:latin typeface="Bookman Old Style" pitchFamily="18" charset="0"/>
            </a:endParaRPr>
          </a:p>
        </p:txBody>
      </p:sp>
      <p:pic>
        <p:nvPicPr>
          <p:cNvPr id="1027" name="Picture 3" descr="C:\Documents and Settings\Администратор\Рабочий стол\полив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643182"/>
            <a:ext cx="3138500" cy="2071702"/>
          </a:xfrm>
          <a:prstGeom prst="rect">
            <a:avLst/>
          </a:prstGeom>
          <a:noFill/>
        </p:spPr>
      </p:pic>
      <p:pic>
        <p:nvPicPr>
          <p:cNvPr id="1028" name="Picture 4" descr="C:\Documents and Settings\Администратор\Рабочий стол\рас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4857760"/>
            <a:ext cx="3071834" cy="1428753"/>
          </a:xfrm>
          <a:prstGeom prst="rect">
            <a:avLst/>
          </a:prstGeom>
          <a:noFill/>
        </p:spPr>
      </p:pic>
      <p:pic>
        <p:nvPicPr>
          <p:cNvPr id="1029" name="Picture 5" descr="C:\Documents and Settings\Администратор\Рабочий стол\кор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29190" y="2857496"/>
            <a:ext cx="2643206" cy="16430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Bookman Old Style" pitchFamily="18" charset="0"/>
              </a:rPr>
              <a:t>Свиноводство</a:t>
            </a:r>
            <a:endParaRPr lang="ru-RU" sz="4000" dirty="0">
              <a:latin typeface="Bookman Old Style" pitchFamily="18" charset="0"/>
            </a:endParaRPr>
          </a:p>
        </p:txBody>
      </p:sp>
      <p:pic>
        <p:nvPicPr>
          <p:cNvPr id="4" name="Содержимое 3" descr="свин.jpe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01625" y="2191163"/>
            <a:ext cx="4038600" cy="3042412"/>
          </a:xfrm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500562" y="1371600"/>
            <a:ext cx="4643438" cy="341472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000" b="1" dirty="0" smtClean="0">
                <a:latin typeface="Bookman Old Style" pitchFamily="18" charset="0"/>
              </a:rPr>
              <a:t>    Поголовье свиней 17 млн.голов</a:t>
            </a:r>
          </a:p>
          <a:p>
            <a:r>
              <a:rPr lang="ru-RU" sz="2200" b="1" u="sng" dirty="0" smtClean="0">
                <a:solidFill>
                  <a:srgbClr val="FF0000"/>
                </a:solidFill>
                <a:latin typeface="Bookman Old Style" pitchFamily="18" charset="0"/>
              </a:rPr>
              <a:t>Мясо –сальное</a:t>
            </a:r>
            <a:r>
              <a:rPr lang="ru-RU" sz="2200" b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</a:p>
          <a:p>
            <a:pPr>
              <a:buNone/>
            </a:pPr>
            <a:r>
              <a:rPr lang="ru-RU" sz="2200" dirty="0" smtClean="0">
                <a:latin typeface="Bookman Old Style" pitchFamily="18" charset="0"/>
              </a:rPr>
              <a:t>(</a:t>
            </a:r>
            <a:r>
              <a:rPr lang="ru-RU" sz="2200" dirty="0" err="1" smtClean="0">
                <a:latin typeface="Bookman Old Style" pitchFamily="18" charset="0"/>
              </a:rPr>
              <a:t>порода-Белая</a:t>
            </a:r>
            <a:r>
              <a:rPr lang="ru-RU" sz="2200" dirty="0" smtClean="0">
                <a:latin typeface="Bookman Old Style" pitchFamily="18" charset="0"/>
              </a:rPr>
              <a:t> русская);</a:t>
            </a:r>
          </a:p>
          <a:p>
            <a:r>
              <a:rPr lang="ru-RU" sz="2200" b="1" u="sng" dirty="0" smtClean="0">
                <a:solidFill>
                  <a:srgbClr val="FF0000"/>
                </a:solidFill>
                <a:latin typeface="Bookman Old Style" pitchFamily="18" charset="0"/>
              </a:rPr>
              <a:t>Сальное направление </a:t>
            </a:r>
            <a:r>
              <a:rPr lang="ru-RU" sz="2200" dirty="0" smtClean="0">
                <a:latin typeface="Bookman Old Style" pitchFamily="18" charset="0"/>
              </a:rPr>
              <a:t>(</a:t>
            </a:r>
            <a:r>
              <a:rPr lang="ru-RU" sz="2200" dirty="0" err="1" smtClean="0">
                <a:latin typeface="Bookman Old Style" pitchFamily="18" charset="0"/>
              </a:rPr>
              <a:t>порода-Украинская</a:t>
            </a:r>
            <a:r>
              <a:rPr lang="ru-RU" sz="2200" dirty="0" smtClean="0">
                <a:latin typeface="Bookman Old Style" pitchFamily="18" charset="0"/>
              </a:rPr>
              <a:t> степная);</a:t>
            </a:r>
          </a:p>
          <a:p>
            <a:r>
              <a:rPr lang="ru-RU" sz="2200" b="1" u="sng" dirty="0" smtClean="0">
                <a:solidFill>
                  <a:srgbClr val="FF0000"/>
                </a:solidFill>
                <a:latin typeface="Bookman Old Style" pitchFamily="18" charset="0"/>
              </a:rPr>
              <a:t>Беконное направление     </a:t>
            </a:r>
            <a:r>
              <a:rPr lang="ru-RU" sz="2200" dirty="0" smtClean="0">
                <a:latin typeface="Bookman Old Style" pitchFamily="18" charset="0"/>
              </a:rPr>
              <a:t>(</a:t>
            </a:r>
            <a:r>
              <a:rPr lang="ru-RU" sz="2200" dirty="0" err="1" smtClean="0">
                <a:latin typeface="Bookman Old Style" pitchFamily="18" charset="0"/>
              </a:rPr>
              <a:t>порода-Ландрасс</a:t>
            </a:r>
            <a:r>
              <a:rPr lang="ru-RU" sz="2200" dirty="0" smtClean="0">
                <a:latin typeface="Bookman Old Style" pitchFamily="18" charset="0"/>
              </a:rPr>
              <a:t>)</a:t>
            </a:r>
            <a:endParaRPr lang="ru-RU" sz="22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Bookman Old Style" pitchFamily="18" charset="0"/>
              </a:rPr>
              <a:t>Птицеводство</a:t>
            </a:r>
            <a:endParaRPr lang="ru-RU" sz="4000" dirty="0">
              <a:latin typeface="Bookman Old Style" pitchFamily="18" charset="0"/>
            </a:endParaRPr>
          </a:p>
        </p:txBody>
      </p:sp>
      <p:pic>
        <p:nvPicPr>
          <p:cNvPr id="5" name="Содержимое 4" descr="птицеводст.jpe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85786" y="1857364"/>
            <a:ext cx="2857521" cy="3143272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00562" y="1371600"/>
            <a:ext cx="4338638" cy="468172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900" b="1" dirty="0" smtClean="0">
                <a:latin typeface="Bookman Old Style" pitchFamily="18" charset="0"/>
              </a:rPr>
              <a:t>Продукция птицеводства</a:t>
            </a:r>
          </a:p>
          <a:p>
            <a:r>
              <a:rPr lang="ru-RU" sz="4300" dirty="0" smtClean="0">
                <a:latin typeface="Bookman Old Style" pitchFamily="18" charset="0"/>
              </a:rPr>
              <a:t>яйцо </a:t>
            </a:r>
          </a:p>
          <a:p>
            <a:r>
              <a:rPr lang="ru-RU" sz="4300" dirty="0" smtClean="0">
                <a:latin typeface="Bookman Old Style" pitchFamily="18" charset="0"/>
              </a:rPr>
              <a:t>мясо</a:t>
            </a:r>
          </a:p>
          <a:p>
            <a:r>
              <a:rPr lang="ru-RU" sz="4300" dirty="0" smtClean="0">
                <a:latin typeface="Bookman Old Style" pitchFamily="18" charset="0"/>
              </a:rPr>
              <a:t>пух</a:t>
            </a:r>
            <a:endParaRPr lang="ru-RU" sz="4400" dirty="0" smtClean="0"/>
          </a:p>
          <a:p>
            <a:pPr>
              <a:buNone/>
            </a:pPr>
            <a:endParaRPr lang="ru-RU" sz="6600" dirty="0" smtClean="0"/>
          </a:p>
          <a:p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Bookman Old Style" pitchFamily="18" charset="0"/>
              </a:rPr>
              <a:t>Коневодство </a:t>
            </a:r>
            <a:endParaRPr lang="ru-RU" sz="4000" dirty="0">
              <a:latin typeface="Bookman Old Style" pitchFamily="18" charset="0"/>
            </a:endParaRPr>
          </a:p>
        </p:txBody>
      </p:sp>
      <p:pic>
        <p:nvPicPr>
          <p:cNvPr id="5" name="Содержимое 4" descr="лош.jpe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01625" y="2201328"/>
            <a:ext cx="4038600" cy="3022082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371600"/>
            <a:ext cx="4267200" cy="4681728"/>
          </a:xfrm>
        </p:spPr>
        <p:txBody>
          <a:bodyPr/>
          <a:lstStyle/>
          <a:p>
            <a:r>
              <a:rPr lang="ru-RU" sz="2800" dirty="0" smtClean="0">
                <a:latin typeface="Bookman Old Style" pitchFamily="18" charset="0"/>
              </a:rPr>
              <a:t>Рысаки</a:t>
            </a:r>
          </a:p>
          <a:p>
            <a:pPr>
              <a:buNone/>
            </a:pPr>
            <a:r>
              <a:rPr lang="ru-RU" sz="2800" dirty="0" smtClean="0">
                <a:latin typeface="Bookman Old Style" pitchFamily="18" charset="0"/>
              </a:rPr>
              <a:t> (районы разведения: Башкирия, Северный  Кавказ, Орловская область)</a:t>
            </a:r>
          </a:p>
          <a:p>
            <a:r>
              <a:rPr lang="ru-RU" sz="2800" dirty="0" smtClean="0">
                <a:latin typeface="Bookman Old Style" pitchFamily="18" charset="0"/>
              </a:rPr>
              <a:t>Тяжеловозы</a:t>
            </a:r>
          </a:p>
          <a:p>
            <a:pPr>
              <a:buNone/>
            </a:pPr>
            <a:r>
              <a:rPr lang="ru-RU" sz="2800" dirty="0" smtClean="0">
                <a:latin typeface="Bookman Old Style" pitchFamily="18" charset="0"/>
              </a:rPr>
              <a:t> (районы разведения: Якутия, Бурятия)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latin typeface="Bookman Old Style" pitchFamily="18" charset="0"/>
              </a:rPr>
              <a:t>Звероводство</a:t>
            </a:r>
            <a:endParaRPr lang="ru-RU" sz="4000" dirty="0">
              <a:latin typeface="Bookman Old Style" pitchFamily="18" charset="0"/>
            </a:endParaRPr>
          </a:p>
        </p:txBody>
      </p:sp>
      <p:pic>
        <p:nvPicPr>
          <p:cNvPr id="5" name="Содержимое 4" descr="звер.jpe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01625" y="2190784"/>
            <a:ext cx="4038600" cy="304317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sz="2400" dirty="0" smtClean="0">
                <a:latin typeface="Bookman Old Style" pitchFamily="18" charset="0"/>
              </a:rPr>
              <a:t>   Норка, песец, черно-бурая лисица, нутрия, ондатра, хорь и др.</a:t>
            </a:r>
          </a:p>
          <a:p>
            <a:pPr>
              <a:buNone/>
            </a:pPr>
            <a:endParaRPr lang="ru-RU" sz="2000" dirty="0" smtClean="0">
              <a:latin typeface="Bookman Old Style" pitchFamily="18" charset="0"/>
            </a:endParaRPr>
          </a:p>
          <a:p>
            <a:pPr>
              <a:buNone/>
            </a:pPr>
            <a:endParaRPr lang="ru-RU" sz="20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Bookman Old Style" pitchFamily="18" charset="0"/>
              </a:rPr>
              <a:t>Место размещение: лесная зона России, вблизи крупных мясокомбина</a:t>
            </a:r>
            <a:r>
              <a:rPr lang="ru-RU" dirty="0" smtClean="0"/>
              <a:t>тов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Bookman Old Style" pitchFamily="18" charset="0"/>
              </a:rPr>
              <a:t>Рыболовство</a:t>
            </a:r>
            <a:endParaRPr lang="ru-RU" sz="4000" dirty="0">
              <a:latin typeface="Bookman Old Style" pitchFamily="18" charset="0"/>
            </a:endParaRPr>
          </a:p>
        </p:txBody>
      </p:sp>
      <p:pic>
        <p:nvPicPr>
          <p:cNvPr id="5" name="Содержимое 4" descr="рыб.jpe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01625" y="2377577"/>
            <a:ext cx="4038600" cy="2337307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2800" dirty="0" smtClean="0">
                <a:latin typeface="Bookman Old Style" pitchFamily="18" charset="0"/>
              </a:rPr>
              <a:t>Речное  </a:t>
            </a:r>
          </a:p>
          <a:p>
            <a:pPr>
              <a:buNone/>
            </a:pPr>
            <a:r>
              <a:rPr lang="ru-RU" sz="2800" dirty="0" smtClean="0">
                <a:latin typeface="Bookman Old Style" pitchFamily="18" charset="0"/>
              </a:rPr>
              <a:t>  (щука, стерлядь, осетровые)</a:t>
            </a:r>
          </a:p>
          <a:p>
            <a:r>
              <a:rPr lang="ru-RU" sz="2800" dirty="0" smtClean="0">
                <a:latin typeface="Bookman Old Style" pitchFamily="18" charset="0"/>
              </a:rPr>
              <a:t>Прудовое </a:t>
            </a:r>
          </a:p>
          <a:p>
            <a:pPr>
              <a:buNone/>
            </a:pPr>
            <a:r>
              <a:rPr lang="ru-RU" sz="2800" dirty="0" smtClean="0">
                <a:latin typeface="Bookman Old Style" pitchFamily="18" charset="0"/>
              </a:rPr>
              <a:t>(карп, лещ)</a:t>
            </a:r>
          </a:p>
          <a:p>
            <a:r>
              <a:rPr lang="ru-RU" sz="2800" dirty="0" smtClean="0">
                <a:latin typeface="Bookman Old Style" pitchFamily="18" charset="0"/>
              </a:rPr>
              <a:t>Озерное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Bookman Old Style" pitchFamily="18" charset="0"/>
              </a:rPr>
              <a:t>Пчеловодство</a:t>
            </a:r>
            <a:endParaRPr lang="ru-RU" sz="4000" dirty="0">
              <a:latin typeface="Bookman Old Style" pitchFamily="18" charset="0"/>
            </a:endParaRPr>
          </a:p>
        </p:txBody>
      </p:sp>
      <p:pic>
        <p:nvPicPr>
          <p:cNvPr id="5" name="Содержимое 4" descr="пчел.jpe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01625" y="2370977"/>
            <a:ext cx="4038600" cy="2682784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Bookman Old Style" pitchFamily="18" charset="0"/>
              </a:rPr>
              <a:t>Продукция: мед, </a:t>
            </a:r>
          </a:p>
          <a:p>
            <a:pPr>
              <a:buNone/>
            </a:pPr>
            <a:r>
              <a:rPr lang="ru-RU" sz="2800" dirty="0" smtClean="0">
                <a:latin typeface="Bookman Old Style" pitchFamily="18" charset="0"/>
              </a:rPr>
              <a:t>                    воск, </a:t>
            </a:r>
          </a:p>
          <a:p>
            <a:pPr>
              <a:buNone/>
            </a:pPr>
            <a:r>
              <a:rPr lang="ru-RU" sz="2800" dirty="0" smtClean="0">
                <a:latin typeface="Bookman Old Style" pitchFamily="18" charset="0"/>
              </a:rPr>
              <a:t>                    перга</a:t>
            </a:r>
          </a:p>
          <a:p>
            <a:pPr>
              <a:buNone/>
            </a:pPr>
            <a:endParaRPr lang="ru-RU" sz="28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Bookman Old Style" pitchFamily="18" charset="0"/>
              </a:rPr>
              <a:t>Место размещение: степные и лесостепные районы России (Алтай, Башкирия) </a:t>
            </a:r>
            <a:endParaRPr lang="ru-RU" sz="28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Bookman Old Style" pitchFamily="18" charset="0"/>
              </a:rPr>
              <a:t>Оленеводство </a:t>
            </a:r>
            <a:endParaRPr lang="ru-RU" sz="4000" dirty="0">
              <a:latin typeface="Bookman Old Style" pitchFamily="18" charset="0"/>
            </a:endParaRPr>
          </a:p>
        </p:txBody>
      </p:sp>
      <p:pic>
        <p:nvPicPr>
          <p:cNvPr id="5" name="Содержимое 4" descr="оленев.jpe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01625" y="2204809"/>
            <a:ext cx="4038600" cy="3015119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Bookman Old Style" pitchFamily="18" charset="0"/>
              </a:rPr>
              <a:t>Продукция: </a:t>
            </a:r>
          </a:p>
          <a:p>
            <a:pPr>
              <a:buNone/>
            </a:pPr>
            <a:r>
              <a:rPr lang="ru-RU" sz="2800" dirty="0" smtClean="0">
                <a:latin typeface="Bookman Old Style" pitchFamily="18" charset="0"/>
              </a:rPr>
              <a:t>мясо, шкура, панты</a:t>
            </a:r>
          </a:p>
          <a:p>
            <a:pPr>
              <a:buNone/>
            </a:pPr>
            <a:r>
              <a:rPr lang="ru-RU" sz="2800" dirty="0" smtClean="0">
                <a:latin typeface="Bookman Old Style" pitchFamily="18" charset="0"/>
              </a:rPr>
              <a:t>Порода: </a:t>
            </a:r>
          </a:p>
          <a:p>
            <a:pPr>
              <a:buNone/>
            </a:pPr>
            <a:r>
              <a:rPr lang="ru-RU" sz="2800" dirty="0" smtClean="0">
                <a:latin typeface="Bookman Old Style" pitchFamily="18" charset="0"/>
              </a:rPr>
              <a:t>Северные олени</a:t>
            </a:r>
          </a:p>
          <a:p>
            <a:pPr>
              <a:buNone/>
            </a:pPr>
            <a:r>
              <a:rPr lang="ru-RU" sz="2800" dirty="0" smtClean="0">
                <a:latin typeface="Bookman Old Style" pitchFamily="18" charset="0"/>
              </a:rPr>
              <a:t>Место размещение: северные территории, тундра</a:t>
            </a:r>
            <a:endParaRPr lang="ru-RU" sz="28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type="subTitle" idx="1"/>
          </p:nvPr>
        </p:nvSpPr>
        <p:spPr>
          <a:xfrm>
            <a:off x="357158" y="2428868"/>
            <a:ext cx="8572560" cy="4071966"/>
          </a:xfrm>
        </p:spPr>
        <p:txBody>
          <a:bodyPr>
            <a:normAutofit fontScale="70000" lnSpcReduction="20000"/>
          </a:bodyPr>
          <a:lstStyle/>
          <a:p>
            <a:pPr algn="l">
              <a:buNone/>
            </a:pPr>
            <a:endParaRPr lang="ru-RU" sz="2600" b="1" dirty="0" smtClean="0">
              <a:latin typeface="Bookman Old Style" pitchFamily="18" charset="0"/>
            </a:endParaRPr>
          </a:p>
          <a:p>
            <a:pPr algn="l">
              <a:buNone/>
            </a:pPr>
            <a:r>
              <a:rPr lang="ru-RU" sz="2600" b="1" dirty="0" smtClean="0">
                <a:latin typeface="Bookman Old Style" pitchFamily="18" charset="0"/>
              </a:rPr>
              <a:t>Параграф </a:t>
            </a:r>
            <a:r>
              <a:rPr lang="ru-RU" sz="2600" dirty="0" smtClean="0">
                <a:latin typeface="Bookman Old Style" pitchFamily="18" charset="0"/>
              </a:rPr>
              <a:t>52</a:t>
            </a:r>
            <a:r>
              <a:rPr lang="ru-RU" sz="2600" b="1" dirty="0" smtClean="0">
                <a:latin typeface="Bookman Old Style" pitchFamily="18" charset="0"/>
              </a:rPr>
              <a:t>, </a:t>
            </a:r>
            <a:r>
              <a:rPr lang="ru-RU" sz="2600" b="1" dirty="0" smtClean="0">
                <a:latin typeface="Bookman Old Style" pitchFamily="18" charset="0"/>
              </a:rPr>
              <a:t>, ответить на </a:t>
            </a:r>
            <a:r>
              <a:rPr lang="ru-RU" sz="2600" b="1" dirty="0" smtClean="0">
                <a:latin typeface="Bookman Old Style" pitchFamily="18" charset="0"/>
              </a:rPr>
              <a:t>вопросы</a:t>
            </a:r>
            <a:endParaRPr lang="ru-RU" sz="2600" b="1" dirty="0" smtClean="0">
              <a:latin typeface="Bookman Old Style" pitchFamily="18" charset="0"/>
            </a:endParaRPr>
          </a:p>
          <a:p>
            <a:pPr algn="l">
              <a:buNone/>
            </a:pPr>
            <a:r>
              <a:rPr lang="ru-RU" sz="2600" b="1" u="sng" dirty="0" smtClean="0">
                <a:solidFill>
                  <a:srgbClr val="FF0000"/>
                </a:solidFill>
                <a:latin typeface="Bookman Old Style" pitchFamily="18" charset="0"/>
              </a:rPr>
              <a:t>Индивидуальное задание:</a:t>
            </a:r>
          </a:p>
          <a:p>
            <a:pPr algn="l">
              <a:buNone/>
            </a:pPr>
            <a:r>
              <a:rPr lang="ru-RU" sz="2600" dirty="0" smtClean="0">
                <a:latin typeface="Bookman Old Style" pitchFamily="18" charset="0"/>
              </a:rPr>
              <a:t>     К началу 1998 года в РФ было зарегистрировано 274 тысячи фермерских хозяйств. Средняя площадь хозяйств 48 га. Они дали государству всего 2%  продукции. Почему так мал процент производства фермерами России? Какие проблемы  развития фермерства вы можете назвать? Составьте свой бизнес –план развития своего фермерского хозяйства.</a:t>
            </a:r>
          </a:p>
          <a:p>
            <a:pPr algn="l">
              <a:buNone/>
            </a:pPr>
            <a:r>
              <a:rPr lang="ru-RU" sz="2600" b="1" u="sng" dirty="0" smtClean="0">
                <a:solidFill>
                  <a:srgbClr val="FF0000"/>
                </a:solidFill>
                <a:latin typeface="Bookman Old Style" pitchFamily="18" charset="0"/>
              </a:rPr>
              <a:t>Опережающее задание :</a:t>
            </a:r>
          </a:p>
          <a:p>
            <a:pPr algn="l">
              <a:buNone/>
            </a:pPr>
            <a:r>
              <a:rPr lang="ru-RU" sz="2600" dirty="0" smtClean="0">
                <a:latin typeface="Bookman Old Style" pitchFamily="18" charset="0"/>
              </a:rPr>
              <a:t>Подготовить </a:t>
            </a:r>
            <a:r>
              <a:rPr lang="ru-RU" sz="2600" dirty="0" smtClean="0">
                <a:latin typeface="Bookman Old Style" pitchFamily="18" charset="0"/>
              </a:rPr>
              <a:t> </a:t>
            </a:r>
            <a:r>
              <a:rPr lang="ru-RU" sz="2600" dirty="0" smtClean="0">
                <a:latin typeface="Bookman Old Style" pitchFamily="18" charset="0"/>
              </a:rPr>
              <a:t>презентации по теме </a:t>
            </a:r>
          </a:p>
          <a:p>
            <a:pPr algn="l">
              <a:buNone/>
            </a:pPr>
            <a:r>
              <a:rPr lang="ru-RU" sz="2600" dirty="0" smtClean="0">
                <a:latin typeface="Bookman Old Style" pitchFamily="18" charset="0"/>
              </a:rPr>
              <a:t>«Роль леса в российской экономике».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Bookman Old Style" pitchFamily="18" charset="0"/>
              </a:rPr>
              <a:t>Домашнее задание</a:t>
            </a:r>
            <a:endParaRPr lang="ru-RU" sz="40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Bookman Old Style" pitchFamily="18" charset="0"/>
              </a:rPr>
              <a:t>Зерновое производство</a:t>
            </a:r>
            <a:endParaRPr lang="ru-RU" sz="4000" dirty="0">
              <a:latin typeface="Bookman Old Style" pitchFamily="18" charset="0"/>
            </a:endParaRPr>
          </a:p>
        </p:txBody>
      </p:sp>
      <p:pic>
        <p:nvPicPr>
          <p:cNvPr id="4" name="Содержимое 3" descr="зерно.jpe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85721" y="1527175"/>
            <a:ext cx="3643337" cy="3044833"/>
          </a:xfrm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143372" y="1428736"/>
          <a:ext cx="4643469" cy="3208208"/>
        </p:xfrm>
        <a:graphic>
          <a:graphicData uri="http://schemas.openxmlformats.org/drawingml/2006/table">
            <a:tbl>
              <a:tblPr/>
              <a:tblGrid>
                <a:gridCol w="4643469"/>
              </a:tblGrid>
              <a:tr h="71438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274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ru-RU" sz="1600" u="sng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Озимое</a:t>
                      </a:r>
                      <a:r>
                        <a:rPr lang="ru-RU" sz="1600" u="sng" baseline="0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u="sng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u="sng" dirty="0" err="1" smtClean="0">
                          <a:solidFill>
                            <a:srgbClr val="FF0000"/>
                          </a:solidFill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зерноводство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: </a:t>
                      </a:r>
                      <a:r>
                        <a:rPr lang="ru-RU" sz="1600" dirty="0" smtClean="0"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Рожь,</a:t>
                      </a:r>
                      <a:r>
                        <a:rPr lang="ru-RU" sz="1600" baseline="0" dirty="0" smtClean="0"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 п</a:t>
                      </a:r>
                      <a:r>
                        <a:rPr lang="ru-RU" sz="1600" dirty="0" smtClean="0"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шеница,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ru-RU" sz="1600" baseline="0" dirty="0" smtClean="0"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                                         ячмень</a:t>
                      </a:r>
                      <a:endParaRPr lang="ru-RU" sz="1600" dirty="0" smtClean="0">
                        <a:latin typeface="Bookman Old Style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u="sng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Яровое </a:t>
                      </a:r>
                      <a:r>
                        <a:rPr lang="ru-RU" sz="1600" u="sng" dirty="0" err="1" smtClean="0">
                          <a:solidFill>
                            <a:srgbClr val="FF0000"/>
                          </a:solidFill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зерноводство</a:t>
                      </a:r>
                      <a:r>
                        <a:rPr lang="ru-RU" sz="1600" dirty="0" smtClean="0"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: пшеница, овес,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                                        ячмень, кукуруза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По производству зерновых культур Россия занимает 1-е место в мире. По площади посевов 1-е место занимает пшеница, 2-е место- ячмень.</a:t>
                      </a:r>
                      <a:endParaRPr lang="ru-RU" sz="1800" b="1" u="sng" dirty="0" smtClean="0">
                        <a:solidFill>
                          <a:srgbClr val="FF0000"/>
                        </a:solidFill>
                        <a:latin typeface="Bookman Old Style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28596" y="4857760"/>
            <a:ext cx="8143932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b="1" u="sng" dirty="0" smtClean="0">
                <a:solidFill>
                  <a:srgbClr val="FF0000"/>
                </a:solidFill>
                <a:latin typeface="Bookman Old Style" pitchFamily="18" charset="0"/>
                <a:ea typeface="Calibri"/>
                <a:cs typeface="Times New Roman" pitchFamily="18" charset="0"/>
              </a:rPr>
              <a:t>Практическая работа</a:t>
            </a:r>
            <a:r>
              <a:rPr lang="ru-RU" sz="2000" dirty="0" smtClean="0">
                <a:latin typeface="Bookman Old Style" pitchFamily="18" charset="0"/>
                <a:ea typeface="Calibri"/>
                <a:cs typeface="Times New Roman" pitchFamily="18" charset="0"/>
              </a:rPr>
              <a:t>: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latin typeface="Bookman Old Style" pitchFamily="18" charset="0"/>
                <a:ea typeface="Calibri"/>
                <a:cs typeface="Times New Roman" pitchFamily="18" charset="0"/>
              </a:rPr>
              <a:t>Укажите особенности  требования культур  к теплу, почве, влаге и определите по карте районы  выращивания  зерновых культур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Bookman Old Style" pitchFamily="18" charset="0"/>
              </a:rPr>
              <a:t>Овощеводство</a:t>
            </a:r>
            <a:endParaRPr lang="ru-RU" sz="4000" dirty="0">
              <a:latin typeface="Bookman Old Style" pitchFamily="18" charset="0"/>
            </a:endParaRPr>
          </a:p>
        </p:txBody>
      </p:sp>
      <p:pic>
        <p:nvPicPr>
          <p:cNvPr id="4" name="Содержимое 3" descr="овощи.jpe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1428737"/>
            <a:ext cx="3143272" cy="2714644"/>
          </a:xfrm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868" y="1285860"/>
          <a:ext cx="5327018" cy="4857784"/>
        </p:xfrm>
        <a:graphic>
          <a:graphicData uri="http://schemas.openxmlformats.org/drawingml/2006/table">
            <a:tbl>
              <a:tblPr/>
              <a:tblGrid>
                <a:gridCol w="2500330"/>
                <a:gridCol w="2826688"/>
              </a:tblGrid>
              <a:tr h="4857784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400" dirty="0"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Картофелеводство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Bookman Old Style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Производство капусты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Производство </a:t>
                      </a:r>
                      <a:r>
                        <a:rPr lang="ru-RU" sz="1400" dirty="0"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корнеплодов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Bookman Old Style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Выращивание </a:t>
                      </a:r>
                      <a:r>
                        <a:rPr lang="ru-RU" sz="1400" dirty="0"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бахчевых культур </a:t>
                      </a:r>
                      <a:endParaRPr lang="ru-RU" sz="1400" dirty="0" smtClean="0">
                        <a:latin typeface="Bookman Old Style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( </a:t>
                      </a:r>
                      <a:r>
                        <a:rPr lang="ru-RU" sz="1400" dirty="0"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арбузы, дыни и др.)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400" dirty="0"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Выращивание листовых и эфиромасличных овощей (щавель, шпинат, сельдерей, укроп и др.)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400" dirty="0"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Производство томатов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Центральная Россия, Средний Урал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Пригородное производство в средней полосе России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Bookman Old Style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Bookman Old Style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Волгоградская </a:t>
                      </a:r>
                      <a:r>
                        <a:rPr lang="ru-RU" sz="1400" dirty="0"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и Астраханская области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Bookman Old Style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Bookman Old Style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Пригородное </a:t>
                      </a:r>
                      <a:r>
                        <a:rPr lang="ru-RU" sz="1400" dirty="0"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производство и тепличное производство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Волгоградская </a:t>
                      </a:r>
                      <a:r>
                        <a:rPr lang="ru-RU" sz="1400" dirty="0"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и Астраханская области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latin typeface="Bookman Old Style" pitchFamily="18" charset="0"/>
              </a:rPr>
              <a:t>Технические культуры</a:t>
            </a:r>
            <a:endParaRPr lang="ru-RU" sz="4000" dirty="0">
              <a:latin typeface="Bookman Old Style" pitchFamily="18" charset="0"/>
            </a:endParaRPr>
          </a:p>
        </p:txBody>
      </p:sp>
      <p:pic>
        <p:nvPicPr>
          <p:cNvPr id="4" name="Содержимое 3" descr="подсолн.jpe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1500174"/>
            <a:ext cx="3444240" cy="4572000"/>
          </a:xfrm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714744" y="1428736"/>
          <a:ext cx="5143536" cy="2500330"/>
        </p:xfrm>
        <a:graphic>
          <a:graphicData uri="http://schemas.openxmlformats.org/drawingml/2006/table">
            <a:tbl>
              <a:tblPr/>
              <a:tblGrid>
                <a:gridCol w="5143536"/>
              </a:tblGrid>
              <a:tr h="2500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600" b="1" u="sng" dirty="0" err="1" smtClean="0">
                          <a:solidFill>
                            <a:srgbClr val="FF0000"/>
                          </a:solidFill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Масляничные</a:t>
                      </a:r>
                      <a:r>
                        <a:rPr lang="ru-RU" sz="1600" b="1" u="sng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 культуры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1600" dirty="0" smtClean="0"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           (подсолнечник, рапс, горчица)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Bookman Old Style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600" b="1" u="sng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Сахаросодержащие культуры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1600" dirty="0" smtClean="0"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               </a:t>
                      </a:r>
                      <a:r>
                        <a:rPr lang="ru-RU" sz="1600" dirty="0"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(сахарная свекла)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Bookman Old Style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600" b="1" u="sng" dirty="0" err="1" smtClean="0">
                          <a:solidFill>
                            <a:srgbClr val="FF0000"/>
                          </a:solidFill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Маслично-волокнистые</a:t>
                      </a:r>
                      <a:r>
                        <a:rPr lang="ru-RU" sz="1600" b="1" u="sng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u="sng" dirty="0">
                          <a:solidFill>
                            <a:srgbClr val="FF0000"/>
                          </a:solidFill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культуры </a:t>
                      </a:r>
                      <a:endParaRPr lang="ru-RU" sz="1600" b="1" u="sng" dirty="0" smtClean="0">
                        <a:solidFill>
                          <a:srgbClr val="FF0000"/>
                        </a:solidFill>
                        <a:latin typeface="Bookman Old Style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1600" dirty="0" smtClean="0"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                 (</a:t>
                      </a:r>
                      <a:r>
                        <a:rPr lang="ru-RU" sz="1600" dirty="0"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лен)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786182" y="4286256"/>
            <a:ext cx="5072098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b="1" u="sng" dirty="0" smtClean="0">
                <a:solidFill>
                  <a:srgbClr val="FF0000"/>
                </a:solidFill>
                <a:latin typeface="Bookman Old Style" pitchFamily="18" charset="0"/>
                <a:ea typeface="Calibri"/>
                <a:cs typeface="Times New Roman" pitchFamily="18" charset="0"/>
              </a:rPr>
              <a:t>Практическая работа</a:t>
            </a:r>
            <a:r>
              <a:rPr lang="ru-RU" sz="2000" dirty="0" smtClean="0">
                <a:latin typeface="Bookman Old Style" pitchFamily="18" charset="0"/>
                <a:ea typeface="Calibri"/>
                <a:cs typeface="Times New Roman" pitchFamily="18" charset="0"/>
              </a:rPr>
              <a:t>: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latin typeface="Bookman Old Style" pitchFamily="18" charset="0"/>
                <a:ea typeface="Calibri"/>
                <a:cs typeface="Times New Roman" pitchFamily="18" charset="0"/>
              </a:rPr>
              <a:t>Укажите особенности  требования культур  к теплу, почве, влаге и определите по карте районы  выращивания  технических культур </a:t>
            </a:r>
            <a:endParaRPr lang="ru-RU" sz="2000" dirty="0">
              <a:latin typeface="Bookman Old Style" pitchFamily="18" charset="0"/>
              <a:ea typeface="Calibri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Bookman Old Style" pitchFamily="18" charset="0"/>
              </a:rPr>
              <a:t>Садоводство</a:t>
            </a:r>
            <a:endParaRPr lang="ru-RU" sz="4000" dirty="0">
              <a:latin typeface="Bookman Old Style" pitchFamily="18" charset="0"/>
            </a:endParaRPr>
          </a:p>
        </p:txBody>
      </p:sp>
      <p:pic>
        <p:nvPicPr>
          <p:cNvPr id="4" name="Содержимое 3" descr="садовод.jpe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71473" y="1527175"/>
            <a:ext cx="3429023" cy="3902089"/>
          </a:xfrm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143372" y="1857364"/>
          <a:ext cx="4898390" cy="2804160"/>
        </p:xfrm>
        <a:graphic>
          <a:graphicData uri="http://schemas.openxmlformats.org/drawingml/2006/table">
            <a:tbl>
              <a:tblPr/>
              <a:tblGrid>
                <a:gridCol w="2524125"/>
                <a:gridCol w="2374265"/>
              </a:tblGrid>
              <a:tr h="1273878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600" b="1" u="sng" dirty="0">
                          <a:solidFill>
                            <a:srgbClr val="FF0000"/>
                          </a:solidFill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Производство ягод </a:t>
                      </a:r>
                      <a:endParaRPr lang="ru-RU" sz="1600" b="1" u="sng" dirty="0" smtClean="0">
                        <a:solidFill>
                          <a:srgbClr val="FF0000"/>
                        </a:solidFill>
                        <a:latin typeface="Bookman Old Style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1600" dirty="0" smtClean="0"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(смородина,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малина</a:t>
                      </a:r>
                      <a:r>
                        <a:rPr lang="ru-RU" sz="1600" dirty="0"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ru-RU" sz="1600" dirty="0" err="1" smtClean="0"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арония-черноплодная</a:t>
                      </a:r>
                      <a:r>
                        <a:rPr lang="ru-RU" sz="1600" dirty="0" smtClean="0"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, крыжовник и </a:t>
                      </a:r>
                      <a:r>
                        <a:rPr lang="ru-RU" sz="1600" dirty="0" err="1"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др</a:t>
                      </a:r>
                      <a:r>
                        <a:rPr lang="ru-RU" sz="1600" dirty="0"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).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Bookman Old Style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1600" b="1" u="sng" dirty="0" err="1" smtClean="0">
                          <a:solidFill>
                            <a:srgbClr val="FF0000"/>
                          </a:solidFill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Фруктоводство</a:t>
                      </a:r>
                      <a:r>
                        <a:rPr lang="ru-RU" sz="1600" b="1" u="sng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(яблоня, </a:t>
                      </a:r>
                      <a:r>
                        <a:rPr lang="ru-RU" sz="1600" dirty="0" smtClean="0"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груша, </a:t>
                      </a:r>
                      <a:r>
                        <a:rPr lang="ru-RU" sz="1600" dirty="0"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вишня и др.)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Пригородное производство Средней полосы России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Bookman Old Style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Bookman Old Style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Bookman Old Style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Bookman Old Style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Центральная Россия</a:t>
                      </a:r>
                      <a:endParaRPr lang="ru-RU" sz="1600" dirty="0">
                        <a:latin typeface="Bookman Old Style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Bookman Old Style" pitchFamily="18" charset="0"/>
              </a:rPr>
              <a:t>Виноградарство</a:t>
            </a:r>
            <a:endParaRPr lang="ru-RU" sz="4000" dirty="0">
              <a:latin typeface="Bookman Old Style" pitchFamily="18" charset="0"/>
            </a:endParaRPr>
          </a:p>
        </p:txBody>
      </p:sp>
      <p:pic>
        <p:nvPicPr>
          <p:cNvPr id="4" name="Содержимое 3" descr="виногр.jpe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1714488"/>
            <a:ext cx="3071834" cy="3429024"/>
          </a:xfrm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867" y="1500174"/>
          <a:ext cx="5214973" cy="2139138"/>
        </p:xfrm>
        <a:graphic>
          <a:graphicData uri="http://schemas.openxmlformats.org/drawingml/2006/table">
            <a:tbl>
              <a:tblPr/>
              <a:tblGrid>
                <a:gridCol w="2945113"/>
                <a:gridCol w="2269860"/>
              </a:tblGrid>
              <a:tr h="2139138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2400" dirty="0"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Столовое производство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ru-RU" sz="2400" dirty="0" smtClean="0">
                        <a:latin typeface="Bookman Old Style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2400" dirty="0" smtClean="0"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Винное </a:t>
                      </a:r>
                      <a:r>
                        <a:rPr lang="ru-RU" sz="2400" dirty="0"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производство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latin typeface="Bookman Old Style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Северный </a:t>
                      </a:r>
                      <a:r>
                        <a:rPr lang="ru-RU" sz="2400" dirty="0"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Кавказ и Поволжье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Bookman Old Style" pitchFamily="18" charset="0"/>
              </a:rPr>
              <a:t>Животноводство России</a:t>
            </a:r>
            <a:endParaRPr lang="ru-RU" sz="4000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    </a:t>
            </a:r>
            <a:r>
              <a:rPr lang="ru-RU" dirty="0" smtClean="0">
                <a:latin typeface="Bookman Old Style" pitchFamily="18" charset="0"/>
              </a:rPr>
              <a:t>В России эта отрасль основывалась традиционно на кормах, получаемых с естественных кормовых угодий, где скот выпасается в пастбищный период и сенокосов, на которых летом заготавливается сено на зиму. </a:t>
            </a:r>
          </a:p>
          <a:p>
            <a:pPr lvl="0">
              <a:buNone/>
            </a:pPr>
            <a:r>
              <a:rPr lang="ru-RU" dirty="0" smtClean="0">
                <a:latin typeface="Bookman Old Style" pitchFamily="18" charset="0"/>
              </a:rPr>
              <a:t>   Много кормов производится на пашне, такая отрасль растениеводства как выращивание многолетних трав полностью работает на животноводство.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Bookman Old Style" pitchFamily="18" charset="0"/>
              </a:rPr>
              <a:t>Скотоводство</a:t>
            </a:r>
            <a:endParaRPr lang="ru-RU" sz="4000" dirty="0">
              <a:latin typeface="Bookman Old Style" pitchFamily="18" charset="0"/>
            </a:endParaRPr>
          </a:p>
        </p:txBody>
      </p:sp>
      <p:pic>
        <p:nvPicPr>
          <p:cNvPr id="5" name="Содержимое 4" descr="коровы.jpe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28597" y="1428737"/>
            <a:ext cx="3357585" cy="3071834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57620" y="1214422"/>
            <a:ext cx="5072098" cy="407196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>
                <a:latin typeface="Bookman Old Style" pitchFamily="18" charset="0"/>
              </a:rPr>
              <a:t>    Скотоводство (КРС) имеет самую большую численность   (29млн.голов) и объём продукции (2/5 мяса)</a:t>
            </a:r>
          </a:p>
          <a:p>
            <a:r>
              <a:rPr lang="ru-RU" sz="2100" b="1" u="sng" dirty="0" smtClean="0">
                <a:solidFill>
                  <a:srgbClr val="FF0000"/>
                </a:solidFill>
                <a:latin typeface="Bookman Old Style" pitchFamily="18" charset="0"/>
              </a:rPr>
              <a:t> Молочное направление</a:t>
            </a:r>
          </a:p>
          <a:p>
            <a:pPr>
              <a:buNone/>
            </a:pPr>
            <a:r>
              <a:rPr lang="ru-RU" sz="2100" dirty="0" smtClean="0">
                <a:latin typeface="Bookman Old Style" pitchFamily="18" charset="0"/>
              </a:rPr>
              <a:t>     </a:t>
            </a:r>
            <a:r>
              <a:rPr lang="ru-RU" sz="2100" dirty="0" err="1" smtClean="0">
                <a:latin typeface="Bookman Old Style" pitchFamily="18" charset="0"/>
              </a:rPr>
              <a:t>порода-Черно-пестрая</a:t>
            </a:r>
            <a:endParaRPr lang="ru-RU" sz="2100" dirty="0" smtClean="0">
              <a:latin typeface="Bookman Old Style" pitchFamily="18" charset="0"/>
            </a:endParaRPr>
          </a:p>
          <a:p>
            <a:r>
              <a:rPr lang="ru-RU" sz="2100" b="1" u="sng" dirty="0" smtClean="0">
                <a:solidFill>
                  <a:srgbClr val="FF0000"/>
                </a:solidFill>
                <a:latin typeface="Bookman Old Style" pitchFamily="18" charset="0"/>
              </a:rPr>
              <a:t>Мясо - молочное направление </a:t>
            </a:r>
          </a:p>
          <a:p>
            <a:pPr>
              <a:buNone/>
            </a:pPr>
            <a:r>
              <a:rPr lang="ru-RU" sz="2100" dirty="0" smtClean="0">
                <a:latin typeface="Bookman Old Style" pitchFamily="18" charset="0"/>
              </a:rPr>
              <a:t>      </a:t>
            </a:r>
            <a:r>
              <a:rPr lang="ru-RU" sz="2100" dirty="0" err="1" smtClean="0">
                <a:latin typeface="Bookman Old Style" pitchFamily="18" charset="0"/>
              </a:rPr>
              <a:t>порода</a:t>
            </a:r>
            <a:r>
              <a:rPr lang="ru-RU" sz="2100" u="sng" dirty="0" err="1" smtClean="0">
                <a:latin typeface="Bookman Old Style" pitchFamily="18" charset="0"/>
              </a:rPr>
              <a:t>-</a:t>
            </a:r>
            <a:r>
              <a:rPr lang="ru-RU" sz="2100" dirty="0" err="1" smtClean="0">
                <a:latin typeface="Bookman Old Style" pitchFamily="18" charset="0"/>
              </a:rPr>
              <a:t>Холмогорская</a:t>
            </a:r>
            <a:r>
              <a:rPr lang="ru-RU" sz="2100" dirty="0" smtClean="0">
                <a:latin typeface="Bookman Old Style" pitchFamily="18" charset="0"/>
              </a:rPr>
              <a:t> </a:t>
            </a:r>
          </a:p>
          <a:p>
            <a:r>
              <a:rPr lang="ru-RU" sz="2100" b="1" dirty="0" smtClean="0">
                <a:solidFill>
                  <a:srgbClr val="FF0000"/>
                </a:solidFill>
                <a:latin typeface="Bookman Old Style" pitchFamily="18" charset="0"/>
              </a:rPr>
              <a:t>    </a:t>
            </a:r>
            <a:r>
              <a:rPr lang="ru-RU" sz="2100" b="1" u="sng" dirty="0" smtClean="0">
                <a:solidFill>
                  <a:srgbClr val="FF0000"/>
                </a:solidFill>
                <a:latin typeface="Bookman Old Style" pitchFamily="18" charset="0"/>
              </a:rPr>
              <a:t>Мясное направление</a:t>
            </a:r>
          </a:p>
          <a:p>
            <a:pPr>
              <a:buNone/>
            </a:pPr>
            <a:r>
              <a:rPr lang="ru-RU" sz="2100" dirty="0" smtClean="0">
                <a:latin typeface="Bookman Old Style" pitchFamily="18" charset="0"/>
              </a:rPr>
              <a:t>    </a:t>
            </a:r>
            <a:r>
              <a:rPr lang="ru-RU" sz="2100" dirty="0" err="1" smtClean="0">
                <a:latin typeface="Bookman Old Style" pitchFamily="18" charset="0"/>
              </a:rPr>
              <a:t>порода-Калмыцкая</a:t>
            </a:r>
            <a:endParaRPr lang="ru-RU" sz="21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ru-RU" dirty="0" smtClean="0"/>
              <a:t>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 rot="10800000" flipV="1">
            <a:off x="285720" y="5091023"/>
            <a:ext cx="8572560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b="1" u="sng" dirty="0" smtClean="0">
                <a:solidFill>
                  <a:srgbClr val="FF0000"/>
                </a:solidFill>
                <a:latin typeface="Bookman Old Style" pitchFamily="18" charset="0"/>
                <a:ea typeface="Calibri"/>
                <a:cs typeface="Times New Roman" pitchFamily="18" charset="0"/>
              </a:rPr>
              <a:t>Практическая работа</a:t>
            </a:r>
            <a:r>
              <a:rPr lang="ru-RU" sz="2000" dirty="0" smtClean="0">
                <a:latin typeface="Bookman Old Style" pitchFamily="18" charset="0"/>
                <a:ea typeface="Calibri"/>
                <a:cs typeface="Times New Roman" pitchFamily="18" charset="0"/>
              </a:rPr>
              <a:t>: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latin typeface="Bookman Old Style" pitchFamily="18" charset="0"/>
                <a:ea typeface="Calibri"/>
                <a:cs typeface="Times New Roman" pitchFamily="18" charset="0"/>
              </a:rPr>
              <a:t>Определите по карте районы  разведения  КРС.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latin typeface="Bookman Old Style" pitchFamily="18" charset="0"/>
                <a:ea typeface="Calibri"/>
                <a:cs typeface="Times New Roman" pitchFamily="18" charset="0"/>
              </a:rPr>
              <a:t>Заполните  результат в таблицу</a:t>
            </a:r>
            <a:endParaRPr lang="ru-RU" sz="20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Bookman Old Style" pitchFamily="18" charset="0"/>
              </a:rPr>
              <a:t>Овцеводство</a:t>
            </a:r>
            <a:endParaRPr lang="ru-RU" sz="4000" dirty="0">
              <a:latin typeface="Bookman Old Style" pitchFamily="18" charset="0"/>
            </a:endParaRPr>
          </a:p>
        </p:txBody>
      </p:sp>
      <p:pic>
        <p:nvPicPr>
          <p:cNvPr id="5" name="Содержимое 4" descr="овцы.jpe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01625" y="1500175"/>
            <a:ext cx="4038600" cy="2928957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3200408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Bookman Old Style" pitchFamily="18" charset="0"/>
              </a:rPr>
              <a:t>Грубошерстное</a:t>
            </a:r>
          </a:p>
          <a:p>
            <a:pPr>
              <a:buNone/>
            </a:pPr>
            <a:r>
              <a:rPr lang="ru-RU" sz="2000" dirty="0" smtClean="0">
                <a:latin typeface="Bookman Old Style" pitchFamily="18" charset="0"/>
              </a:rPr>
              <a:t>    (порода- Романовская) </a:t>
            </a:r>
          </a:p>
          <a:p>
            <a:r>
              <a:rPr lang="ru-RU" sz="2800" dirty="0" smtClean="0">
                <a:latin typeface="Bookman Old Style" pitchFamily="18" charset="0"/>
              </a:rPr>
              <a:t>Полутонкорунное</a:t>
            </a:r>
            <a:endParaRPr lang="ru-RU" sz="2000" dirty="0" smtClean="0">
              <a:latin typeface="Bookman Old Style" pitchFamily="18" charset="0"/>
            </a:endParaRPr>
          </a:p>
          <a:p>
            <a:r>
              <a:rPr lang="ru-RU" sz="2800" dirty="0" smtClean="0">
                <a:latin typeface="Bookman Old Style" pitchFamily="18" charset="0"/>
              </a:rPr>
              <a:t>Тонкорунное</a:t>
            </a:r>
          </a:p>
          <a:p>
            <a:r>
              <a:rPr lang="ru-RU" sz="2800" dirty="0" smtClean="0">
                <a:latin typeface="Bookman Old Style" pitchFamily="18" charset="0"/>
              </a:rPr>
              <a:t>Курдючное</a:t>
            </a:r>
          </a:p>
          <a:p>
            <a:r>
              <a:rPr lang="ru-RU" sz="2800" dirty="0" smtClean="0">
                <a:latin typeface="Bookman Old Style" pitchFamily="18" charset="0"/>
              </a:rPr>
              <a:t>Каракулевое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4643446"/>
            <a:ext cx="8358246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b="1" u="sng" dirty="0" smtClean="0">
                <a:solidFill>
                  <a:srgbClr val="FF0000"/>
                </a:solidFill>
                <a:latin typeface="Bookman Old Style" pitchFamily="18" charset="0"/>
                <a:ea typeface="Calibri"/>
                <a:cs typeface="Times New Roman" pitchFamily="18" charset="0"/>
              </a:rPr>
              <a:t>Практическая работа</a:t>
            </a:r>
            <a:r>
              <a:rPr lang="ru-RU" sz="2000" dirty="0" smtClean="0">
                <a:latin typeface="Bookman Old Style" pitchFamily="18" charset="0"/>
                <a:ea typeface="Calibri"/>
                <a:cs typeface="Times New Roman" pitchFamily="18" charset="0"/>
              </a:rPr>
              <a:t>: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latin typeface="Bookman Old Style" pitchFamily="18" charset="0"/>
                <a:ea typeface="Calibri"/>
                <a:cs typeface="Times New Roman" pitchFamily="18" charset="0"/>
              </a:rPr>
              <a:t>Определите по карте районы  разведения  овец.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latin typeface="Bookman Old Style" pitchFamily="18" charset="0"/>
                <a:ea typeface="Calibri"/>
                <a:cs typeface="Times New Roman" pitchFamily="18" charset="0"/>
              </a:rPr>
              <a:t>Заполните  результат в таблицу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endParaRPr lang="ru-RU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255</TotalTime>
  <Words>566</Words>
  <Application>Microsoft Office PowerPoint</Application>
  <PresentationFormat>Экран (4:3)</PresentationFormat>
  <Paragraphs>132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Официальная</vt:lpstr>
      <vt:lpstr>Земледелие  и животноводство России</vt:lpstr>
      <vt:lpstr>Зерновое производство</vt:lpstr>
      <vt:lpstr>Овощеводство</vt:lpstr>
      <vt:lpstr>Технические культуры</vt:lpstr>
      <vt:lpstr>Садоводство</vt:lpstr>
      <vt:lpstr>Виноградарство</vt:lpstr>
      <vt:lpstr>Животноводство России</vt:lpstr>
      <vt:lpstr>Скотоводство</vt:lpstr>
      <vt:lpstr>Овцеводство</vt:lpstr>
      <vt:lpstr>Свиноводство</vt:lpstr>
      <vt:lpstr>Птицеводство</vt:lpstr>
      <vt:lpstr>Коневодство </vt:lpstr>
      <vt:lpstr>Звероводство</vt:lpstr>
      <vt:lpstr>Рыболовство</vt:lpstr>
      <vt:lpstr>Пчеловодство</vt:lpstr>
      <vt:lpstr>Оленеводство </vt:lpstr>
      <vt:lpstr>Домашнее задание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Растениеводство и животноводство России</dc:title>
  <dc:creator>User</dc:creator>
  <cp:lastModifiedBy>Asus</cp:lastModifiedBy>
  <cp:revision>31</cp:revision>
  <dcterms:created xsi:type="dcterms:W3CDTF">2009-12-13T17:38:47Z</dcterms:created>
  <dcterms:modified xsi:type="dcterms:W3CDTF">2013-04-24T06:10:49Z</dcterms:modified>
</cp:coreProperties>
</file>