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8D6D117-7CCF-4BB3-BD82-87C7C0300291}">
  <a:tblStyle styleId="{D8D6D117-7CCF-4BB3-BD82-87C7C0300291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DBE5F1"/>
          </a:solidFill>
        </a:fill>
      </a:tcStyle>
    </a:wholeTbl>
    <a:band1H>
      <a:tcStyle>
        <a:tcBdr/>
        <a:fill>
          <a:solidFill>
            <a:srgbClr val="B8CCE4"/>
          </a:solidFill>
        </a:fill>
      </a:tcStyle>
    </a:band1H>
    <a:band1V>
      <a:tcStyle>
        <a:tcBdr/>
        <a:fill>
          <a:solidFill>
            <a:srgbClr val="B8CCE4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DBE5F1"/>
          </a:solidFill>
        </a:fill>
      </a:tcStyle>
    </a:lastRow>
    <a:firstRow>
      <a:tcTxStyle b="on" i="off"/>
      <a:tcStyle>
        <a:tcBdr/>
        <a:fill>
          <a:solidFill>
            <a:srgbClr val="DBE5F1"/>
          </a:solidFill>
        </a:fill>
      </a:tcStyle>
    </a:firstRow>
  </a:tblStyle>
  <a:tblStyle styleId="{9E620587-8795-4206-A0AB-A794E7F5DAA2}" styleName="Table_1">
    <a:wholeTbl>
      <a:tcTxStyle b="off" i="off">
        <a:schemeClr val="dk1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F1DD"/>
          </a:solidFill>
        </a:fill>
      </a:tcStyle>
    </a:wholeTbl>
    <a:band1H>
      <a:tcStyle>
        <a:tcBdr/>
        <a:fill>
          <a:solidFill>
            <a:srgbClr val="D7E3BC"/>
          </a:solidFill>
        </a:fill>
      </a:tcStyle>
    </a:band1H>
    <a:band1V>
      <a:tcStyle>
        <a:tcBdr/>
        <a:fill>
          <a:solidFill>
            <a:srgbClr val="D7E3BC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BF1DD"/>
          </a:solidFill>
        </a:fill>
      </a:tcStyle>
    </a:lastRow>
    <a:firstRow>
      <a:tcTxStyle b="on" i="off"/>
      <a:tcStyle>
        <a:tcBdr/>
        <a:fill>
          <a:solidFill>
            <a:srgbClr val="EBF1D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3BC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cala.ru/bse/big/img2_1/encyclopediyaRU-217965063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785785" y="5357826"/>
            <a:ext cx="7772400" cy="1243019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Воздействие организмов на земные оболочки</a:t>
            </a:r>
          </a:p>
        </p:txBody>
      </p:sp>
      <p:sp>
        <p:nvSpPr>
          <p:cNvPr id="81" name="Shape 81"/>
          <p:cNvSpPr/>
          <p:nvPr/>
        </p:nvSpPr>
        <p:spPr>
          <a:xfrm>
            <a:off x="1285851" y="285728"/>
            <a:ext cx="4500594" cy="50684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x="5786446" y="3286123"/>
            <a:ext cx="2228850" cy="2047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857224" y="200176"/>
            <a:ext cx="7286675" cy="468295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857224" y="200176"/>
            <a:ext cx="7286675" cy="468295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28595" y="4929198"/>
            <a:ext cx="8143931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Почва. 1. Тундровая глеевая. 2. Торфяно-болотная. 3. Подзолистая. 4. Дерново-подзолистая. 5. Болотно-подзолистая. 6. Серая лесная. 7. Чернозем типичный. 8. Лугово-черноземная. 9. Каштановая. 10. Бурая пустынно-степная. 11. Солонец. 12. Солончак. 13. Серозем. 14. Желтозем. 15. Краснозем. 16. Аллювиально-дерновая.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3571867" y="2786058"/>
            <a:ext cx="2000263" cy="1143003"/>
          </a:xfrm>
          <a:prstGeom prst="rect">
            <a:avLst/>
          </a:prstGeom>
          <a:solidFill>
            <a:srgbClr val="4F6128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Организмы</a:t>
            </a:r>
          </a:p>
        </p:txBody>
      </p:sp>
      <p:cxnSp>
        <p:nvCxnSpPr>
          <p:cNvPr id="247" name="Shape 247"/>
          <p:cNvCxnSpPr/>
          <p:nvPr/>
        </p:nvCxnSpPr>
        <p:spPr>
          <a:xfrm rot="10800000" flipH="1">
            <a:off x="5572133" y="1357299"/>
            <a:ext cx="1549228" cy="1500197"/>
          </a:xfrm>
          <a:prstGeom prst="straightConnector1">
            <a:avLst/>
          </a:prstGeom>
          <a:noFill/>
          <a:ln w="9525" cap="flat">
            <a:solidFill>
              <a:srgbClr val="4879B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8" name="Shape 248"/>
          <p:cNvCxnSpPr/>
          <p:nvPr/>
        </p:nvCxnSpPr>
        <p:spPr>
          <a:xfrm rot="-5400000" flipH="1">
            <a:off x="5679282" y="4036218"/>
            <a:ext cx="1714500" cy="1500187"/>
          </a:xfrm>
          <a:prstGeom prst="straightConnector1">
            <a:avLst/>
          </a:prstGeom>
          <a:noFill/>
          <a:ln w="9525" cap="flat">
            <a:solidFill>
              <a:srgbClr val="4879B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9" name="Shape 249"/>
          <p:cNvCxnSpPr/>
          <p:nvPr/>
        </p:nvCxnSpPr>
        <p:spPr>
          <a:xfrm rot="5400000">
            <a:off x="1997700" y="4074473"/>
            <a:ext cx="1596138" cy="1305324"/>
          </a:xfrm>
          <a:prstGeom prst="straightConnector1">
            <a:avLst/>
          </a:prstGeom>
          <a:noFill/>
          <a:ln w="9525" cap="flat">
            <a:solidFill>
              <a:srgbClr val="4879B5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0" name="Shape 250"/>
          <p:cNvCxnSpPr/>
          <p:nvPr/>
        </p:nvCxnSpPr>
        <p:spPr>
          <a:xfrm rot="5400000" flipH="1">
            <a:off x="2143126" y="1357311"/>
            <a:ext cx="1357312" cy="1357313"/>
          </a:xfrm>
          <a:prstGeom prst="straightConnector1">
            <a:avLst/>
          </a:prstGeom>
          <a:noFill/>
          <a:ln w="9525" cap="flat">
            <a:solidFill>
              <a:srgbClr val="4879B5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51" name="Shape 251"/>
          <p:cNvSpPr/>
          <p:nvPr/>
        </p:nvSpPr>
        <p:spPr>
          <a:xfrm>
            <a:off x="6572264" y="285728"/>
            <a:ext cx="2571735" cy="1143000"/>
          </a:xfrm>
          <a:prstGeom prst="ellipse">
            <a:avLst/>
          </a:prstGeom>
          <a:solidFill>
            <a:srgbClr val="4F6128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атмосфера</a:t>
            </a:r>
          </a:p>
        </p:txBody>
      </p:sp>
      <p:sp>
        <p:nvSpPr>
          <p:cNvPr id="252" name="Shape 252"/>
          <p:cNvSpPr/>
          <p:nvPr/>
        </p:nvSpPr>
        <p:spPr>
          <a:xfrm>
            <a:off x="6929453" y="5715000"/>
            <a:ext cx="2214546" cy="1143000"/>
          </a:xfrm>
          <a:prstGeom prst="ellipse">
            <a:avLst/>
          </a:prstGeom>
          <a:solidFill>
            <a:srgbClr val="4F6128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почва</a:t>
            </a:r>
          </a:p>
        </p:txBody>
      </p:sp>
      <p:sp>
        <p:nvSpPr>
          <p:cNvPr id="253" name="Shape 253"/>
          <p:cNvSpPr/>
          <p:nvPr/>
        </p:nvSpPr>
        <p:spPr>
          <a:xfrm>
            <a:off x="0" y="5715000"/>
            <a:ext cx="2928925" cy="1143000"/>
          </a:xfrm>
          <a:prstGeom prst="ellipse">
            <a:avLst/>
          </a:prstGeom>
          <a:solidFill>
            <a:srgbClr val="4F6128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гидросфера</a:t>
            </a:r>
          </a:p>
        </p:txBody>
      </p:sp>
      <p:sp>
        <p:nvSpPr>
          <p:cNvPr id="254" name="Shape 254"/>
          <p:cNvSpPr/>
          <p:nvPr/>
        </p:nvSpPr>
        <p:spPr>
          <a:xfrm>
            <a:off x="0" y="357165"/>
            <a:ext cx="2643173" cy="1143000"/>
          </a:xfrm>
          <a:prstGeom prst="ellipse">
            <a:avLst/>
          </a:prstGeom>
          <a:solidFill>
            <a:srgbClr val="4F6128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литосфера</a:t>
            </a:r>
          </a:p>
        </p:txBody>
      </p:sp>
      <p:sp>
        <p:nvSpPr>
          <p:cNvPr id="255" name="Shape 255"/>
          <p:cNvSpPr/>
          <p:nvPr/>
        </p:nvSpPr>
        <p:spPr>
          <a:xfrm rot="2912976">
            <a:off x="5467350" y="4759325"/>
            <a:ext cx="2943225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Образуют гумус</a:t>
            </a:r>
          </a:p>
        </p:txBody>
      </p:sp>
      <p:sp>
        <p:nvSpPr>
          <p:cNvPr id="256" name="Shape 256"/>
          <p:cNvSpPr/>
          <p:nvPr/>
        </p:nvSpPr>
        <p:spPr>
          <a:xfrm rot="2663650">
            <a:off x="1844674" y="1965911"/>
            <a:ext cx="299878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Образуют горные породы</a:t>
            </a:r>
          </a:p>
        </p:txBody>
      </p:sp>
      <p:sp>
        <p:nvSpPr>
          <p:cNvPr id="257" name="Shape 257"/>
          <p:cNvSpPr/>
          <p:nvPr/>
        </p:nvSpPr>
        <p:spPr>
          <a:xfrm rot="-2724823">
            <a:off x="5031761" y="1785781"/>
            <a:ext cx="2232025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Выделяют кислород</a:t>
            </a:r>
          </a:p>
        </p:txBody>
      </p:sp>
      <p:sp>
        <p:nvSpPr>
          <p:cNvPr id="258" name="Shape 258"/>
          <p:cNvSpPr/>
          <p:nvPr/>
        </p:nvSpPr>
        <p:spPr>
          <a:xfrm rot="-3024604">
            <a:off x="1942879" y="4650572"/>
            <a:ext cx="2217273" cy="338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Выделяют кислород</a:t>
            </a:r>
          </a:p>
        </p:txBody>
      </p:sp>
      <p:sp>
        <p:nvSpPr>
          <p:cNvPr id="259" name="Shape 259"/>
          <p:cNvSpPr/>
          <p:nvPr/>
        </p:nvSpPr>
        <p:spPr>
          <a:xfrm rot="-2721456">
            <a:off x="5270317" y="2110373"/>
            <a:ext cx="295946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Поглощают углекислый газ</a:t>
            </a:r>
          </a:p>
        </p:txBody>
      </p:sp>
      <p:sp>
        <p:nvSpPr>
          <p:cNvPr id="260" name="Shape 260"/>
          <p:cNvSpPr/>
          <p:nvPr/>
        </p:nvSpPr>
        <p:spPr>
          <a:xfrm rot="2761107">
            <a:off x="1247746" y="2229791"/>
            <a:ext cx="3133186" cy="338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Разрушают горные породы</a:t>
            </a:r>
          </a:p>
        </p:txBody>
      </p:sp>
      <p:sp>
        <p:nvSpPr>
          <p:cNvPr id="261" name="Shape 261"/>
          <p:cNvSpPr/>
          <p:nvPr/>
        </p:nvSpPr>
        <p:spPr>
          <a:xfrm rot="2988005" flipH="1">
            <a:off x="4444896" y="5073598"/>
            <a:ext cx="4048658" cy="615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Разлагают органические остатки  </a:t>
            </a:r>
          </a:p>
          <a:p>
            <a:endParaRPr/>
          </a:p>
        </p:txBody>
      </p:sp>
      <p:sp>
        <p:nvSpPr>
          <p:cNvPr id="262" name="Shape 262"/>
          <p:cNvSpPr/>
          <p:nvPr/>
        </p:nvSpPr>
        <p:spPr>
          <a:xfrm rot="-3053540">
            <a:off x="1189537" y="4204029"/>
            <a:ext cx="294221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Образуют горные породы</a:t>
            </a:r>
          </a:p>
        </p:txBody>
      </p:sp>
      <p:sp>
        <p:nvSpPr>
          <p:cNvPr id="263" name="Shape 263"/>
          <p:cNvSpPr/>
          <p:nvPr/>
        </p:nvSpPr>
        <p:spPr>
          <a:xfrm>
            <a:off x="2571735" y="214289"/>
            <a:ext cx="4071965" cy="785793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Выводы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46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49; Повторить §§46-48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39783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Цели и задачи: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114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Сформировать представление о целостности географической оболочки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39783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Проверка знаний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28595" y="1500174"/>
            <a:ext cx="8229600" cy="900104"/>
          </a:xfrm>
          <a:prstGeom prst="rect">
            <a:avLst/>
          </a:prstGeom>
          <a:gradFill>
            <a:gsLst>
              <a:gs pos="0">
                <a:srgbClr val="D8FF87"/>
              </a:gs>
              <a:gs pos="35000">
                <a:srgbClr val="E2FFA6"/>
              </a:gs>
              <a:gs pos="100000">
                <a:srgbClr val="F2FFDA"/>
              </a:gs>
            </a:gsLst>
            <a:lin ang="16200000" scaled="0"/>
          </a:gradFill>
          <a:ln w="9525" cap="flat">
            <a:solidFill>
              <a:srgbClr val="93B3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Почему кит при передвижении в океане затрачивает</a:t>
            </a:r>
          </a:p>
          <a:p>
            <a:pPr marL="457200" marR="0" lvl="0" indent="-45720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меньше усилий, чем даже маленькое животное на суше</a:t>
            </a:r>
          </a:p>
        </p:txBody>
      </p:sp>
      <p:sp>
        <p:nvSpPr>
          <p:cNvPr id="95" name="Shape 95"/>
          <p:cNvSpPr/>
          <p:nvPr/>
        </p:nvSpPr>
        <p:spPr>
          <a:xfrm>
            <a:off x="428595" y="2571744"/>
            <a:ext cx="8229600" cy="714379"/>
          </a:xfrm>
          <a:prstGeom prst="rect">
            <a:avLst/>
          </a:prstGeom>
          <a:gradFill>
            <a:gsLst>
              <a:gs pos="0">
                <a:srgbClr val="D8FF87"/>
              </a:gs>
              <a:gs pos="35000">
                <a:srgbClr val="E2FFA6"/>
              </a:gs>
              <a:gs pos="100000">
                <a:srgbClr val="F2FFDA"/>
              </a:gs>
            </a:gsLst>
            <a:lin ang="16200000" scaled="0"/>
          </a:gradFill>
          <a:ln w="9525" cap="flat">
            <a:solidFill>
              <a:srgbClr val="93B3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Что является источником кислорода в океанах и морях?</a:t>
            </a:r>
          </a:p>
        </p:txBody>
      </p:sp>
      <p:sp>
        <p:nvSpPr>
          <p:cNvPr id="96" name="Shape 96"/>
          <p:cNvSpPr/>
          <p:nvPr/>
        </p:nvSpPr>
        <p:spPr>
          <a:xfrm>
            <a:off x="428595" y="3500437"/>
            <a:ext cx="8229600" cy="900104"/>
          </a:xfrm>
          <a:prstGeom prst="rect">
            <a:avLst/>
          </a:prstGeom>
          <a:gradFill>
            <a:gsLst>
              <a:gs pos="0">
                <a:srgbClr val="D8FF87"/>
              </a:gs>
              <a:gs pos="35000">
                <a:srgbClr val="E2FFA6"/>
              </a:gs>
              <a:gs pos="100000">
                <a:srgbClr val="F2FFDA"/>
              </a:gs>
            </a:gsLst>
            <a:lin ang="16200000" scaled="0"/>
          </a:gradFill>
          <a:ln w="9525" cap="flat">
            <a:solidFill>
              <a:srgbClr val="93B3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Благодаря чему существуют живые организмы на больших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глубинах</a:t>
            </a:r>
          </a:p>
        </p:txBody>
      </p:sp>
      <p:sp>
        <p:nvSpPr>
          <p:cNvPr id="97" name="Shape 97"/>
          <p:cNvSpPr/>
          <p:nvPr/>
        </p:nvSpPr>
        <p:spPr>
          <a:xfrm>
            <a:off x="428595" y="4500569"/>
            <a:ext cx="8229600" cy="1071570"/>
          </a:xfrm>
          <a:prstGeom prst="rect">
            <a:avLst/>
          </a:prstGeom>
          <a:gradFill>
            <a:gsLst>
              <a:gs pos="0">
                <a:srgbClr val="D8FF87"/>
              </a:gs>
              <a:gs pos="35000">
                <a:srgbClr val="E2FFA6"/>
              </a:gs>
              <a:gs pos="100000">
                <a:srgbClr val="F2FFDA"/>
              </a:gs>
            </a:gsLst>
            <a:lin ang="16200000" scaled="0"/>
          </a:gradFill>
          <a:ln w="9525" cap="flat">
            <a:solidFill>
              <a:srgbClr val="93B3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В какой части океана наибольшее количество живых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организмов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на склонах; 2). шельфе; 3). ложе океана</a:t>
            </a:r>
          </a:p>
        </p:txBody>
      </p:sp>
      <p:sp>
        <p:nvSpPr>
          <p:cNvPr id="98" name="Shape 98"/>
          <p:cNvSpPr/>
          <p:nvPr/>
        </p:nvSpPr>
        <p:spPr>
          <a:xfrm>
            <a:off x="357158" y="5786455"/>
            <a:ext cx="8229600" cy="857255"/>
          </a:xfrm>
          <a:prstGeom prst="rect">
            <a:avLst/>
          </a:prstGeom>
          <a:gradFill>
            <a:gsLst>
              <a:gs pos="0">
                <a:srgbClr val="D8FF87"/>
              </a:gs>
              <a:gs pos="35000">
                <a:srgbClr val="E2FFA6"/>
              </a:gs>
              <a:gs pos="100000">
                <a:srgbClr val="F2FFDA"/>
              </a:gs>
            </a:gsLst>
            <a:lin ang="16200000" scaled="0"/>
          </a:gradFill>
          <a:ln w="9525" cap="flat">
            <a:solidFill>
              <a:srgbClr val="93B3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Какими живыми организмами в основном питаются рыбы?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443913" cy="939783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Проверка знаний</a:t>
            </a:r>
          </a:p>
        </p:txBody>
      </p:sp>
      <p:sp>
        <p:nvSpPr>
          <p:cNvPr id="104" name="Shape 104"/>
          <p:cNvSpPr/>
          <p:nvPr/>
        </p:nvSpPr>
        <p:spPr>
          <a:xfrm>
            <a:off x="285719" y="1142983"/>
            <a:ext cx="8515352" cy="500065"/>
          </a:xfrm>
          <a:prstGeom prst="rect">
            <a:avLst/>
          </a:prstGeom>
          <a:gradFill>
            <a:gsLst>
              <a:gs pos="0">
                <a:srgbClr val="D8FF87"/>
              </a:gs>
              <a:gs pos="35000">
                <a:srgbClr val="E2FFA6"/>
              </a:gs>
              <a:gs pos="100000">
                <a:srgbClr val="F2FFDA"/>
              </a:gs>
            </a:gsLst>
            <a:lin ang="16200000" scaled="0"/>
          </a:gradFill>
          <a:ln w="9525" cap="flat">
            <a:solidFill>
              <a:srgbClr val="93B3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Заполните таблицу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214279" y="1857364"/>
          <a:ext cx="8715450" cy="1188710"/>
        </p:xfrm>
        <a:graphic>
          <a:graphicData uri="http://schemas.openxmlformats.org/drawingml/2006/table">
            <a:tbl>
              <a:tblPr firstRow="1" bandRow="1">
                <a:noFill/>
                <a:tableStyleId>{D8D6D117-7CCF-4BB3-BD82-87C7C0300291}</a:tableStyleId>
              </a:tblPr>
              <a:tblGrid>
                <a:gridCol w="2905150"/>
                <a:gridCol w="2905150"/>
                <a:gridCol w="2905150"/>
              </a:tblGrid>
              <a:tr h="370850">
                <a:tc gridSpan="3"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ru-RU" sz="2000" b="0"/>
                        <a:t>Группы организмов, населяющих Мировой</a:t>
                      </a:r>
                      <a:r>
                        <a:rPr lang="ru-RU" sz="2000" b="0" baseline="0"/>
                        <a:t> океана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ru-RU" sz="2000"/>
                        <a:t>Нектон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708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6" name="Shape 106"/>
          <p:cNvSpPr/>
          <p:nvPr/>
        </p:nvSpPr>
        <p:spPr>
          <a:xfrm>
            <a:off x="7000892" y="3143248"/>
            <a:ext cx="1857387" cy="17199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0" y="5143500"/>
            <a:ext cx="2562225" cy="1714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>
            <a:off x="214282" y="3071809"/>
            <a:ext cx="2381250" cy="17049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9" name="Shape 109"/>
          <p:cNvSpPr/>
          <p:nvPr/>
        </p:nvSpPr>
        <p:spPr>
          <a:xfrm>
            <a:off x="6500826" y="5153032"/>
            <a:ext cx="2466499" cy="170496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0" name="Shape 110"/>
          <p:cNvSpPr/>
          <p:nvPr/>
        </p:nvSpPr>
        <p:spPr>
          <a:xfrm>
            <a:off x="4071933" y="3143248"/>
            <a:ext cx="2338894" cy="164307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1" name="Shape 111"/>
          <p:cNvSpPr/>
          <p:nvPr/>
        </p:nvSpPr>
        <p:spPr>
          <a:xfrm>
            <a:off x="4000496" y="5308042"/>
            <a:ext cx="2190751" cy="154995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12" name="Shape 112"/>
          <p:cNvSpPr/>
          <p:nvPr/>
        </p:nvSpPr>
        <p:spPr>
          <a:xfrm>
            <a:off x="2143108" y="4071942"/>
            <a:ext cx="2257425" cy="17145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285719" y="4357694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14" name="Shape 114"/>
          <p:cNvSpPr/>
          <p:nvPr/>
        </p:nvSpPr>
        <p:spPr>
          <a:xfrm>
            <a:off x="0" y="6488667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15" name="Shape 115"/>
          <p:cNvSpPr/>
          <p:nvPr/>
        </p:nvSpPr>
        <p:spPr>
          <a:xfrm>
            <a:off x="2214546" y="5357826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6" name="Shape 116"/>
          <p:cNvSpPr/>
          <p:nvPr/>
        </p:nvSpPr>
        <p:spPr>
          <a:xfrm>
            <a:off x="6072198" y="4357694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17" name="Shape 117"/>
          <p:cNvSpPr/>
          <p:nvPr/>
        </p:nvSpPr>
        <p:spPr>
          <a:xfrm>
            <a:off x="5857883" y="6488667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18" name="Shape 118"/>
          <p:cNvSpPr/>
          <p:nvPr/>
        </p:nvSpPr>
        <p:spPr>
          <a:xfrm>
            <a:off x="8429652" y="4429132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19" name="Shape 119"/>
          <p:cNvSpPr/>
          <p:nvPr/>
        </p:nvSpPr>
        <p:spPr>
          <a:xfrm>
            <a:off x="8572528" y="6488667"/>
            <a:ext cx="285751" cy="369332"/>
          </a:xfrm>
          <a:prstGeom prst="rect">
            <a:avLst/>
          </a:prstGeom>
          <a:gradFill>
            <a:gsLst>
              <a:gs pos="0">
                <a:srgbClr val="87E5FF"/>
              </a:gs>
              <a:gs pos="35000">
                <a:srgbClr val="A5EBFF"/>
              </a:gs>
              <a:gs pos="100000">
                <a:srgbClr val="D9F6FE"/>
              </a:gs>
            </a:gsLst>
            <a:lin ang="16200000" scaled="0"/>
          </a:gradFill>
          <a:ln w="9525" cap="flat">
            <a:solidFill>
              <a:srgbClr val="44A4B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Воздействие организмов на атмосферу</a:t>
            </a:r>
          </a:p>
        </p:txBody>
      </p:sp>
      <p:graphicFrame>
        <p:nvGraphicFramePr>
          <p:cNvPr id="125" name="Shape 125"/>
          <p:cNvGraphicFramePr/>
          <p:nvPr/>
        </p:nvGraphicFramePr>
        <p:xfrm>
          <a:off x="428595" y="1643050"/>
          <a:ext cx="8229600" cy="4084320"/>
        </p:xfrm>
        <a:graphic>
          <a:graphicData uri="http://schemas.openxmlformats.org/drawingml/2006/table">
            <a:tbl>
              <a:tblPr firstRow="1" bandRow="1">
                <a:noFill/>
                <a:tableStyleId>{9E620587-8795-4206-A0AB-A794E7F5DAA2}</a:tableStyleId>
              </a:tblPr>
              <a:tblGrid>
                <a:gridCol w="4114800"/>
                <a:gridCol w="4114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/>
                        <a:t>
</a:t>
                      </a:r>
                      <a:r>
                        <a:rPr lang="ru-RU" sz="2400" u="none" strike="noStrike" cap="none" baseline="0"/>
                        <a:t>Земные оболочки.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/>
                        <a:t>
</a:t>
                      </a:r>
                      <a:r>
                        <a:rPr lang="ru-RU" sz="2400" u="none" strike="noStrike" cap="none" baseline="0"/>
                        <a:t>Примеры влияния живых организмов на оболочки:</a:t>
                      </a:r>
                    </a:p>
                    <a:p>
                      <a:endParaRPr/>
                    </a:p>
                  </a:txBody>
                  <a:tcPr marL="68575" marR="68575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/>
                        <a:t>
</a:t>
                      </a:r>
                      <a:r>
                        <a:rPr lang="ru-RU" sz="2000" u="none" strike="noStrike" cap="none" baseline="0"/>
                        <a:t>Атмосфера </a:t>
                      </a:r>
                    </a:p>
                    <a:p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/>
                        <a:t>
</a:t>
                      </a:r>
                      <a:r>
                        <a:rPr lang="ru-RU" sz="2000" u="none" strike="noStrike" cap="none" baseline="0"/>
                        <a:t>Гидросфера </a:t>
                      </a:r>
                    </a:p>
                    <a:p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/>
                        <a:t>
</a:t>
                      </a:r>
                      <a:r>
                        <a:rPr lang="ru-RU" sz="2000" u="none" strike="noStrike" cap="none" baseline="0"/>
                        <a:t>Литосфера </a:t>
                      </a:r>
                    </a:p>
                    <a:p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ru-RU"/>
                        <a:t>
</a:t>
                      </a:r>
                      <a:r>
                        <a:rPr lang="ru-RU" sz="2000" u="none" strike="noStrike" cap="none" baseline="0"/>
                        <a:t>Почва </a:t>
                      </a:r>
                    </a:p>
                    <a:p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Экран (4:3)</PresentationFormat>
  <Paragraphs>48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/>
      <vt:lpstr>Воздействие организмов на земные оболочки</vt:lpstr>
      <vt:lpstr>Цели и задачи:</vt:lpstr>
      <vt:lpstr>Проверка знаний</vt:lpstr>
      <vt:lpstr>Проверка знаний</vt:lpstr>
      <vt:lpstr>Воздействие организмов на атмосферу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организмов на земные оболочки</dc:title>
  <dc:creator>Игорь</dc:creator>
  <cp:lastModifiedBy>Asus</cp:lastModifiedBy>
  <cp:revision>1</cp:revision>
  <dcterms:modified xsi:type="dcterms:W3CDTF">2013-04-24T06:23:26Z</dcterms:modified>
</cp:coreProperties>
</file>