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9"/>
  </p:notesMasterIdLst>
  <p:sldIdLst>
    <p:sldId id="282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E75D-A653-455A-902A-C9E25B70D6B0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FB0CC-C2A6-4226-9230-3B19FC4344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3622-8AF4-4027-9412-FFAD91C3C04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2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4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49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201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84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32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7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98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78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5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13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534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31DB37-889C-4982-8A0C-76054F4C4E58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6A80F9-75CB-4B0D-8E27-AB0A48AB1D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ekoprom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Экологическое воспитание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на уроках физики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ГБОУ ЦО №55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Пашкунова</a:t>
            </a:r>
            <a:r>
              <a:rPr lang="ru-RU" b="1" dirty="0" smtClean="0">
                <a:solidFill>
                  <a:srgbClr val="FF0000"/>
                </a:solidFill>
              </a:rPr>
              <a:t> Е. 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Учитель высшей категории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Рисунок3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24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Шум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– один из главных врагов человека.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Специалисты считают: если средний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уровень интенсивности шума днем ниже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50 децибел (ДБ), а ночью – ниже 40, то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квартира спокойна. </a:t>
            </a:r>
          </a:p>
          <a:p>
            <a:endParaRPr lang="ru-RU" dirty="0"/>
          </a:p>
        </p:txBody>
      </p:sp>
      <p:pic>
        <p:nvPicPr>
          <p:cNvPr id="5" name="Содержимое 4" descr="525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843709" cy="384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94722"/>
          </a:xfrm>
        </p:spPr>
        <p:txBody>
          <a:bodyPr/>
          <a:lstStyle/>
          <a:p>
            <a:r>
              <a:rPr lang="ru-RU" dirty="0" smtClean="0">
                <a:solidFill>
                  <a:srgbClr val="CC66FF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Опасность в доме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 smtClean="0">
                <a:solidFill>
                  <a:srgbClr val="CC66FF"/>
                </a:solidFill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762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9269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Фактор опасности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Опасное действие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Как оно возникает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Как </a:t>
                      </a:r>
                      <a:r>
                        <a:rPr lang="ru-RU" sz="20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избежать 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0608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Радон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Повышенная радиация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Радон просачивается в помещение вместе с воздухом из</a:t>
                      </a:r>
                      <a:r>
                        <a:rPr lang="ru-RU" i="1" baseline="0" dirty="0" smtClean="0"/>
                        <a:t> грунта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Герметизация полов,</a:t>
                      </a:r>
                      <a:r>
                        <a:rPr lang="ru-RU" i="1" baseline="0" dirty="0" smtClean="0"/>
                        <a:t> </a:t>
                      </a:r>
                      <a:r>
                        <a:rPr lang="ru-RU" i="1" dirty="0" smtClean="0"/>
                        <a:t>проветривание комнат</a:t>
                      </a:r>
                      <a:r>
                        <a:rPr lang="ru-RU" i="1" baseline="0" dirty="0" smtClean="0"/>
                        <a:t> </a:t>
                      </a:r>
                      <a:endParaRPr lang="ru-RU" i="1" dirty="0"/>
                    </a:p>
                  </a:txBody>
                  <a:tcPr/>
                </a:tc>
              </a:tr>
              <a:tr h="11148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Радиоактивность строй материалов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Повышенная радиация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baseline="0" dirty="0" smtClean="0"/>
                        <a:t>гранит пемза, туф содержат радиоактивные породы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 допускать использования радиоактивных</a:t>
                      </a:r>
                      <a:r>
                        <a:rPr lang="ru-RU" i="1" baseline="0" dirty="0" smtClean="0"/>
                        <a:t> материалов </a:t>
                      </a:r>
                      <a:endParaRPr lang="ru-RU" i="1" dirty="0"/>
                    </a:p>
                  </a:txBody>
                  <a:tcPr/>
                </a:tc>
              </a:tr>
              <a:tr h="88123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Бытовой уголь (для</a:t>
                      </a:r>
                      <a:r>
                        <a:rPr lang="ru-RU" b="1" i="1" baseline="0" dirty="0" smtClean="0">
                          <a:solidFill>
                            <a:srgbClr val="FF0000"/>
                          </a:solidFill>
                        </a:rPr>
                        <a:t> отопления )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Радиация золы и дыма</a:t>
                      </a:r>
                    </a:p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Уголь содержит радиоактивные примеси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Контролировать радиоактивность угля</a:t>
                      </a:r>
                      <a:endParaRPr lang="ru-RU" i="1" dirty="0"/>
                    </a:p>
                  </a:txBody>
                  <a:tcPr/>
                </a:tc>
              </a:tr>
              <a:tr h="1272503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Электромагнитные</a:t>
                      </a:r>
                      <a:r>
                        <a:rPr lang="ru-RU" b="1" i="1" baseline="0" dirty="0" smtClean="0">
                          <a:solidFill>
                            <a:srgbClr val="FF0000"/>
                          </a:solidFill>
                        </a:rPr>
                        <a:t> волны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Ухудшение</a:t>
                      </a:r>
                      <a:r>
                        <a:rPr lang="ru-RU" i="1" baseline="0" dirty="0" smtClean="0"/>
                        <a:t> здоровья человека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Их излучают линии электропередач,</a:t>
                      </a:r>
                      <a:r>
                        <a:rPr lang="ru-RU" i="1" baseline="0" dirty="0" smtClean="0"/>
                        <a:t> электропроводка радио и телеаппаратура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Ограничивать время работы радио – и теле – устройств</a:t>
                      </a:r>
                      <a:endParaRPr lang="ru-RU" i="1" dirty="0"/>
                    </a:p>
                  </a:txBody>
                  <a:tcPr/>
                </a:tc>
              </a:tr>
              <a:tr h="1114808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Питьевая вода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Попадание в организм примесей твёрдых частиц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Загрязнение источника кислотными</a:t>
                      </a:r>
                      <a:r>
                        <a:rPr lang="ru-RU" i="1" baseline="0" dirty="0" smtClean="0"/>
                        <a:t> дождями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Использовать фильтры для очистки воды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4162474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Физика и экология быта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Рисунок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Электромагнитное излучение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О возможной опасности электромагнитного излучения задумались еще с «колыбели», когда в 1888 году Герц впервые возбудил высокочастотные колебания электромагнитных волн. </a:t>
            </a:r>
          </a:p>
          <a:p>
            <a:endParaRPr lang="ru-RU" dirty="0"/>
          </a:p>
        </p:txBody>
      </p:sp>
      <p:pic>
        <p:nvPicPr>
          <p:cNvPr id="5" name="Содержимое 4" descr="Pribory_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326828" cy="383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«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фонит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в квартире?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C:\Documents and Settings\Администратор\Рабочий стол\Рисунок7.jpg"/>
          <p:cNvPicPr>
            <a:picLocks noChangeAspect="1" noChangeArrowheads="1"/>
          </p:cNvPicPr>
          <p:nvPr/>
        </p:nvPicPr>
        <p:blipFill>
          <a:blip r:embed="rId2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Практически каждая современная квартира напичкана бытовой техникой и опутана проводами. А мы, её обитатели, постоянно находимся в зоне электромагнитного излучения. Наиболее опасно излучение, которому мы подвергаемся длительное время, например, во время сна или работы.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"/>
          <a:ext cx="9144000" cy="70609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  <a:gridCol w="3048000"/>
              </a:tblGrid>
              <a:tr h="764701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Бытовые приборы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Факторы опасности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Как его уменьшить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Электробритва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Электромагнитное поле большой интенсивности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Уменьшить время её работы, а лучше пользоваться механической бритвой</a:t>
                      </a:r>
                      <a:endParaRPr lang="ru-RU" i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Микроволновая печь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Электромагнитное поле, рентгеновское</a:t>
                      </a:r>
                      <a:r>
                        <a:rPr lang="ru-RU" i="1" baseline="0" dirty="0" smtClean="0"/>
                        <a:t> излучение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 подходить близко к включённой печи</a:t>
                      </a:r>
                      <a:endParaRPr lang="ru-RU" i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Компьютер и</a:t>
                      </a:r>
                      <a:r>
                        <a:rPr lang="ru-RU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телевизор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Электромагнитное поле, рентгеновское</a:t>
                      </a:r>
                      <a:r>
                        <a:rPr lang="ru-RU" i="1" baseline="0" dirty="0" smtClean="0"/>
                        <a:t> излучение</a:t>
                      </a:r>
                      <a:endParaRPr lang="ru-RU" i="1" dirty="0" smtClean="0"/>
                    </a:p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Ограничивать время работы, учитывать что излучение максимально по бокам и сзади</a:t>
                      </a:r>
                      <a:r>
                        <a:rPr lang="ru-RU" i="1" baseline="0" dirty="0" smtClean="0"/>
                        <a:t> приборов</a:t>
                      </a:r>
                      <a:endParaRPr lang="ru-RU" i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Радиотелефон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Узкополосное   электромагнитное излучение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Меньше разговаривать по нему</a:t>
                      </a:r>
                      <a:endParaRPr lang="ru-RU" i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Электрическое одеяло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Электромагнитное поле 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Использовать только для нагревания постели. Но не спать под ним</a:t>
                      </a:r>
                      <a:endParaRPr lang="ru-RU" i="1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Звукотехника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Низкочастотные звуки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Избегать громкого звучания аппаратуры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Рисунок8.jpg"/>
          <p:cNvPicPr>
            <a:picLocks noChangeAspect="1" noChangeArrowheads="1"/>
          </p:cNvPicPr>
          <p:nvPr/>
        </p:nvPicPr>
        <p:blipFill>
          <a:blip r:embed="rId2">
            <a:lum bright="5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здоровье в наших руках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69371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100" b="1" i="1" dirty="0" smtClean="0"/>
              <a:t>. </a:t>
            </a:r>
            <a:r>
              <a:rPr lang="ru-RU" sz="5100" b="1" dirty="0" smtClean="0">
                <a:latin typeface="Comic Sans MS" pitchFamily="66" charset="0"/>
              </a:rPr>
              <a:t>Каждый наш следующий день зависит от того, какой выбор мы делаем сегодня. Даже зная о негативном воздействии излучения, исходящего от домашней техники, большинство из нас не побежит избавляться от столь привычных и удобных современных бытовых приборов… Значит, нужно научиться жить в ладу с современной бытовой техникой, по минимуму избегая их вредного влияния и соблюдая правила по их эксплуатации.</a:t>
            </a:r>
          </a:p>
          <a:p>
            <a:r>
              <a:rPr lang="ru-RU" sz="5100" b="1" dirty="0" smtClean="0">
                <a:solidFill>
                  <a:srgbClr val="FFC000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БЕРЕГИТЕ СЕБЯ И СВОЕ ЗДОРОВЬЕ!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il_fi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340768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4857784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Arno Pro Smbd Subhead" pitchFamily="18" charset="0"/>
              </a:rPr>
              <a:t>Транспорт и Экология </a:t>
            </a:r>
            <a:r>
              <a:rPr lang="ru-RU" dirty="0" smtClean="0">
                <a:latin typeface="Arno Pro Smbd Subhead" pitchFamily="18" charset="0"/>
              </a:rPr>
              <a:t/>
            </a:r>
            <a:br>
              <a:rPr lang="ru-RU" dirty="0" smtClean="0">
                <a:latin typeface="Arno Pro Smbd Subhead" pitchFamily="18" charset="0"/>
              </a:rPr>
            </a:br>
            <a:r>
              <a:rPr lang="ru-RU" dirty="0" smtClean="0">
                <a:latin typeface="Arno Pro Smbd Subhead" pitchFamily="18" charset="0"/>
              </a:rPr>
              <a:t/>
            </a:r>
            <a:br>
              <a:rPr lang="ru-RU" dirty="0" smtClean="0">
                <a:latin typeface="Arno Pro Smbd Subhead" pitchFamily="18" charset="0"/>
              </a:rPr>
            </a:br>
            <a:r>
              <a:rPr lang="ru-RU" dirty="0" smtClean="0">
                <a:latin typeface="Arno Pro Smbd Subhead" pitchFamily="18" charset="0"/>
              </a:rPr>
              <a:t/>
            </a:r>
            <a:br>
              <a:rPr lang="ru-RU" dirty="0" smtClean="0">
                <a:latin typeface="Arno Pro Smbd Subhead" pitchFamily="18" charset="0"/>
              </a:rPr>
            </a:br>
            <a:r>
              <a:rPr lang="ru-RU" dirty="0" smtClean="0">
                <a:latin typeface="Arno Pro Smbd Subhead" pitchFamily="18" charset="0"/>
              </a:rPr>
              <a:t/>
            </a:r>
            <a:br>
              <a:rPr lang="ru-RU" dirty="0" smtClean="0">
                <a:latin typeface="Arno Pro Smbd Subhead" pitchFamily="18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sz="2800" dirty="0">
              <a:latin typeface="Arno Pro Smbd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Экология большого города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FF00"/>
                </a:solidFill>
              </a:rPr>
              <a:t>                  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586658" cy="57150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no Pro Smbd Caption" pitchFamily="18" charset="0"/>
              </a:rPr>
              <a:t>«</a:t>
            </a:r>
            <a:r>
              <a:rPr lang="ru-RU" sz="3200" dirty="0" err="1" smtClean="0">
                <a:latin typeface="Arno Pro Smbd Caption" pitchFamily="18" charset="0"/>
              </a:rPr>
              <a:t>Полуотравленная</a:t>
            </a:r>
            <a:r>
              <a:rPr lang="ru-RU" sz="3200" dirty="0" smtClean="0">
                <a:latin typeface="Arno Pro Smbd Caption" pitchFamily="18" charset="0"/>
              </a:rPr>
              <a:t> газом,</a:t>
            </a:r>
            <a:br>
              <a:rPr lang="ru-RU" sz="3200" dirty="0" smtClean="0">
                <a:latin typeface="Arno Pro Smbd Caption" pitchFamily="18" charset="0"/>
              </a:rPr>
            </a:br>
            <a:r>
              <a:rPr lang="ru-RU" sz="3200" dirty="0" smtClean="0">
                <a:latin typeface="Arno Pro Smbd Caption" pitchFamily="18" charset="0"/>
              </a:rPr>
              <a:t>По нефтяным болотам – вплавь.</a:t>
            </a:r>
            <a:br>
              <a:rPr lang="ru-RU" sz="3200" dirty="0" smtClean="0">
                <a:latin typeface="Arno Pro Smbd Caption" pitchFamily="18" charset="0"/>
              </a:rPr>
            </a:br>
            <a:r>
              <a:rPr lang="ru-RU" sz="3200" dirty="0" smtClean="0">
                <a:latin typeface="Arno Pro Smbd Caption" pitchFamily="18" charset="0"/>
              </a:rPr>
              <a:t>Куда ты рвешься? Где твой разум? </a:t>
            </a:r>
            <a:br>
              <a:rPr lang="ru-RU" sz="3200" dirty="0" smtClean="0">
                <a:latin typeface="Arno Pro Smbd Caption" pitchFamily="18" charset="0"/>
              </a:rPr>
            </a:br>
            <a:r>
              <a:rPr lang="ru-RU" sz="3200" dirty="0" smtClean="0">
                <a:latin typeface="Arno Pro Smbd Caption" pitchFamily="18" charset="0"/>
              </a:rPr>
              <a:t>Взгляни в себя разумным глазом ,</a:t>
            </a:r>
            <a:br>
              <a:rPr lang="ru-RU" sz="3200" dirty="0" smtClean="0">
                <a:latin typeface="Arno Pro Smbd Caption" pitchFamily="18" charset="0"/>
              </a:rPr>
            </a:br>
            <a:r>
              <a:rPr lang="ru-RU" sz="3200" dirty="0" smtClean="0">
                <a:latin typeface="Arno Pro Smbd Caption" pitchFamily="18" charset="0"/>
              </a:rPr>
              <a:t> Нельзя же все богатства разом -</a:t>
            </a:r>
            <a:br>
              <a:rPr lang="ru-RU" sz="3200" dirty="0" smtClean="0">
                <a:latin typeface="Arno Pro Smbd Caption" pitchFamily="18" charset="0"/>
              </a:rPr>
            </a:br>
            <a:r>
              <a:rPr lang="ru-RU" sz="3200" dirty="0" smtClean="0">
                <a:latin typeface="Arno Pro Smbd Caption" pitchFamily="18" charset="0"/>
              </a:rPr>
              <a:t>Чуть-чуть грядущему оставь …»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</a:t>
            </a:r>
            <a:br>
              <a:rPr lang="ru-RU" sz="3200" dirty="0" smtClean="0"/>
            </a:b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М.ДУНИН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0a0910ab589b13090ad21e1016092b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7356" cy="229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Количество вредных веществ ,</a:t>
            </a:r>
            <a:br>
              <a:rPr lang="ru-RU" sz="3600" dirty="0" smtClean="0"/>
            </a:br>
            <a:r>
              <a:rPr lang="ru-RU" sz="3600" dirty="0" smtClean="0"/>
              <a:t>выделяемых ДВС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857364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3386190"/>
                <a:gridCol w="224311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Компоненты  выхлопных газов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Бензиновый        двигатель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Дизельные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двигатели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Оксид углерода </a:t>
                      </a:r>
                      <a:r>
                        <a:rPr lang="en-US" dirty="0" smtClean="0"/>
                        <a:t>CO(II)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,035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0,017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Оксид углерода </a:t>
                      </a:r>
                      <a:r>
                        <a:rPr lang="en-US" dirty="0" smtClean="0"/>
                        <a:t>CO₂(IV)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0,17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Оксид</a:t>
                      </a:r>
                      <a:r>
                        <a:rPr lang="ru-RU" baseline="0" dirty="0" smtClean="0"/>
                        <a:t> азота (</a:t>
                      </a:r>
                      <a:r>
                        <a:rPr lang="en-US" baseline="0" dirty="0" smtClean="0"/>
                        <a:t>No</a:t>
                      </a:r>
                      <a:r>
                        <a:rPr lang="ru-RU" baseline="0" dirty="0" smtClean="0"/>
                        <a:t>, </a:t>
                      </a:r>
                      <a:r>
                        <a:rPr lang="en-US" baseline="0" dirty="0" smtClean="0"/>
                        <a:t>No₂)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Сажа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0,04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143644"/>
          </a:xfrm>
        </p:spPr>
        <p:txBody>
          <a:bodyPr>
            <a:noAutofit/>
          </a:bodyPr>
          <a:lstStyle/>
          <a:p>
            <a:r>
              <a:rPr lang="ru-RU" dirty="0" smtClean="0"/>
              <a:t>Вот немного статистики: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-При сгорании 1т бензина выделяется 500-800кг вредных веществ,</a:t>
            </a:r>
            <a:br>
              <a:rPr lang="ru-RU" sz="3200" dirty="0" smtClean="0"/>
            </a:br>
            <a:r>
              <a:rPr lang="ru-RU" sz="3200" dirty="0" smtClean="0"/>
              <a:t>- В атмосферу ежегодно выбрасывается 1200компонентов, в том числе оксид углерода, оксиды </a:t>
            </a:r>
            <a:r>
              <a:rPr lang="ru-RU" sz="3200" dirty="0"/>
              <a:t>а</a:t>
            </a:r>
            <a:r>
              <a:rPr lang="ru-RU" sz="3200" dirty="0" smtClean="0"/>
              <a:t>зота, углеводороды , альдегиды, оксиды металлов сажа и пр.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23574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Исследование около светофора ,находящегося на перекрестке</a:t>
            </a:r>
            <a:br>
              <a:rPr lang="ru-RU" sz="2800" dirty="0" smtClean="0"/>
            </a:br>
            <a:r>
              <a:rPr lang="ru-RU" sz="2800" dirty="0" smtClean="0"/>
              <a:t> проспекта Науки и Гражданского проспекта  в час пик.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2643182"/>
          <a:ext cx="5905521" cy="243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642942"/>
                <a:gridCol w="416132"/>
                <a:gridCol w="584000"/>
                <a:gridCol w="500066"/>
                <a:gridCol w="436552"/>
                <a:gridCol w="656169"/>
                <a:gridCol w="656169"/>
                <a:gridCol w="656169"/>
              </a:tblGrid>
              <a:tr h="69383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Марка</a:t>
                      </a:r>
                      <a:r>
                        <a:rPr lang="ru-RU" sz="1000" baseline="0" dirty="0" smtClean="0"/>
                        <a:t> машины</a:t>
                      </a:r>
                      <a:endParaRPr lang="ru-RU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smtClean="0"/>
                        <a:t>(минут)</a:t>
                      </a:r>
                      <a:endParaRPr lang="en-US" sz="1000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</a:t>
                      </a:r>
                      <a:endParaRPr lang="ru-RU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</a:t>
                      </a:r>
                      <a:endParaRPr lang="ru-RU" sz="105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M(Co₂)</a:t>
                      </a:r>
                      <a:endParaRPr lang="ru-RU" sz="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M(CO₂)</a:t>
                      </a:r>
                      <a:endParaRPr lang="ru-RU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M(NO₂)</a:t>
                      </a:r>
                      <a:endParaRPr lang="ru-RU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M(</a:t>
                      </a:r>
                      <a:r>
                        <a:rPr lang="ru-RU" sz="1000" dirty="0" smtClean="0"/>
                        <a:t>сажи)</a:t>
                      </a:r>
                      <a:endParaRPr lang="ru-RU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</a:t>
                      </a:r>
                      <a:r>
                        <a:rPr lang="ru-RU" sz="1000" dirty="0" smtClean="0"/>
                        <a:t>(г)</a:t>
                      </a:r>
                      <a:endParaRPr lang="ru-RU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311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Легковая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0.006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0012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83.34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Грузовая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0.009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02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19.64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876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Автобус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0.009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02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47.12</a:t>
                      </a:r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485776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en-US" dirty="0" smtClean="0"/>
              <a:t>- </a:t>
            </a:r>
            <a:r>
              <a:rPr lang="ru-RU" dirty="0" smtClean="0"/>
              <a:t>время стоянки машин около  светофора </a:t>
            </a:r>
          </a:p>
          <a:p>
            <a:r>
              <a:rPr lang="en-US" dirty="0" smtClean="0"/>
              <a:t>N- </a:t>
            </a:r>
            <a:r>
              <a:rPr lang="ru-RU" dirty="0" smtClean="0"/>
              <a:t>кол-во машин определенной марки  </a:t>
            </a:r>
          </a:p>
          <a:p>
            <a:r>
              <a:rPr lang="en-US" dirty="0" smtClean="0"/>
              <a:t>K-</a:t>
            </a:r>
            <a:r>
              <a:rPr lang="ru-RU" dirty="0" smtClean="0"/>
              <a:t> кол-во переключение (торможение, холостой ход ,разгон)</a:t>
            </a:r>
          </a:p>
          <a:p>
            <a:r>
              <a:rPr lang="en-US" dirty="0" smtClean="0"/>
              <a:t>M-</a:t>
            </a:r>
            <a:r>
              <a:rPr lang="ru-RU" dirty="0" smtClean="0"/>
              <a:t> общая масса всех выделяемых токсичных продуктов (г)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решения экологических проблем.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1)Замена традиционных  ДВС  эффективными и экологически чистыми двигателями.</a:t>
            </a:r>
          </a:p>
          <a:p>
            <a:r>
              <a:rPr lang="ru-RU" dirty="0" smtClean="0"/>
              <a:t>2)Улучшить уже созданные двигатели . К примеру, для повышения эффективности использования топлива ,использовать  добавки , способствующие более полному сгоранию топлива .Таким  образом , такого же количество топлива будет хватать на совершение большего количества работы.</a:t>
            </a:r>
          </a:p>
          <a:p>
            <a:r>
              <a:rPr lang="ru-RU" dirty="0" smtClean="0"/>
              <a:t>3)Для уменьшения выбросов в атмосферу ядовитых веществ применять более эффективные системы фильтрации газов.</a:t>
            </a:r>
          </a:p>
          <a:p>
            <a:r>
              <a:rPr lang="ru-RU" dirty="0" smtClean="0"/>
              <a:t>4)Смена парка автомобилей : по оценке ГИБДД  в СПБ 9 из 10 автомобилей на улицах нашего города соответствуют классу  ЕВРО-4.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643042" y="2857496"/>
            <a:ext cx="2071702" cy="17145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Прогресс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429256" y="2857496"/>
            <a:ext cx="2071702" cy="17145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кология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569174" y="931496"/>
            <a:ext cx="0" cy="385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4429124" y="2857496"/>
            <a:ext cx="142876" cy="3571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214554"/>
            <a:ext cx="357190" cy="623006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214554"/>
            <a:ext cx="357190" cy="62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214422"/>
            <a:ext cx="72152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Мы - за чистую  планету!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4000" t="-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numCol="2"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год охраны окружающей среды вопросам экологии уделяется особое внимание. По словам                         председателя                                                                                           комитета по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природопользованию,охране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окружающей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среды и обеспечению экологической безопасности Дмитрия Голубева, в этом году в Северной столице запланировано 6 важнейших мероприятий.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6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Центральным событием стал 13 международный форум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Экология большого города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,который состоялся в марте месяце. В нем приняли участие более 50 регионов России и 10 стран.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5 июня Петербург отметит год охраны окружающей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среды,к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которому комитет традиционно подготовит обзор экологической обстановки за 2012 год.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781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Мы любим свой город , мечтаем видеть его чистым , зеленым. Он нам дорог еще и тем , что является колыбелью русской науки.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2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Ода Петербургской физике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ru-RU" sz="2000" b="1" dirty="0" smtClean="0"/>
              <a:t>В тот миг , когда царь Петр-властитель славный               Веленьем мысли город заложил, Наверно , в небесах совет  державный</a:t>
            </a:r>
          </a:p>
          <a:p>
            <a:pPr marL="0" indent="0">
              <a:buNone/>
            </a:pPr>
            <a:r>
              <a:rPr lang="ru-RU" sz="2000" b="1" dirty="0" smtClean="0"/>
              <a:t>      Судьбу Пальмиры Северной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решил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Решил , чтобы всего во граде </a:t>
            </a:r>
          </a:p>
          <a:p>
            <a:pPr marL="0" indent="0">
              <a:buNone/>
            </a:pPr>
            <a:r>
              <a:rPr lang="ru-RU" sz="2000" b="1" dirty="0" smtClean="0"/>
              <a:t>      дивном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Хватило до скончания веков.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Науки процветали чтоб обильно,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Без тягостных невежества оков.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Одну из них он выделил особо,  </a:t>
            </a:r>
          </a:p>
          <a:p>
            <a:pPr marL="0" indent="0">
              <a:buNone/>
            </a:pPr>
            <a:r>
              <a:rPr lang="ru-RU" sz="2000" b="1" dirty="0" smtClean="0"/>
              <a:t>Она ведь шире, четче всех наук,</a:t>
            </a:r>
          </a:p>
          <a:p>
            <a:pPr marL="0" indent="0">
              <a:buNone/>
            </a:pPr>
            <a:r>
              <a:rPr lang="ru-RU" sz="2000" b="1" dirty="0" smtClean="0"/>
              <a:t>В ней главное –вещей вокруг основа</a:t>
            </a:r>
          </a:p>
          <a:p>
            <a:pPr marL="0" indent="0">
              <a:buNone/>
            </a:pPr>
            <a:r>
              <a:rPr lang="ru-RU" sz="2000" b="1" dirty="0" smtClean="0"/>
              <a:t>Она для человека-лучший друг.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 </a:t>
            </a:r>
          </a:p>
          <a:p>
            <a:pPr marL="0" indent="0">
              <a:buNone/>
            </a:pPr>
            <a:r>
              <a:rPr lang="ru-RU" sz="2000" b="1" dirty="0" smtClean="0"/>
              <a:t>И с той поры Санкт-Петербург  </a:t>
            </a:r>
          </a:p>
          <a:p>
            <a:pPr marL="0" indent="0">
              <a:buNone/>
            </a:pPr>
            <a:r>
              <a:rPr lang="ru-RU" sz="2000" b="1" dirty="0" smtClean="0"/>
              <a:t>державный,</a:t>
            </a:r>
          </a:p>
          <a:p>
            <a:pPr marL="0" indent="0">
              <a:buNone/>
            </a:pPr>
            <a:r>
              <a:rPr lang="ru-RU" sz="2000" b="1" dirty="0" smtClean="0"/>
              <a:t>Столицей физики на Родине слывет… </a:t>
            </a:r>
          </a:p>
          <a:p>
            <a:pPr marL="0" indent="0">
              <a:buNone/>
            </a:pPr>
            <a:r>
              <a:rPr lang="ru-RU" sz="2000" b="1" dirty="0" smtClean="0"/>
              <a:t> Здесь цвет науки этой   достославной </a:t>
            </a:r>
          </a:p>
          <a:p>
            <a:pPr marL="0" indent="0">
              <a:buNone/>
            </a:pPr>
            <a:r>
              <a:rPr lang="ru-RU" sz="2000" b="1" dirty="0" smtClean="0"/>
              <a:t> уже три века песнь свою ведет.</a:t>
            </a:r>
            <a:r>
              <a:rPr lang="ru-RU" sz="2000" b="1" dirty="0"/>
              <a:t> </a:t>
            </a:r>
            <a:endParaRPr lang="ru-RU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6243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2000" b="1" dirty="0" smtClean="0"/>
              <a:t>“Мужик архангельский” , что в </a:t>
            </a:r>
          </a:p>
          <a:p>
            <a:r>
              <a:rPr lang="ru-RU" sz="2000" b="1" dirty="0" smtClean="0"/>
              <a:t>Университете учился честно , не </a:t>
            </a:r>
          </a:p>
          <a:p>
            <a:r>
              <a:rPr lang="ru-RU" sz="2000" b="1" dirty="0" smtClean="0"/>
              <a:t>Жалея сил . Вписал себя в науку..</a:t>
            </a:r>
          </a:p>
          <a:p>
            <a:r>
              <a:rPr lang="ru-RU" sz="2000" b="1" dirty="0" smtClean="0"/>
              <a:t>Все на свете запомнили ,кем Ломоносов был.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Попов, создавший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радиоприёмник, </a:t>
            </a:r>
          </a:p>
          <a:p>
            <a:r>
              <a:rPr lang="ru-RU" sz="2000" b="1" dirty="0" smtClean="0"/>
              <a:t>Бродил по площадям , о Петербург</a:t>
            </a:r>
          </a:p>
          <a:p>
            <a:r>
              <a:rPr lang="ru-RU" sz="2000" b="1" dirty="0" smtClean="0"/>
              <a:t>Твоим широким , утрене-холодным…</a:t>
            </a:r>
          </a:p>
          <a:p>
            <a:r>
              <a:rPr lang="ru-RU" sz="2000" b="1" dirty="0"/>
              <a:t>Любуясь на всходящий солнца круг.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Имен не перечислить всех , я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знаю…</a:t>
            </a:r>
          </a:p>
          <a:p>
            <a:r>
              <a:rPr lang="ru-RU" sz="2000" b="1" dirty="0" smtClean="0"/>
              <a:t>Иоффе и Алферов… целый ряд.</a:t>
            </a:r>
          </a:p>
          <a:p>
            <a:r>
              <a:rPr lang="ru-RU" sz="2000" b="1" dirty="0" smtClean="0"/>
              <a:t>Но пусть их будет больше!</a:t>
            </a:r>
          </a:p>
          <a:p>
            <a:r>
              <a:rPr lang="ru-RU" sz="2000" b="1" dirty="0" smtClean="0"/>
              <a:t>Крикнем краю Петровскому и Физике: Виват!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198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Физика и экология жилища</a:t>
            </a: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264896" cy="439248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«Мой дои – моя крепость!»</a:t>
            </a:r>
          </a:p>
          <a:p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Рабочий стол\Рисунок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знаете ли Вы ?</a:t>
            </a:r>
            <a:endParaRPr lang="ru-RU" sz="7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О том , что в стандартной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трехкомнатной квартире в год накапливается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до 40 кг пыли?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  Человек за сутки вдыхает до 12 тыс.  литров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воздуха, а в одном литре воздуха содержится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до 500 тыс. пылинок.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  За сутки на слизистой оболочке дыхательных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путей оседает до 6  миллиардов пылинок. Их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размер менее 5 микрон, пылинки осаждаются в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альвеолах и нарушают процесс обогащения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крови кислородом, а, проникая в кровь,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разносятся с кровотоком по органам и тканям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Comic Sans MS" pitchFamily="66" charset="0"/>
              </a:rPr>
              <a:t>организма.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1051</Words>
  <Application>Microsoft Office PowerPoint</Application>
  <PresentationFormat>Экран (4:3)</PresentationFormat>
  <Paragraphs>208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Поток</vt:lpstr>
      <vt:lpstr>Экологическое воспитание на уроках физики</vt:lpstr>
      <vt:lpstr>Экология большого города</vt:lpstr>
      <vt:lpstr>Слайд 3</vt:lpstr>
      <vt:lpstr>Слайд 4</vt:lpstr>
      <vt:lpstr>Слайд 5</vt:lpstr>
      <vt:lpstr>Ода Петербургской физике</vt:lpstr>
      <vt:lpstr>Слайд 7</vt:lpstr>
      <vt:lpstr>Физика и экология жилища </vt:lpstr>
      <vt:lpstr>А знаете ли Вы ?</vt:lpstr>
      <vt:lpstr>Шум</vt:lpstr>
      <vt:lpstr> Опасность в доме</vt:lpstr>
      <vt:lpstr>Слайд 12</vt:lpstr>
      <vt:lpstr>Физика и экология быта</vt:lpstr>
      <vt:lpstr>Электромагнитное излучение</vt:lpstr>
      <vt:lpstr>Что «фонит» в квартире?</vt:lpstr>
      <vt:lpstr>Слайд 16</vt:lpstr>
      <vt:lpstr>Наше здоровье в наших руках</vt:lpstr>
      <vt:lpstr>БЕРЕГИТЕ СЕБЯ И СВОЕ ЗДОРОВЬЕ!</vt:lpstr>
      <vt:lpstr>Транспорт и Экология      </vt:lpstr>
      <vt:lpstr>«Полуотравленная газом, По нефтяным болотам – вплавь. Куда ты рвешься? Где твой разум?  Взгляни в себя разумным глазом ,  Нельзя же все богатства разом - Чуть-чуть грядущему оставь …»                                                                               М.ДУНИН</vt:lpstr>
      <vt:lpstr>Количество вредных веществ , выделяемых ДВС</vt:lpstr>
      <vt:lpstr>Вот немного статистики: -При сгорании 1т бензина выделяется 500-800кг вредных веществ, - В атмосферу ежегодно выбрасывается 1200компонентов, в том числе оксид углерода, оксиды азота, углеводороды , альдегиды, оксиды металлов сажа и пр. </vt:lpstr>
      <vt:lpstr>Исследование около светофора ,находящегося на перекрестке  проспекта Науки и Гражданского проспекта  в час пик.</vt:lpstr>
      <vt:lpstr>Пути решения экологических проблем.</vt:lpstr>
      <vt:lpstr>Слайд 25</vt:lpstr>
      <vt:lpstr>Слайд 26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большого города</dc:title>
  <dc:creator>User</dc:creator>
  <cp:lastModifiedBy>UserXP</cp:lastModifiedBy>
  <cp:revision>17</cp:revision>
  <dcterms:created xsi:type="dcterms:W3CDTF">2013-04-22T17:02:12Z</dcterms:created>
  <dcterms:modified xsi:type="dcterms:W3CDTF">2013-12-19T12:56:11Z</dcterms:modified>
</cp:coreProperties>
</file>