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70" r:id="rId12"/>
    <p:sldId id="265" r:id="rId13"/>
    <p:sldId id="266" r:id="rId14"/>
    <p:sldId id="267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94660"/>
  </p:normalViewPr>
  <p:slideViewPr>
    <p:cSldViewPr>
      <p:cViewPr varScale="1">
        <p:scale>
          <a:sx n="83" d="100"/>
          <a:sy n="83" d="100"/>
        </p:scale>
        <p:origin x="-4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05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44D7CD-33AD-43F6-93E0-E5F453E7C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AD5A9-75CC-4629-9530-DDC4AB91AD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4110A-87F0-4059-87AC-E21229F84E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69E7C-CFCA-4B94-9F90-F7EE13A37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0F89B-D7FA-41AE-A9C8-0B89B41896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FD617-F4A1-4597-99D3-F4D1411C19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217BB-8A5C-4D0C-9A3E-BDA1D743DD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8D078-37C2-4EB6-8706-F62A666174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F17BA-72F3-4DC6-AF11-4F75AB9E25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F9AF7-FE8F-4645-BD36-89C3F5D8FE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05CE1-B8DE-43EB-B4D7-A209CF0385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2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3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303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303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5CA3D82F-1922-4833-B853-B23DBFA7670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1%8E%D0%BD%D0%B0_(%D0%BF%D0%B5%D1%81%D1%87%D0%B0%D0%BD%D1%8B%D0%B9_%D1%85%D0%BE%D0%BB%D0%BC)" TargetMode="External"/><Relationship Id="rId13" Type="http://schemas.openxmlformats.org/officeDocument/2006/relationships/hyperlink" Target="http://ru.wikipedia.org/wiki/%D0%A1%D0%B8%D0%B1%D0%B8%D1%80%D1%8C" TargetMode="External"/><Relationship Id="rId18" Type="http://schemas.openxmlformats.org/officeDocument/2006/relationships/hyperlink" Target="http://ru.wikipedia.org/wiki/%D0%9B%D1%91%D0%B4" TargetMode="External"/><Relationship Id="rId3" Type="http://schemas.openxmlformats.org/officeDocument/2006/relationships/hyperlink" Target="http://ru.wikipedia.org/wiki/%D0%A0%D0%B5%D0%B9%D0%BD" TargetMode="External"/><Relationship Id="rId21" Type="http://schemas.openxmlformats.org/officeDocument/2006/relationships/image" Target="../media/image17.jpeg"/><Relationship Id="rId7" Type="http://schemas.openxmlformats.org/officeDocument/2006/relationships/hyperlink" Target="http://ru.wikipedia.org/wiki/%D0%A3%D1%80%D0%BE%D0%B2%D0%B5%D0%BD%D1%8C_%D0%BC%D0%BE%D1%80%D1%8F" TargetMode="External"/><Relationship Id="rId12" Type="http://schemas.openxmlformats.org/officeDocument/2006/relationships/hyperlink" Target="http://ru.wikipedia.org/wiki/%D0%AF%D0%BD%D0%B2%D0%B0%D1%80%D1%8C" TargetMode="External"/><Relationship Id="rId17" Type="http://schemas.openxmlformats.org/officeDocument/2006/relationships/hyperlink" Target="http://ru.wikipedia.org/wiki/%D0%9E%D0%B7%D0%B5%D1%80%D0%BE" TargetMode="External"/><Relationship Id="rId2" Type="http://schemas.openxmlformats.org/officeDocument/2006/relationships/hyperlink" Target="http://ru.wikipedia.org/wiki/%D0%95%D0%B2%D1%80%D0%BE%D0%BF%D0%B0" TargetMode="External"/><Relationship Id="rId16" Type="http://schemas.openxmlformats.org/officeDocument/2006/relationships/hyperlink" Target="http://ru.wikipedia.org/wiki/%D0%9A%D0%B0%D0%BD%D0%B0%D0%BB_(%D0%B2%D0%BE%D0%B4%D0%BD%D1%8B%D0%B9)" TargetMode="Externa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4%D0%B5%D0%BB%D1%8C%D1%82%D0%B0_%D1%80%D0%B5%D0%BA%D0%B8" TargetMode="External"/><Relationship Id="rId11" Type="http://schemas.openxmlformats.org/officeDocument/2006/relationships/hyperlink" Target="http://ru.wikipedia.org/wiki/%D0%98%D1%8E%D0%BB%D1%8C" TargetMode="External"/><Relationship Id="rId5" Type="http://schemas.openxmlformats.org/officeDocument/2006/relationships/hyperlink" Target="http://ru.wikipedia.org/wiki/%D0%A8%D0%B5%D0%BB%D1%8C%D0%B4%D0%B0" TargetMode="External"/><Relationship Id="rId15" Type="http://schemas.openxmlformats.org/officeDocument/2006/relationships/hyperlink" Target="http://ru.wikipedia.org/wiki/%D0%A1%D0%BD%D0%B5%D0%B3" TargetMode="External"/><Relationship Id="rId10" Type="http://schemas.openxmlformats.org/officeDocument/2006/relationships/hyperlink" Target="http://ru.wikipedia.org/wiki/%D0%94%D0%B0%D0%BC%D0%B1%D0%B0" TargetMode="External"/><Relationship Id="rId19" Type="http://schemas.openxmlformats.org/officeDocument/2006/relationships/hyperlink" Target="http://ru.wikipedia.org/wiki/%D0%9E%D1%81%D0%B0%D0%B4%D0%BA%D0%B8" TargetMode="External"/><Relationship Id="rId4" Type="http://schemas.openxmlformats.org/officeDocument/2006/relationships/hyperlink" Target="http://ru.wikipedia.org/wiki/%D0%9C%D0%B0%D0%B0%D1%81" TargetMode="External"/><Relationship Id="rId9" Type="http://schemas.openxmlformats.org/officeDocument/2006/relationships/hyperlink" Target="http://ru.wikipedia.org/wiki/%D0%9F%D0%BE%D0%BB%D1%8C%D0%B4%D0%B5%D1%80" TargetMode="External"/><Relationship Id="rId14" Type="http://schemas.openxmlformats.org/officeDocument/2006/relationships/hyperlink" Target="http://ru.wikipedia.org/wiki/%D0%90%D0%BD%D1%82%D0%B8%D1%86%D0%B8%D0%BA%D0%BB%D0%BE%D0%BD" TargetMode="External"/><Relationship Id="rId22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2%D0%B5%D0%BA%D1%81%D1%82%D0%B8%D0%BB%D1%8C" TargetMode="External"/><Relationship Id="rId13" Type="http://schemas.openxmlformats.org/officeDocument/2006/relationships/hyperlink" Target="http://ru.wikipedia.org/wiki/%D0%A1%D0%B8%D0%B3%D0%B0%D1%80%D0%B0" TargetMode="External"/><Relationship Id="rId18" Type="http://schemas.openxmlformats.org/officeDocument/2006/relationships/hyperlink" Target="http://ru.wikipedia.org/wiki/%D0%95%D0%B2%D1%80%D0%BE" TargetMode="External"/><Relationship Id="rId26" Type="http://schemas.openxmlformats.org/officeDocument/2006/relationships/hyperlink" Target="http://ru.wikipedia.org/wiki/%D0%9F%D1%80%D0%BE%D0%B4%D1%83%D0%BA%D1%82%D1%8B_%D0%BF%D0%B8%D1%82%D0%B0%D0%BD%D0%B8%D1%8F" TargetMode="External"/><Relationship Id="rId3" Type="http://schemas.openxmlformats.org/officeDocument/2006/relationships/hyperlink" Target="http://ru.wikipedia.org/wiki/%D0%AD%D0%BB%D0%B5%D0%BA%D1%82%D1%80%D0%BE%D0%BD%D0%B8%D0%BA%D0%B0" TargetMode="External"/><Relationship Id="rId21" Type="http://schemas.openxmlformats.org/officeDocument/2006/relationships/hyperlink" Target="http://ru.wikipedia.org/wiki/%D0%9D%D0%B5%D1%84%D1%82%D1%8C" TargetMode="External"/><Relationship Id="rId34" Type="http://schemas.openxmlformats.org/officeDocument/2006/relationships/image" Target="../media/image19.jpeg"/><Relationship Id="rId7" Type="http://schemas.openxmlformats.org/officeDocument/2006/relationships/hyperlink" Target="http://ru.wikipedia.org/wiki/%D0%A7%D1%91%D1%80%D0%BD%D0%B0%D1%8F_%D0%BC%D0%B5%D1%82%D0%B0%D0%BB%D0%BB%D1%83%D1%80%D0%B3%D0%B8%D1%8F" TargetMode="External"/><Relationship Id="rId12" Type="http://schemas.openxmlformats.org/officeDocument/2006/relationships/hyperlink" Target="http://ru.wikipedia.org/wiki/%D0%A8%D0%BE%D0%BA%D0%BE%D0%BB%D0%B0%D0%B4" TargetMode="External"/><Relationship Id="rId17" Type="http://schemas.openxmlformats.org/officeDocument/2006/relationships/hyperlink" Target="http://ru.wikipedia.org/wiki/2002_%D0%B3%D0%BE%D0%B4" TargetMode="External"/><Relationship Id="rId25" Type="http://schemas.openxmlformats.org/officeDocument/2006/relationships/hyperlink" Target="http://ru.wikipedia.org/wiki/%D0%A6%D0%B2%D0%B5%D1%82%D0%BD%D1%8B%D0%B5_%D0%BC%D0%B5%D1%82%D0%B0%D0%BB%D0%BB%D1%8B" TargetMode="External"/><Relationship Id="rId33" Type="http://schemas.openxmlformats.org/officeDocument/2006/relationships/image" Target="../media/image18.jpeg"/><Relationship Id="rId2" Type="http://schemas.openxmlformats.org/officeDocument/2006/relationships/hyperlink" Target="http://ru.wikipedia.org/wiki/%D0%9C%D0%B0%D1%88%D0%B8%D0%BD%D0%BE%D1%81%D1%82%D1%80%D0%BE%D0%B5%D0%BD%D0%B8%D0%B5" TargetMode="External"/><Relationship Id="rId16" Type="http://schemas.openxmlformats.org/officeDocument/2006/relationships/hyperlink" Target="http://ru.wikipedia.org/wiki/%D0%90%D0%BC%D1%81%D1%82%D0%B5%D1%80%D0%B4%D0%B0%D0%BC" TargetMode="External"/><Relationship Id="rId20" Type="http://schemas.openxmlformats.org/officeDocument/2006/relationships/hyperlink" Target="http://ru.wikipedia.org/wiki/%D0%98%D0%BC%D0%BF%D0%BE%D1%80%D1%82" TargetMode="External"/><Relationship Id="rId29" Type="http://schemas.openxmlformats.org/officeDocument/2006/relationships/hyperlink" Target="http://ru.wikipedia.org/w/index.php?title=%D0%9F%D0%B0%D1%80%D0%BD%D0%B8%D0%BA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1%83%D0%B4%D0%BE%D1%81%D1%82%D1%80%D0%BE%D0%B5%D0%BD%D0%B8%D0%B5" TargetMode="External"/><Relationship Id="rId11" Type="http://schemas.openxmlformats.org/officeDocument/2006/relationships/hyperlink" Target="http://ru.wikipedia.org/wiki/%D0%9E%D0%B4%D0%B5%D0%B6%D0%B4%D0%B0" TargetMode="External"/><Relationship Id="rId24" Type="http://schemas.openxmlformats.org/officeDocument/2006/relationships/hyperlink" Target="http://ru.wikipedia.org/wiki/%D0%A1%D1%82%D0%B0%D0%BB%D1%8C" TargetMode="External"/><Relationship Id="rId32" Type="http://schemas.openxmlformats.org/officeDocument/2006/relationships/hyperlink" Target="http://ru.wikipedia.org/wiki/%D0%9F%D1%80%D0%B8%D1%80%D0%BE%D0%B4%D0%BD%D1%8B%D0%B9_%D0%B3%D0%B0%D0%B7" TargetMode="External"/><Relationship Id="rId5" Type="http://schemas.openxmlformats.org/officeDocument/2006/relationships/hyperlink" Target="http://ru.wikipedia.org/w/index.php?title=%D0%90%D0%B2%D0%B8%D0%B0%D1%81%D1%82%D1%80%D0%BE%D0%B5%D0%BD%D0%B8%D0%B5&amp;action=edit&amp;redlink=1" TargetMode="External"/><Relationship Id="rId15" Type="http://schemas.openxmlformats.org/officeDocument/2006/relationships/hyperlink" Target="http://ru.wikipedia.org/wiki/%D0%90%D0%BB%D0%BC%D0%B0%D0%B7" TargetMode="External"/><Relationship Id="rId23" Type="http://schemas.openxmlformats.org/officeDocument/2006/relationships/hyperlink" Target="http://ru.wikipedia.org/wiki/%D0%A7%D1%83%D0%B3%D1%83%D0%BD" TargetMode="External"/><Relationship Id="rId28" Type="http://schemas.openxmlformats.org/officeDocument/2006/relationships/hyperlink" Target="http://ru.wikipedia.org/wiki/%D0%9C%D1%8F%D1%81%D0%BE" TargetMode="External"/><Relationship Id="rId10" Type="http://schemas.openxmlformats.org/officeDocument/2006/relationships/hyperlink" Target="http://ru.wikipedia.org/wiki/%D0%9F%D0%B8%D0%B2%D0%BE" TargetMode="External"/><Relationship Id="rId19" Type="http://schemas.openxmlformats.org/officeDocument/2006/relationships/hyperlink" Target="http://ru.wikipedia.org/wiki/%D0%93%D1%83%D0%BB%D1%8C%D0%B4%D0%B5%D0%BD" TargetMode="External"/><Relationship Id="rId31" Type="http://schemas.openxmlformats.org/officeDocument/2006/relationships/hyperlink" Target="http://ru.wikipedia.org/wiki/%D0%A6%D0%B2%D0%B5%D1%82%D0%BE%D0%BA" TargetMode="External"/><Relationship Id="rId4" Type="http://schemas.openxmlformats.org/officeDocument/2006/relationships/hyperlink" Target="http://ru.wikipedia.org/wiki/%D0%9D%D0%B5%D1%84%D1%82%D0%B5%D1%85%D0%B8%D0%BC%D0%B8%D1%8F" TargetMode="External"/><Relationship Id="rId9" Type="http://schemas.openxmlformats.org/officeDocument/2006/relationships/hyperlink" Target="http://ru.wikipedia.org/wiki/%D0%9C%D0%B5%D0%B1%D0%B5%D0%BB%D1%8C" TargetMode="External"/><Relationship Id="rId14" Type="http://schemas.openxmlformats.org/officeDocument/2006/relationships/hyperlink" Target="http://ru.wikipedia.org/wiki/%D0%94%D0%B6%D0%B8%D0%BD_(%D0%BD%D0%B0%D0%BF%D0%B8%D1%82%D0%BE%D0%BA)" TargetMode="External"/><Relationship Id="rId22" Type="http://schemas.openxmlformats.org/officeDocument/2006/relationships/hyperlink" Target="http://ru.wikipedia.org/wiki/%D0%90%D0%B2%D1%82%D0%BE%D0%BC%D0%BE%D0%B1%D0%B8%D0%BB%D1%8C" TargetMode="External"/><Relationship Id="rId27" Type="http://schemas.openxmlformats.org/officeDocument/2006/relationships/hyperlink" Target="http://ru.wikipedia.org/wiki/%D0%AD%D0%BA%D1%81%D0%BF%D0%BE%D1%80%D1%82" TargetMode="External"/><Relationship Id="rId30" Type="http://schemas.openxmlformats.org/officeDocument/2006/relationships/hyperlink" Target="http://ru.wikipedia.org/wiki/%D0%9E%D0%B2%D0%BE%D1%89" TargetMode="External"/><Relationship Id="rId35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ru.wikipedia.org/wiki/%D0%96%D0%B5%D0%BB%D0%B5%D0%B7%D0%BD%D0%B0%D1%8F_%D0%B4%D0%BE%D1%80%D0%BE%D0%B3%D0%B0" TargetMode="External"/><Relationship Id="rId7" Type="http://schemas.openxmlformats.org/officeDocument/2006/relationships/hyperlink" Target="http://ru.wikipedia.org/wiki/KLM" TargetMode="External"/><Relationship Id="rId2" Type="http://schemas.openxmlformats.org/officeDocument/2006/relationships/hyperlink" Target="http://ru.wikipedia.org/wiki/%D0%90%D0%B2%D1%82%D0%BE%D1%81%D1%82%D1%80%D0%B0%D0%B4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3%D1%80%D1%83%D0%B7%D0%BE%D0%BE%D0%B1%D0%BE%D1%80%D0%BE%D1%82" TargetMode="External"/><Relationship Id="rId5" Type="http://schemas.openxmlformats.org/officeDocument/2006/relationships/hyperlink" Target="http://ru.wikipedia.org/wiki/%D0%A0%D0%BE%D1%82%D1%82%D0%B5%D1%80%D0%B4%D0%B0%D0%BC" TargetMode="External"/><Relationship Id="rId10" Type="http://schemas.openxmlformats.org/officeDocument/2006/relationships/slide" Target="slide4.xml"/><Relationship Id="rId4" Type="http://schemas.openxmlformats.org/officeDocument/2006/relationships/hyperlink" Target="http://ru.wikipedia.org/wiki/%D0%9E%D0%BA%D0%B5%D0%B0%D0%BD" TargetMode="External"/><Relationship Id="rId9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0%BE%D0%BB%D1%8C%D0%B4%D0%B5%D1%80" TargetMode="External"/><Relationship Id="rId3" Type="http://schemas.openxmlformats.org/officeDocument/2006/relationships/hyperlink" Target="http://ru.wikipedia.org/wiki/%D0%9F%D0%B0%D1%81%D1%82%D0%B1%D0%B8%D1%89%D0%B5" TargetMode="External"/><Relationship Id="rId7" Type="http://schemas.openxmlformats.org/officeDocument/2006/relationships/hyperlink" Target="http://ru.wikipedia.org/wiki/%D0%96%D0%B8%D0%B2%D0%BE%D1%82%D0%BD%D0%BE%D0%B2%D0%BE%D0%B4%D1%81%D1%82%D0%B2%D0%BE" TargetMode="External"/><Relationship Id="rId2" Type="http://schemas.openxmlformats.org/officeDocument/2006/relationships/hyperlink" Target="http://ru.wikipedia.org/wiki/%D0%92%D0%92%D0%9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1%8B%D1%80" TargetMode="External"/><Relationship Id="rId11" Type="http://schemas.openxmlformats.org/officeDocument/2006/relationships/image" Target="../media/image23.jpeg"/><Relationship Id="rId5" Type="http://schemas.openxmlformats.org/officeDocument/2006/relationships/hyperlink" Target="http://ru.wikipedia.org/wiki/%D0%A1%D0%BB%D0%B8%D0%B2%D0%BE%D1%87%D0%BD%D0%BE%D0%B5_%D0%BC%D0%B0%D1%81%D0%BB%D0%BE" TargetMode="External"/><Relationship Id="rId10" Type="http://schemas.openxmlformats.org/officeDocument/2006/relationships/image" Target="../media/image22.jpeg"/><Relationship Id="rId4" Type="http://schemas.openxmlformats.org/officeDocument/2006/relationships/hyperlink" Target="http://ru.wikipedia.org/wiki/%D0%9B%D0%B5%D1%81" TargetMode="External"/><Relationship Id="rId9" Type="http://schemas.openxmlformats.org/officeDocument/2006/relationships/slide" Target="slide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D%D1%80%D0%B0%D0%B7%D0%BC_%D0%A0%D0%BE%D1%82%D1%82%D0%B5%D1%80%D0%B4%D0%B0%D0%BC%D1%81%D0%BA%D0%B8%D0%B9" TargetMode="External"/><Relationship Id="rId13" Type="http://schemas.openxmlformats.org/officeDocument/2006/relationships/hyperlink" Target="http://ru.wikipedia.org/wiki/%D0%A2%D0%B8%D1%82%D0%B0%D0%BD_(%D1%81%D0%BF%D1%83%D1%82%D0%BD%D0%B8%D0%BA_%D0%A1%D0%B0%D1%82%D1%83%D1%80%D0%BD%D0%B0)" TargetMode="External"/><Relationship Id="rId18" Type="http://schemas.openxmlformats.org/officeDocument/2006/relationships/hyperlink" Target="http://ru.wikipedia.org/wiki/%D0%A7%D1%91%D1%80%D0%BD%D0%B0%D1%8F_%D0%BA%D0%BD%D0%B8%D0%B3%D0%B0_(%D1%84%D0%B8%D0%BB%D1%8C%D0%BC)" TargetMode="External"/><Relationship Id="rId26" Type="http://schemas.openxmlformats.org/officeDocument/2006/relationships/hyperlink" Target="http://ru.wikipedia.org/wiki/%D0%92%D0%B5%D1%82%D1%80%D1%8F%D0%BD%D0%B0%D1%8F_%D0%BC%D0%B5%D0%BB%D1%8C%D0%BD%D0%B8%D1%86%D0%B0" TargetMode="External"/><Relationship Id="rId3" Type="http://schemas.openxmlformats.org/officeDocument/2006/relationships/hyperlink" Target="http://ru.wikipedia.org/wiki/%D0%A0%D0%B5%D0%BC%D0%B1%D1%80%D0%B0%D0%BD%D0%B4%D1%82_%D0%B2%D0%B0%D0%BD_%D0%A0%D0%B5%D0%B9%D0%BD" TargetMode="External"/><Relationship Id="rId21" Type="http://schemas.openxmlformats.org/officeDocument/2006/relationships/hyperlink" Target="http://ru.wikipedia.org/wiki/%D0%92%D1%81%D0%BF%D0%BE%D0%BC%D0%BD%D0%B8%D1%82%D1%8C_%D0%B2%D1%81%D1%91_(%D1%84%D0%B8%D0%BB%D1%8C%D0%BC)" TargetMode="External"/><Relationship Id="rId7" Type="http://schemas.openxmlformats.org/officeDocument/2006/relationships/hyperlink" Target="http://ru.wikipedia.org/wiki/%D0%92%D0%B0%D0%BD_%D0%93%D0%BE%D0%B3" TargetMode="External"/><Relationship Id="rId12" Type="http://schemas.openxmlformats.org/officeDocument/2006/relationships/hyperlink" Target="http://ru.wikipedia.org/wiki/%D0%A1%D0%B0%D1%82%D1%83%D1%80%D0%BD_(%D0%BF%D0%BB%D0%B0%D0%BD%D0%B5%D1%82%D0%B0)" TargetMode="External"/><Relationship Id="rId17" Type="http://schemas.openxmlformats.org/officeDocument/2006/relationships/hyperlink" Target="http://ru.wikipedia.org/wiki/%D0%A2%D1%83%D1%80%D0%B5%D1%86%D0%BA%D0%B8%D0%B5_%D0%BD%D0%B0%D1%81%D0%BB%D0%B0%D0%B6%D0%B4%D0%B5%D0%BD%D0%B8%D1%8F_(%D1%84%D0%B8%D0%BB%D1%8C%D0%BC)" TargetMode="External"/><Relationship Id="rId25" Type="http://schemas.openxmlformats.org/officeDocument/2006/relationships/hyperlink" Target="http://ru.wikipedia.org/wiki/%D0%A4%D0%B0%D0%BC%D0%BA%D0%B5_%D0%AF%D0%BD%D1%81%D1%81%D0%B5%D0%BD" TargetMode="External"/><Relationship Id="rId33" Type="http://schemas.openxmlformats.org/officeDocument/2006/relationships/slide" Target="slide4.xml"/><Relationship Id="rId2" Type="http://schemas.openxmlformats.org/officeDocument/2006/relationships/hyperlink" Target="http://ru.wikipedia.org/wiki/XVII" TargetMode="External"/><Relationship Id="rId16" Type="http://schemas.openxmlformats.org/officeDocument/2006/relationships/hyperlink" Target="http://ru.wikipedia.org/wiki/%D0%9F%D0%B0%D1%83%D0%BB%D1%8C_%D0%92%D0%B5%D1%80%D1%85%D1%83%D0%B2%D0%B5%D0%BD" TargetMode="External"/><Relationship Id="rId20" Type="http://schemas.openxmlformats.org/officeDocument/2006/relationships/hyperlink" Target="http://ru.wikipedia.org/wiki/%D0%A0%D0%BE%D0%B1%D0%BE%D1%82-%D0%BF%D0%BE%D0%BB%D0%B8%D1%86%D0%B5%D0%B9%D1%81%D0%BA%D0%B8%D0%B9_(%D1%84%D0%B8%D0%BB%D1%8C%D0%BC)" TargetMode="External"/><Relationship Id="rId29" Type="http://schemas.openxmlformats.org/officeDocument/2006/relationships/hyperlink" Target="http://ru.wikipedia.org/wiki/%D0%9F%D0%BE%D1%81%D1%83%D0%B4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XX" TargetMode="External"/><Relationship Id="rId11" Type="http://schemas.openxmlformats.org/officeDocument/2006/relationships/hyperlink" Target="http://ru.wikipedia.org/wiki/%D0%A5%D1%80%D0%B8%D1%81%D1%82%D0%B8%D0%B0%D0%BD_%D0%93%D1%8E%D0%B9%D0%B3%D0%B5%D0%BD%D1%81" TargetMode="External"/><Relationship Id="rId24" Type="http://schemas.openxmlformats.org/officeDocument/2006/relationships/hyperlink" Target="http://ru.wikipedia.org/wiki/%D0%A1%D0%B8%D0%BB%D1%8C%D0%B2%D0%B8%D1%8F_%D0%9A%D1%80%D0%B8%D1%81%D1%82%D0%B5%D0%BB%D1%8C" TargetMode="External"/><Relationship Id="rId32" Type="http://schemas.openxmlformats.org/officeDocument/2006/relationships/image" Target="../media/image25.jpeg"/><Relationship Id="rId5" Type="http://schemas.openxmlformats.org/officeDocument/2006/relationships/hyperlink" Target="http://ru.wikipedia.org/wiki/XIX" TargetMode="External"/><Relationship Id="rId15" Type="http://schemas.openxmlformats.org/officeDocument/2006/relationships/hyperlink" Target="http://ru.wikipedia.org/wiki/%D0%94%D0%BD%D0%B5%D0%B2%D0%BD%D0%B8%D0%BA_%D0%90%D0%BD%D0%BD%D1%8B_%D0%A4%D1%80%D0%B0%D0%BD%D0%BA" TargetMode="External"/><Relationship Id="rId23" Type="http://schemas.openxmlformats.org/officeDocument/2006/relationships/hyperlink" Target="http://ru.wikipedia.org/wiki/%D0%A0%D1%83%D1%82%D0%B3%D0%B5%D1%80_%D0%A5%D0%B0%D1%83%D1%8D%D1%80" TargetMode="External"/><Relationship Id="rId28" Type="http://schemas.openxmlformats.org/officeDocument/2006/relationships/hyperlink" Target="http://ru.wikipedia.org/wiki/%D0%91%D0%BE%D1%82%D0%B8%D0%BD%D0%BA%D0%B8" TargetMode="External"/><Relationship Id="rId10" Type="http://schemas.openxmlformats.org/officeDocument/2006/relationships/hyperlink" Target="http://ru.wikipedia.org/wiki/%D0%94%D0%B5%D0%BA%D0%B0%D1%80%D1%82" TargetMode="External"/><Relationship Id="rId19" Type="http://schemas.openxmlformats.org/officeDocument/2006/relationships/hyperlink" Target="http://ru.wikipedia.org/wiki/%D0%91%D0%BB%D0%BE%D0%BA%D0%B1%D0%B0%D1%81%D1%82%D0%B5%D1%80" TargetMode="External"/><Relationship Id="rId31" Type="http://schemas.openxmlformats.org/officeDocument/2006/relationships/image" Target="../media/image24.jpeg"/><Relationship Id="rId4" Type="http://schemas.openxmlformats.org/officeDocument/2006/relationships/hyperlink" Target="http://ru.wikipedia.org/wiki/%D0%92%D0%B5%D1%80%D0%BC%D0%B5%D1%80" TargetMode="External"/><Relationship Id="rId9" Type="http://schemas.openxmlformats.org/officeDocument/2006/relationships/hyperlink" Target="http://ru.wikipedia.org/wiki/%D0%A1%D0%BF%D0%B8%D0%BD%D0%BE%D0%B7%D0%B0" TargetMode="External"/><Relationship Id="rId14" Type="http://schemas.openxmlformats.org/officeDocument/2006/relationships/hyperlink" Target="http://ru.wikipedia.org/wiki/%D0%90%D0%BD%D0%BD%D0%B0_%D0%A4%D1%80%D0%B0%D0%BD%D0%BA" TargetMode="External"/><Relationship Id="rId22" Type="http://schemas.openxmlformats.org/officeDocument/2006/relationships/hyperlink" Target="http://ru.wikipedia.org/wiki/%D0%9E%D1%81%D0%BD%D0%BE%D0%B2%D0%BD%D0%BE%D0%B9_%D0%B8%D0%BD%D1%81%D1%82%D0%B8%D0%BD%D0%BA%D1%82_(%D1%84%D0%B8%D0%BB%D1%8C%D0%BC)" TargetMode="External"/><Relationship Id="rId27" Type="http://schemas.openxmlformats.org/officeDocument/2006/relationships/hyperlink" Target="http://ru.wikipedia.org/wiki/%D0%A2%D1%8E%D0%BB%D1%8C%D0%BF%D0%B0%D0%BD" TargetMode="External"/><Relationship Id="rId30" Type="http://schemas.openxmlformats.org/officeDocument/2006/relationships/hyperlink" Target="http://ru.wikipedia.org/wiki/%D0%94%D0%B5%D0%BB%D1%84%D1%8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3%D0%B0%D0%B0%D0%B3%D0%B0" TargetMode="External"/><Relationship Id="rId13" Type="http://schemas.openxmlformats.org/officeDocument/2006/relationships/hyperlink" Target="http://ru.wikipedia.org/wiki/%D0%90%D1%80%D1%83%D0%B1%D0%B0" TargetMode="External"/><Relationship Id="rId3" Type="http://schemas.openxmlformats.org/officeDocument/2006/relationships/hyperlink" Target="http://ru.wikipedia.org/wiki/%D0%9B%D1%8E%D0%BA%D1%81%D0%B5%D0%BC%D0%B1%D1%83%D1%80%D0%B3" TargetMode="External"/><Relationship Id="rId7" Type="http://schemas.openxmlformats.org/officeDocument/2006/relationships/hyperlink" Target="http://ru.wikipedia.org/wiki/%D0%90%D0%BC%D1%81%D1%82%D0%B5%D1%80%D0%B4%D0%B0%D0%BC" TargetMode="External"/><Relationship Id="rId12" Type="http://schemas.openxmlformats.org/officeDocument/2006/relationships/hyperlink" Target="http://ru.wikipedia.org/wiki/%D0%9A%D0%B0%D1%80%D0%B8%D0%B1%D1%81%D0%BA%D0%BE%D0%B5_%D0%BC%D0%BE%D1%80%D0%B5" TargetMode="External"/><Relationship Id="rId17" Type="http://schemas.openxmlformats.org/officeDocument/2006/relationships/image" Target="../media/image5.jpeg"/><Relationship Id="rId2" Type="http://schemas.openxmlformats.org/officeDocument/2006/relationships/hyperlink" Target="http://ru.wikipedia.org/wiki/%D0%91%D0%B5%D0%BB%D1%8C%D0%B3%D0%B8%D1%8F" TargetMode="External"/><Relationship Id="rId16" Type="http://schemas.openxmlformats.org/officeDocument/2006/relationships/hyperlink" Target="http://ru.wikipedia.org/wiki/1954_%D0%B3%D0%BE%D0%B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1%82%D0%BE%D0%BB%D0%B8%D1%86%D0%B0" TargetMode="External"/><Relationship Id="rId11" Type="http://schemas.openxmlformats.org/officeDocument/2006/relationships/hyperlink" Target="http://ru.wikipedia.org/wiki/%D0%AD%D0%B9%D0%BD%D0%B4%D1%85%D0%BE%D0%B2%D0%B5%D0%BD" TargetMode="External"/><Relationship Id="rId5" Type="http://schemas.openxmlformats.org/officeDocument/2006/relationships/hyperlink" Target="http://ru.wikipedia.org/wiki/%D0%93%D0%BE%D0%BB%D0%BB%D0%B0%D0%BD%D0%B4%D0%B8%D1%8F" TargetMode="External"/><Relationship Id="rId15" Type="http://schemas.openxmlformats.org/officeDocument/2006/relationships/hyperlink" Target="http://ru.wikipedia.org/wiki/%D0%93%D0%BE%D1%81%D1%83%D0%B4%D0%B0%D1%80%D1%81%D1%82%D0%B2%D0%BE" TargetMode="External"/><Relationship Id="rId10" Type="http://schemas.openxmlformats.org/officeDocument/2006/relationships/hyperlink" Target="http://ru.wikipedia.org/wiki/%D0%A3%D1%82%D1%80%D0%B5%D1%85%D1%82" TargetMode="External"/><Relationship Id="rId4" Type="http://schemas.openxmlformats.org/officeDocument/2006/relationships/hyperlink" Target="http://ru.wikipedia.org/wiki/%D0%91%D0%B5%D0%BD%D0%B8%D0%BB%D1%8E%D0%BA%D1%81" TargetMode="External"/><Relationship Id="rId9" Type="http://schemas.openxmlformats.org/officeDocument/2006/relationships/hyperlink" Target="http://ru.wikipedia.org/wiki/%D0%A0%D0%BE%D1%82%D1%82%D0%B5%D1%80%D0%B4%D0%B0%D0%BC" TargetMode="External"/><Relationship Id="rId14" Type="http://schemas.openxmlformats.org/officeDocument/2006/relationships/hyperlink" Target="http://ru.wikipedia.org/wiki/%D0%9D%D0%B8%D0%B4%D0%B5%D1%80%D0%BB%D0%B0%D0%BD%D0%B4%D1%81%D0%BA%D0%B8%D0%B5_%D0%90%D0%BD%D1%82%D0%B8%D0%BB%D1%8C%D1%81%D0%BA%D0%B8%D0%B5_%D0%BE%D1%81%D1%82%D1%80%D0%BE%D0%B2%D0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hyperlink" Target="http://ru.wikipedia.org/wiki/%D0%9D%D0%B8%D0%B4%D0%B5%D1%80%D0%BB%D0%B0%D0%BD%D0%B4%D1%8B#.D0.9A.D1.80.D1.83.D0.BF.D0.BD.D0.B5.D0.B9.D1.88.D0.B8.D0.B5_.D0.B3.D0.BE.D1.80.D0.BE.D0.B4.D0.B0" TargetMode="External"/><Relationship Id="rId10" Type="http://schemas.openxmlformats.org/officeDocument/2006/relationships/hyperlink" Target="http://ru.wikipedia.org/wiki/%D0%9D%D0%B8%D0%B4%D0%B5%D1%80%D0%BB%D0%B0%D0%BD%D0%B4%D1%8B#.D0.A2.D1.80.D0.B0.D0.BD.D1.81.D0.BF.D0.BE.D1.80.D1.82" TargetMode="Externa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648" TargetMode="External"/><Relationship Id="rId13" Type="http://schemas.openxmlformats.org/officeDocument/2006/relationships/hyperlink" Target="http://ru.wikipedia.org/wiki/%D0%9F%D0%B0%D1%80%D0%BB%D0%B0%D0%BC%D0%B5%D0%BD%D1%82" TargetMode="External"/><Relationship Id="rId3" Type="http://schemas.openxmlformats.org/officeDocument/2006/relationships/hyperlink" Target="http://ru.wikipedia.org/wiki/%D0%A0%D0%B8%D0%BC%D1%81%D0%BA%D0%B0%D1%8F_%D0%98%D0%BC%D0%BF%D0%B5%D1%80%D0%B8%D1%8F" TargetMode="External"/><Relationship Id="rId7" Type="http://schemas.openxmlformats.org/officeDocument/2006/relationships/hyperlink" Target="http://ru.wikipedia.org/wiki/1568" TargetMode="External"/><Relationship Id="rId12" Type="http://schemas.openxmlformats.org/officeDocument/2006/relationships/hyperlink" Target="http://ru.wikipedia.org/wiki/1848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ru.wikipedia.org/wiki/%D0%9B%D0%B5%D0%B4%D0%BD%D0%B8%D0%BA%D0%BE%D0%B2%D1%8B%D0%B9_%D0%BF%D0%B5%D1%80%D0%B8%D0%BE%D0%B4" TargetMode="Externa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2%D0%BE%D1%81%D1%8C%D0%BC%D0%B8%D0%B4%D0%B5%D1%81%D1%8F%D1%82%D0%B8%D0%BB%D0%B5%D1%82%D0%BD%D1%8F%D1%8F_%D0%B2%D0%BE%D0%B9%D0%BD%D0%B0" TargetMode="External"/><Relationship Id="rId11" Type="http://schemas.openxmlformats.org/officeDocument/2006/relationships/hyperlink" Target="http://ru.wikipedia.org/wiki/%D0%9E%D1%80%D0%B0%D0%BD%D1%81%D0%BA%D0%B0%D1%8F_%D0%B4%D0%B8%D0%BD%D0%B0%D1%81%D1%82%D0%B8%D1%8F" TargetMode="External"/><Relationship Id="rId5" Type="http://schemas.openxmlformats.org/officeDocument/2006/relationships/hyperlink" Target="http://ru.wikipedia.org/wiki/1581" TargetMode="External"/><Relationship Id="rId15" Type="http://schemas.openxmlformats.org/officeDocument/2006/relationships/slide" Target="slide4.xml"/><Relationship Id="rId10" Type="http://schemas.openxmlformats.org/officeDocument/2006/relationships/hyperlink" Target="http://ru.wikipedia.org/wiki/%D0%9C%D0%BE%D0%BD%D0%B0%D1%80%D1%85%D0%B8%D1%8F" TargetMode="External"/><Relationship Id="rId4" Type="http://schemas.openxmlformats.org/officeDocument/2006/relationships/hyperlink" Target="http://ru.wikipedia.org/wiki/26_%D0%B8%D1%8E%D0%BB%D1%8F" TargetMode="External"/><Relationship Id="rId9" Type="http://schemas.openxmlformats.org/officeDocument/2006/relationships/hyperlink" Target="http://ru.wikipedia.org/wiki/XIX_%D0%B2%D0%B5%D0%BA" TargetMode="External"/><Relationship Id="rId14" Type="http://schemas.openxmlformats.org/officeDocument/2006/relationships/hyperlink" Target="http://ru.wikipedia.org/wiki/%D0%9A%D0%BE%D0%BD%D1%81%D1%82%D0%B8%D1%82%D1%83%D1%86%D0%B8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E%D1%86%D0%B8%D0%B0%D0%BB%D0%B8%D1%81%D1%82%D0%B8%D1%87%D0%B5%D1%81%D0%BA%D0%B0%D1%8F_%D0%BF%D0%B0%D1%80%D1%82%D0%B8%D1%8F_%D0%9D%D0%B8%D0%B4%D0%B5%D1%80%D0%BB%D0%B0%D0%BD%D0%B4%D0%BE%D0%B2" TargetMode="External"/><Relationship Id="rId3" Type="http://schemas.openxmlformats.org/officeDocument/2006/relationships/hyperlink" Target="http://ru.wikipedia.org/wiki/%D0%91%D0%B5%D0%B0%D1%82%D1%80%D0%B8%D0%BA%D1%81" TargetMode="External"/><Relationship Id="rId7" Type="http://schemas.openxmlformats.org/officeDocument/2006/relationships/hyperlink" Target="http://ru.wikipedia.org/wiki/%D0%9F%D0%B0%D1%80%D1%82%D0%B8%D1%8F_%D0%B7%D0%B0_%D1%82%D1%80%D1%83%D0%B4" TargetMode="External"/><Relationship Id="rId12" Type="http://schemas.openxmlformats.org/officeDocument/2006/relationships/image" Target="../media/image10.jpeg"/><Relationship Id="rId2" Type="http://schemas.openxmlformats.org/officeDocument/2006/relationships/hyperlink" Target="http://ru.wikipedia.org/w/index.php?title=%D0%A1%D0%BE%D1%86%D0%B8%D0%B0%D0%BB%D1%8C%D0%BD%D1%8B%D0%B5_%D0%BF%D1%80%D0%B0%D0%B2%D0%B0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5%D1%80%D0%B8%D1%81%D1%82%D0%B8%D0%B0%D0%BD%D1%81%D0%BA%D0%BE-%D0%B4%D0%B5%D0%BC%D0%BE%D0%BA%D1%80%D0%B0%D1%82%D0%B8%D1%87%D0%B5%D1%81%D0%BA%D0%B8%D0%B9_%D0%BF%D1%80%D0%B8%D0%B7%D1%8B%D0%B2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://ru.wikipedia.org/wiki/%D0%AF%D0%BD-%D0%9F%D0%B5%D1%82%D0%B5%D1%80_%D0%91%D0%B0%D0%BB%D0%BA%D0%B5%D0%BD%D0%B5%D0%BD%D0%B4%D0%B5" TargetMode="External"/><Relationship Id="rId10" Type="http://schemas.openxmlformats.org/officeDocument/2006/relationships/slide" Target="slide4.xml"/><Relationship Id="rId4" Type="http://schemas.openxmlformats.org/officeDocument/2006/relationships/hyperlink" Target="http://ru.wikipedia.org/wiki/%D0%9E%D1%80%D0%B0%D0%BD%D1%81%D0%BA%D0%B0%D1%8F_%D0%B4%D0%B8%D0%BD%D0%B0%D1%81%D1%82%D0%B8%D1%8F" TargetMode="External"/><Relationship Id="rId9" Type="http://schemas.openxmlformats.org/officeDocument/2006/relationships/hyperlink" Target="http://ru.wikipedia.org/wiki/%D0%9D%D0%B0%D1%80%D0%BE%D0%B4%D0%BD%D0%B0%D1%8F_%D0%BF%D0%B0%D1%80%D1%82%D0%B8%D1%8F_%D0%B7%D0%B0_%D1%81%D0%B2%D0%BE%D0%B1%D0%BE%D0%B4%D1%83_%D0%B8_%D0%B4%D0%B5%D0%BC%D0%BE%D0%BA%D1%80%D0%B0%D1%82%D0%B8%D1%8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1%82%D1%80%D0%B5%D1%85%D1%82" TargetMode="External"/><Relationship Id="rId13" Type="http://schemas.openxmlformats.org/officeDocument/2006/relationships/hyperlink" Target="http://ru.wikipedia.org/wiki/%D0%93%D1%80%D0%BE%D0%BD%D0%B8%D0%BD%D0%B3%D0%B5%D0%BD_(%D0%B3%D0%BE%D1%80%D0%BE%D0%B4)" TargetMode="External"/><Relationship Id="rId18" Type="http://schemas.openxmlformats.org/officeDocument/2006/relationships/hyperlink" Target="http://ru.wikipedia.org/wiki/%D0%90%D0%BF%D0%B5%D0%BB%D0%B4%D0%BE%D1%80%D0%BD" TargetMode="External"/><Relationship Id="rId26" Type="http://schemas.openxmlformats.org/officeDocument/2006/relationships/image" Target="../media/image11.jpeg"/><Relationship Id="rId3" Type="http://schemas.openxmlformats.org/officeDocument/2006/relationships/hyperlink" Target="http://ru.wikipedia.org/wiki/%D0%90%D0%BC%D1%81%D1%82%D0%B5%D1%80%D0%B4%D0%B0%D0%BC" TargetMode="External"/><Relationship Id="rId21" Type="http://schemas.openxmlformats.org/officeDocument/2006/relationships/hyperlink" Target="http://ru.wikipedia.org/wiki/%D0%90%D0%BB%D0%BC%D0%B5%D1%80%D0%B5" TargetMode="External"/><Relationship Id="rId7" Type="http://schemas.openxmlformats.org/officeDocument/2006/relationships/hyperlink" Target="http://ru.wikipedia.org/wiki/%D0%93%D0%B0%D0%B0%D0%B3%D0%B0" TargetMode="External"/><Relationship Id="rId12" Type="http://schemas.openxmlformats.org/officeDocument/2006/relationships/hyperlink" Target="http://ru.wikipedia.org/wiki/%D0%A2%D0%B8%D0%BB%D0%B1%D1%83%D1%80%D0%B3" TargetMode="External"/><Relationship Id="rId17" Type="http://schemas.openxmlformats.org/officeDocument/2006/relationships/hyperlink" Target="http://ru.wikipedia.org/wiki/%D0%93%D0%B5%D0%BB%D0%B4%D0%B5%D1%80%D0%BB%D0%B0%D0%BD%D0%B4" TargetMode="External"/><Relationship Id="rId25" Type="http://schemas.openxmlformats.org/officeDocument/2006/relationships/hyperlink" Target="http://ru.wikipedia.org/w/index.php?title=%D0%97%D0%B0%D0%BD%D1%81%D1%82%D0%B0%D0%B4&amp;action=edit&amp;redlink=1" TargetMode="External"/><Relationship Id="rId2" Type="http://schemas.openxmlformats.org/officeDocument/2006/relationships/hyperlink" Target="http://ru.wikipedia.org/wiki/%D0%9D%D0%B8%D0%B4%D0%B5%D1%80%D0%BB%D0%B0%D0%BD%D0%B4%D1%8B" TargetMode="External"/><Relationship Id="rId16" Type="http://schemas.openxmlformats.org/officeDocument/2006/relationships/hyperlink" Target="http://ru.wikipedia.org/wiki/%D0%9D%D0%B5%D0%B9%D0%BC%D0%B5%D0%B3%D0%B5%D0%BD" TargetMode="External"/><Relationship Id="rId20" Type="http://schemas.openxmlformats.org/officeDocument/2006/relationships/hyperlink" Target="http://ru.wikipedia.org/wiki/%D0%9E%D0%B2%D0%B5%D1%80%D1%8D%D0%B9%D1%81%D0%B5%D0%BB" TargetMode="External"/><Relationship Id="rId29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E%D0%B6%D0%BD%D0%B0%D1%8F_%D0%93%D0%BE%D0%BB%D0%BB%D0%B0%D0%BD%D0%B4%D0%B8%D1%8F" TargetMode="External"/><Relationship Id="rId11" Type="http://schemas.openxmlformats.org/officeDocument/2006/relationships/hyperlink" Target="http://ru.wikipedia.org/wiki/%D0%A1%D0%B5%D0%B2%D0%B5%D1%80%D0%BD%D1%8B%D0%B9_%D0%91%D1%80%D0%B0%D0%B1%D0%B0%D0%BD%D1%82" TargetMode="External"/><Relationship Id="rId24" Type="http://schemas.openxmlformats.org/officeDocument/2006/relationships/hyperlink" Target="http://ru.wikipedia.org/wiki/%D0%90%D1%80%D0%BD%D0%B5%D0%BC" TargetMode="External"/><Relationship Id="rId5" Type="http://schemas.openxmlformats.org/officeDocument/2006/relationships/hyperlink" Target="http://ru.wikipedia.org/wiki/%D0%A0%D0%BE%D1%82%D1%82%D0%B5%D1%80%D0%B4%D0%B0%D0%BC" TargetMode="External"/><Relationship Id="rId15" Type="http://schemas.openxmlformats.org/officeDocument/2006/relationships/hyperlink" Target="http://ru.wikipedia.org/wiki/%D0%91%D1%80%D0%B5%D0%B4%D0%B0" TargetMode="External"/><Relationship Id="rId23" Type="http://schemas.openxmlformats.org/officeDocument/2006/relationships/hyperlink" Target="http://ru.wikipedia.org/wiki/%D0%A5%D0%B0%D1%80%D0%BB%D0%B5%D0%BC" TargetMode="External"/><Relationship Id="rId28" Type="http://schemas.openxmlformats.org/officeDocument/2006/relationships/image" Target="../media/image13.jpeg"/><Relationship Id="rId10" Type="http://schemas.openxmlformats.org/officeDocument/2006/relationships/hyperlink" Target="http://ru.wikipedia.org/wiki/%D0%AD%D0%B9%D0%BD%D0%B4%D1%85%D0%BE%D0%B2%D0%B5%D0%BD" TargetMode="External"/><Relationship Id="rId19" Type="http://schemas.openxmlformats.org/officeDocument/2006/relationships/hyperlink" Target="http://ru.wikipedia.org/wiki/%D0%AD%D0%BD%D1%81%D1%85%D0%B5%D0%B4%D0%B5" TargetMode="External"/><Relationship Id="rId4" Type="http://schemas.openxmlformats.org/officeDocument/2006/relationships/hyperlink" Target="http://ru.wikipedia.org/wiki/%D0%A1%D0%B5%D0%B2%D0%B5%D1%80%D0%BD%D0%B0%D1%8F_%D0%93%D0%BE%D0%BB%D0%BB%D0%B0%D0%BD%D0%B4%D0%B8%D1%8F" TargetMode="External"/><Relationship Id="rId9" Type="http://schemas.openxmlformats.org/officeDocument/2006/relationships/hyperlink" Target="http://ru.wikipedia.org/wiki/%D0%A3%D1%82%D1%80%D0%B5%D1%85%D1%82_(%D0%BF%D1%80%D0%BE%D0%B2%D0%B8%D0%BD%D1%86%D0%B8%D1%8F)" TargetMode="External"/><Relationship Id="rId14" Type="http://schemas.openxmlformats.org/officeDocument/2006/relationships/hyperlink" Target="http://ru.wikipedia.org/wiki/%D0%93%D1%80%D0%BE%D0%BD%D0%B8%D0%BD%D0%B3%D0%B5%D0%BD_(%D0%BF%D1%80%D0%BE%D0%B2%D0%B8%D0%BD%D1%86%D0%B8%D1%8F)" TargetMode="External"/><Relationship Id="rId22" Type="http://schemas.openxmlformats.org/officeDocument/2006/relationships/hyperlink" Target="http://ru.wikipedia.org/wiki/%D0%A4%D0%BB%D0%B5%D0%B2%D0%BE%D0%BB%D0%B0%D0%BD%D0%B4" TargetMode="External"/><Relationship Id="rId27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0%D0%BE%D1%82%D0%B5%D1%81%D1%82%D0%B0%D0%BD%D1%82" TargetMode="External"/><Relationship Id="rId13" Type="http://schemas.openxmlformats.org/officeDocument/2006/relationships/image" Target="../media/image15.jpeg"/><Relationship Id="rId3" Type="http://schemas.openxmlformats.org/officeDocument/2006/relationships/hyperlink" Target="http://ru.wikipedia.org/wiki/%D0%9F%D0%BB%D0%BE%D1%82%D0%BD%D0%BE%D1%81%D1%82%D1%8C_%D0%BD%D0%B0%D1%81%D0%B5%D0%BB%D0%B5%D0%BD%D0%B8%D1%8F" TargetMode="External"/><Relationship Id="rId7" Type="http://schemas.openxmlformats.org/officeDocument/2006/relationships/hyperlink" Target="http://ru.wikipedia.org/wiki/%D0%9A%D0%B0%D1%82%D0%BE%D0%BB%D0%B8%D0%BA" TargetMode="External"/><Relationship Id="rId12" Type="http://schemas.openxmlformats.org/officeDocument/2006/relationships/image" Target="../media/image14.jpeg"/><Relationship Id="rId2" Type="http://schemas.openxmlformats.org/officeDocument/2006/relationships/hyperlink" Target="http://ru.wikipedia.org/wiki/200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4%D1%80%D0%B8%D0%B7%D1%8B" TargetMode="External"/><Relationship Id="rId11" Type="http://schemas.openxmlformats.org/officeDocument/2006/relationships/slide" Target="slide4.xml"/><Relationship Id="rId5" Type="http://schemas.openxmlformats.org/officeDocument/2006/relationships/hyperlink" Target="http://ru.wikipedia.org/wiki/%D0%9D%D0%B8%D0%B4%D0%B5%D1%80%D0%BB%D0%B0%D0%BD%D0%B4%D1%86%D1%8B" TargetMode="External"/><Relationship Id="rId10" Type="http://schemas.openxmlformats.org/officeDocument/2006/relationships/hyperlink" Target="http://ru.wikipedia.org/wiki/%D0%98%D0%BD%D0%B4%D1%83%D0%B8%D1%81%D1%82" TargetMode="External"/><Relationship Id="rId4" Type="http://schemas.openxmlformats.org/officeDocument/2006/relationships/hyperlink" Target="http://ru.wikipedia.org/wiki/%D0%A1%D0%BF%D0%B8%D1%81%D0%BE%D0%BA_%D1%81%D1%82%D1%80%D0%B0%D0%BD,_%D1%81%D0%BE%D1%80%D1%82%D0%B8%D1%80%D0%BE%D0%B2%D0%BA%D0%B0_%D0%BF%D0%BE_%D0%BF%D0%BB%D0%BE%D1%82%D0%BD%D0%BE%D1%81%D1%82%D0%B8_%D0%BD%D0%B0%D1%81%D0%B5%D0%BB%D0%B5%D0%BD%D0%B8%D1%8F" TargetMode="External"/><Relationship Id="rId9" Type="http://schemas.openxmlformats.org/officeDocument/2006/relationships/hyperlink" Target="http://ru.wikipedia.org/wiki/%D0%9C%D1%83%D1%81%D1%83%D0%BB%D1%8C%D0%BC%D0%B0%D0%BD%D0%B5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hol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685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395288" y="2636838"/>
            <a:ext cx="8064500" cy="10080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"/>
                <a:cs typeface="Arial"/>
              </a:rPr>
              <a:t>НИДЕРЛАНДЫ</a:t>
            </a:r>
          </a:p>
        </p:txBody>
      </p:sp>
      <p:pic>
        <p:nvPicPr>
          <p:cNvPr id="2060" name="Picture 12" descr="180px-Coat_of_arms_of_the_Netherlan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0"/>
            <a:ext cx="2592388" cy="2058988"/>
          </a:xfrm>
          <a:prstGeom prst="rect">
            <a:avLst/>
          </a:prstGeom>
          <a:noFill/>
        </p:spPr>
      </p:pic>
      <p:pic>
        <p:nvPicPr>
          <p:cNvPr id="2061" name="Picture 13" descr="nlnewz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113" y="3213100"/>
            <a:ext cx="3048000" cy="33337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50825" y="404813"/>
            <a:ext cx="5327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chemeClr val="bg1"/>
                </a:solidFill>
              </a:rPr>
              <a:t>Национальный девиз:</a:t>
            </a:r>
            <a:r>
              <a:rPr lang="ru-RU" sz="2400" i="1">
                <a:solidFill>
                  <a:schemeClr val="bg1"/>
                </a:solidFill>
              </a:rPr>
              <a:t> </a:t>
            </a:r>
            <a:r>
              <a:rPr lang="nl-NL" sz="2400" i="1">
                <a:solidFill>
                  <a:schemeClr val="bg1"/>
                </a:solidFill>
              </a:rPr>
              <a:t>Ik zal handhaven</a:t>
            </a:r>
            <a:r>
              <a:rPr lang="ru-RU" sz="2400" i="1">
                <a:solidFill>
                  <a:schemeClr val="bg1"/>
                </a:solidFill>
              </a:rPr>
              <a:t> </a:t>
            </a:r>
          </a:p>
          <a:p>
            <a:r>
              <a:rPr lang="ru-RU" sz="2400" i="1">
                <a:solidFill>
                  <a:schemeClr val="bg1"/>
                </a:solidFill>
              </a:rPr>
              <a:t>(</a:t>
            </a:r>
            <a:r>
              <a:rPr lang="ru-RU" sz="2400">
                <a:solidFill>
                  <a:schemeClr val="bg1"/>
                </a:solidFill>
              </a:rPr>
              <a:t>Я Сохраню</a:t>
            </a:r>
            <a:r>
              <a:rPr lang="ru-RU" sz="2400" i="1">
                <a:solidFill>
                  <a:schemeClr val="bg1"/>
                </a:solidFill>
              </a:rPr>
              <a:t>)</a:t>
            </a:r>
            <a:endParaRPr 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5276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Географические данные. Климат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11638" y="476250"/>
            <a:ext cx="47879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Нидерланды — самая густонаселённая страна </a:t>
            </a:r>
            <a:r>
              <a:rPr lang="ru-RU">
                <a:hlinkClick r:id="rId2" tooltip="Европа"/>
              </a:rPr>
              <a:t>Европы</a:t>
            </a:r>
            <a:r>
              <a:rPr lang="ru-RU"/>
              <a:t> (если исключить несколько стран-карликов). Страна расположена на землях в устьях рек </a:t>
            </a:r>
            <a:r>
              <a:rPr lang="ru-RU">
                <a:hlinkClick r:id="rId3" tooltip="Рейн"/>
              </a:rPr>
              <a:t>Рейна</a:t>
            </a:r>
            <a:r>
              <a:rPr lang="ru-RU"/>
              <a:t>, </a:t>
            </a:r>
            <a:r>
              <a:rPr lang="ru-RU">
                <a:hlinkClick r:id="rId4" tooltip="Маас"/>
              </a:rPr>
              <a:t>Мааса</a:t>
            </a:r>
            <a:r>
              <a:rPr lang="ru-RU"/>
              <a:t> и </a:t>
            </a:r>
            <a:r>
              <a:rPr lang="ru-RU">
                <a:hlinkClick r:id="rId5" tooltip="Шельда"/>
              </a:rPr>
              <a:t>Шельды</a:t>
            </a:r>
            <a:r>
              <a:rPr lang="ru-RU"/>
              <a:t>. Из почв, нанесённых этими реками, образовались </a:t>
            </a:r>
            <a:r>
              <a:rPr lang="ru-RU">
                <a:hlinkClick r:id="rId6" tooltip="Дельта реки"/>
              </a:rPr>
              <a:t>дельта</a:t>
            </a:r>
            <a:r>
              <a:rPr lang="ru-RU"/>
              <a:t> и обширная плоская низменность. Половина территории лежит ниже </a:t>
            </a:r>
            <a:r>
              <a:rPr lang="ru-RU">
                <a:hlinkClick r:id="rId7" tooltip="Уровень моря"/>
              </a:rPr>
              <a:t>уровня моря</a:t>
            </a:r>
            <a:r>
              <a:rPr lang="ru-RU"/>
              <a:t>, и только на юге Нидерландов местность повышается до 30 метров и более. Береговая линия сформирована наносными </a:t>
            </a:r>
            <a:r>
              <a:rPr lang="ru-RU">
                <a:hlinkClick r:id="rId8" tooltip="Дюна (песчаный холм)"/>
              </a:rPr>
              <a:t>дюнами</a:t>
            </a:r>
            <a:r>
              <a:rPr lang="ru-RU"/>
              <a:t>. За ними идут некогда отвоёванные у моря земли, называемые </a:t>
            </a:r>
            <a:r>
              <a:rPr lang="ru-RU">
                <a:hlinkClick r:id="rId9" tooltip="Польдер"/>
              </a:rPr>
              <a:t>польдерами</a:t>
            </a:r>
            <a:r>
              <a:rPr lang="ru-RU"/>
              <a:t> и защищённые дюнами и </a:t>
            </a:r>
            <a:r>
              <a:rPr lang="ru-RU">
                <a:hlinkClick r:id="rId10" tooltip="Дамба"/>
              </a:rPr>
              <a:t>дамбами</a:t>
            </a:r>
            <a:r>
              <a:rPr lang="ru-RU"/>
              <a:t> от морских вод.</a:t>
            </a:r>
          </a:p>
          <a:p>
            <a:pPr algn="just"/>
            <a:r>
              <a:rPr lang="ru-RU"/>
              <a:t>Лето тёплое — средняя температура </a:t>
            </a:r>
            <a:r>
              <a:rPr lang="ru-RU">
                <a:hlinkClick r:id="rId11" tooltip="Июль"/>
              </a:rPr>
              <a:t>июля</a:t>
            </a:r>
            <a:r>
              <a:rPr lang="ru-RU"/>
              <a:t> 16—17 °C. Средняя температура </a:t>
            </a:r>
            <a:r>
              <a:rPr lang="ru-RU">
                <a:hlinkClick r:id="rId12" tooltip="Январь"/>
              </a:rPr>
              <a:t>января</a:t>
            </a:r>
            <a:r>
              <a:rPr lang="ru-RU"/>
              <a:t> около 2 °C на побережье и чуть холоднее вглубь континента. Зимой, когда из </a:t>
            </a:r>
            <a:r>
              <a:rPr lang="ru-RU">
                <a:hlinkClick r:id="rId13" tooltip="Сибирь"/>
              </a:rPr>
              <a:t>Сибири</a:t>
            </a:r>
            <a:r>
              <a:rPr lang="ru-RU"/>
              <a:t> вторгаются </a:t>
            </a:r>
            <a:r>
              <a:rPr lang="ru-RU">
                <a:hlinkClick r:id="rId14" tooltip="Антициклон"/>
              </a:rPr>
              <a:t>антициклоны</a:t>
            </a:r>
            <a:r>
              <a:rPr lang="ru-RU"/>
              <a:t>, температура падает ниже 0 °C, выпадает </a:t>
            </a:r>
            <a:r>
              <a:rPr lang="ru-RU">
                <a:hlinkClick r:id="rId15" tooltip="Снег"/>
              </a:rPr>
              <a:t>снег</a:t>
            </a:r>
            <a:r>
              <a:rPr lang="ru-RU"/>
              <a:t>, а </a:t>
            </a:r>
            <a:r>
              <a:rPr lang="ru-RU">
                <a:hlinkClick r:id="rId16" tooltip="Канал (водный)"/>
              </a:rPr>
              <a:t>каналы</a:t>
            </a:r>
            <a:r>
              <a:rPr lang="ru-RU"/>
              <a:t> и </a:t>
            </a:r>
            <a:r>
              <a:rPr lang="ru-RU">
                <a:hlinkClick r:id="rId17" tooltip="Озеро"/>
              </a:rPr>
              <a:t>озёра</a:t>
            </a:r>
            <a:r>
              <a:rPr lang="ru-RU"/>
              <a:t> покрываются </a:t>
            </a:r>
            <a:r>
              <a:rPr lang="ru-RU">
                <a:hlinkClick r:id="rId18" tooltip="Лёд"/>
              </a:rPr>
              <a:t>льдом</a:t>
            </a:r>
            <a:r>
              <a:rPr lang="ru-RU"/>
              <a:t>. Среднегодовые </a:t>
            </a:r>
            <a:r>
              <a:rPr lang="ru-RU">
                <a:hlinkClick r:id="rId19" tooltip="Осадки"/>
              </a:rPr>
              <a:t>осадки</a:t>
            </a:r>
            <a:r>
              <a:rPr lang="ru-RU"/>
              <a:t> — 80 сантиметров, но во внутренних провинциях их несколько меньше.</a:t>
            </a:r>
          </a:p>
        </p:txBody>
      </p:sp>
      <p:pic>
        <p:nvPicPr>
          <p:cNvPr id="10246" name="Picture 6" descr="nlnewzz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68313" y="476250"/>
            <a:ext cx="3095625" cy="31686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47" name="Picture 7" descr="b40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68313" y="3716338"/>
            <a:ext cx="3095625" cy="31416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9" name="AutoShape 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34150"/>
            <a:ext cx="433387" cy="3238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333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Экономика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0" y="549275"/>
            <a:ext cx="91440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Нидерланды имеют современную высокоразвитую постиндустриальную экономику. Важнейшие отрасли: </a:t>
            </a:r>
            <a:r>
              <a:rPr lang="ru-RU">
                <a:hlinkClick r:id="rId2" tooltip="Машиностроение"/>
              </a:rPr>
              <a:t>Машиностроение</a:t>
            </a:r>
            <a:r>
              <a:rPr lang="ru-RU"/>
              <a:t>, </a:t>
            </a:r>
            <a:r>
              <a:rPr lang="ru-RU">
                <a:hlinkClick r:id="rId3" tooltip="Электроника"/>
              </a:rPr>
              <a:t>электроника</a:t>
            </a:r>
            <a:r>
              <a:rPr lang="ru-RU"/>
              <a:t>, </a:t>
            </a:r>
            <a:r>
              <a:rPr lang="ru-RU">
                <a:hlinkClick r:id="rId4" tooltip="Нефтехимия"/>
              </a:rPr>
              <a:t>нефтехимия</a:t>
            </a:r>
            <a:r>
              <a:rPr lang="ru-RU"/>
              <a:t>, </a:t>
            </a:r>
            <a:r>
              <a:rPr lang="ru-RU">
                <a:hlinkClick r:id="rId5" tooltip="Авиастроение (страница отсутствует)"/>
              </a:rPr>
              <a:t>авиастроение</a:t>
            </a:r>
            <a:r>
              <a:rPr lang="ru-RU"/>
              <a:t>, </a:t>
            </a:r>
            <a:r>
              <a:rPr lang="ru-RU">
                <a:hlinkClick r:id="rId6" tooltip="Судостроение"/>
              </a:rPr>
              <a:t>судостроение</a:t>
            </a:r>
            <a:r>
              <a:rPr lang="ru-RU"/>
              <a:t>, </a:t>
            </a:r>
            <a:r>
              <a:rPr lang="ru-RU">
                <a:hlinkClick r:id="rId7" tooltip="Чёрная металлургия"/>
              </a:rPr>
              <a:t>чёрная металлургия</a:t>
            </a:r>
            <a:r>
              <a:rPr lang="ru-RU"/>
              <a:t>, </a:t>
            </a:r>
            <a:r>
              <a:rPr lang="ru-RU">
                <a:hlinkClick r:id="rId8" tooltip="Текстиль"/>
              </a:rPr>
              <a:t>текстильная</a:t>
            </a:r>
            <a:r>
              <a:rPr lang="ru-RU"/>
              <a:t> промышленность, </a:t>
            </a:r>
            <a:r>
              <a:rPr lang="ru-RU">
                <a:hlinkClick r:id="rId9" tooltip="Мебель"/>
              </a:rPr>
              <a:t>мебельная</a:t>
            </a:r>
            <a:r>
              <a:rPr lang="ru-RU"/>
              <a:t> промышленность, целлюлозно-бумажная промышленность, производство </a:t>
            </a:r>
            <a:r>
              <a:rPr lang="ru-RU">
                <a:hlinkClick r:id="rId10" tooltip="Пиво"/>
              </a:rPr>
              <a:t>пива</a:t>
            </a:r>
            <a:r>
              <a:rPr lang="ru-RU"/>
              <a:t>, производство </a:t>
            </a:r>
            <a:r>
              <a:rPr lang="ru-RU">
                <a:hlinkClick r:id="rId11" tooltip="Одежда"/>
              </a:rPr>
              <a:t>одежды</a:t>
            </a:r>
            <a:r>
              <a:rPr lang="ru-RU"/>
              <a:t>.</a:t>
            </a:r>
          </a:p>
          <a:p>
            <a:pPr algn="just"/>
            <a:r>
              <a:rPr lang="ru-RU"/>
              <a:t>На морском побережье расположены ветроэнергетические фермы. Развито также производство </a:t>
            </a:r>
            <a:r>
              <a:rPr lang="ru-RU">
                <a:hlinkClick r:id="rId12" tooltip="Шоколад"/>
              </a:rPr>
              <a:t>шоколада</a:t>
            </a:r>
            <a:r>
              <a:rPr lang="ru-RU"/>
              <a:t>, </a:t>
            </a:r>
            <a:r>
              <a:rPr lang="ru-RU">
                <a:hlinkClick r:id="rId13" tooltip="Сигара"/>
              </a:rPr>
              <a:t>сигар</a:t>
            </a:r>
            <a:r>
              <a:rPr lang="ru-RU"/>
              <a:t>, </a:t>
            </a:r>
            <a:r>
              <a:rPr lang="ru-RU">
                <a:hlinkClick r:id="rId14" tooltip="Джин (напиток)"/>
              </a:rPr>
              <a:t>джина</a:t>
            </a:r>
            <a:r>
              <a:rPr lang="ru-RU"/>
              <a:t>, пива. Известной отраслью, несмотря на скромные масштабы, является обработка </a:t>
            </a:r>
            <a:r>
              <a:rPr lang="ru-RU">
                <a:hlinkClick r:id="rId15" tooltip="Алмаз"/>
              </a:rPr>
              <a:t>алмазов</a:t>
            </a:r>
            <a:r>
              <a:rPr lang="ru-RU"/>
              <a:t> в </a:t>
            </a:r>
            <a:r>
              <a:rPr lang="ru-RU">
                <a:hlinkClick r:id="rId16" tooltip="Амстердам"/>
              </a:rPr>
              <a:t>Амстердаме</a:t>
            </a:r>
            <a:r>
              <a:rPr lang="ru-RU"/>
              <a:t>.</a:t>
            </a:r>
          </a:p>
          <a:p>
            <a:pPr algn="just"/>
            <a:r>
              <a:rPr lang="ru-RU"/>
              <a:t>В </a:t>
            </a:r>
            <a:r>
              <a:rPr lang="ru-RU">
                <a:hlinkClick r:id="rId17" tooltip="2002 год"/>
              </a:rPr>
              <a:t>2002 году</a:t>
            </a:r>
            <a:r>
              <a:rPr lang="ru-RU"/>
              <a:t> Нидерланды ввели общеевропейскую валюту </a:t>
            </a:r>
            <a:r>
              <a:rPr lang="ru-RU">
                <a:hlinkClick r:id="rId18" tooltip="Евро"/>
              </a:rPr>
              <a:t>евро</a:t>
            </a:r>
            <a:r>
              <a:rPr lang="ru-RU"/>
              <a:t>, заменив ею </a:t>
            </a:r>
            <a:r>
              <a:rPr lang="ru-RU">
                <a:hlinkClick r:id="rId19" tooltip="Гульден"/>
              </a:rPr>
              <a:t>гульден</a:t>
            </a:r>
            <a:r>
              <a:rPr lang="ru-RU"/>
              <a:t>.</a:t>
            </a:r>
            <a:endParaRPr lang="ru-RU" b="1"/>
          </a:p>
          <a:p>
            <a:pPr algn="just"/>
            <a:r>
              <a:rPr lang="ru-RU" b="1"/>
              <a:t>Основные статьи </a:t>
            </a:r>
            <a:r>
              <a:rPr lang="ru-RU" b="1">
                <a:hlinkClick r:id="rId20" tooltip="Импорт"/>
              </a:rPr>
              <a:t>импорта</a:t>
            </a:r>
            <a:r>
              <a:rPr lang="ru-RU" b="1"/>
              <a:t>:</a:t>
            </a:r>
            <a:r>
              <a:rPr lang="ru-RU"/>
              <a:t> </a:t>
            </a:r>
            <a:r>
              <a:rPr lang="ru-RU">
                <a:hlinkClick r:id="rId21" tooltip="Нефть"/>
              </a:rPr>
              <a:t>нефть</a:t>
            </a:r>
            <a:r>
              <a:rPr lang="ru-RU"/>
              <a:t>, </a:t>
            </a:r>
            <a:r>
              <a:rPr lang="ru-RU">
                <a:hlinkClick r:id="rId22" tooltip="Автомобиль"/>
              </a:rPr>
              <a:t>автомобили</a:t>
            </a:r>
            <a:r>
              <a:rPr lang="ru-RU"/>
              <a:t>, </a:t>
            </a:r>
            <a:r>
              <a:rPr lang="ru-RU">
                <a:hlinkClick r:id="rId23" tooltip="Чугун"/>
              </a:rPr>
              <a:t>чугун</a:t>
            </a:r>
            <a:r>
              <a:rPr lang="ru-RU"/>
              <a:t> и </a:t>
            </a:r>
            <a:r>
              <a:rPr lang="ru-RU">
                <a:hlinkClick r:id="rId24" tooltip="Сталь"/>
              </a:rPr>
              <a:t>сталь</a:t>
            </a:r>
            <a:r>
              <a:rPr lang="ru-RU"/>
              <a:t>, </a:t>
            </a:r>
            <a:r>
              <a:rPr lang="ru-RU">
                <a:hlinkClick r:id="rId11" tooltip="Одежда"/>
              </a:rPr>
              <a:t>одежда</a:t>
            </a:r>
            <a:r>
              <a:rPr lang="ru-RU"/>
              <a:t>, </a:t>
            </a:r>
            <a:r>
              <a:rPr lang="ru-RU">
                <a:hlinkClick r:id="rId25" tooltip="Цветные металлы"/>
              </a:rPr>
              <a:t>цветные металлы</a:t>
            </a:r>
            <a:r>
              <a:rPr lang="ru-RU"/>
              <a:t>, </a:t>
            </a:r>
            <a:r>
              <a:rPr lang="ru-RU">
                <a:hlinkClick r:id="rId26" tooltip="Продукты питания"/>
              </a:rPr>
              <a:t>пищевые продукты</a:t>
            </a:r>
            <a:r>
              <a:rPr lang="ru-RU"/>
              <a:t>, различное транспортное оборудование.</a:t>
            </a:r>
            <a:endParaRPr lang="ru-RU" b="1"/>
          </a:p>
          <a:p>
            <a:pPr algn="just"/>
            <a:r>
              <a:rPr lang="ru-RU" b="1"/>
              <a:t>Основные статьи </a:t>
            </a:r>
            <a:r>
              <a:rPr lang="ru-RU" b="1">
                <a:hlinkClick r:id="rId27" tooltip="Экспорт"/>
              </a:rPr>
              <a:t>экспорта</a:t>
            </a:r>
            <a:r>
              <a:rPr lang="ru-RU" b="1"/>
              <a:t>:</a:t>
            </a:r>
            <a:r>
              <a:rPr lang="ru-RU"/>
              <a:t> продукты химической промышленности, </a:t>
            </a:r>
            <a:r>
              <a:rPr lang="ru-RU">
                <a:hlinkClick r:id="rId28" tooltip="Мясо"/>
              </a:rPr>
              <a:t>мясо</a:t>
            </a:r>
            <a:r>
              <a:rPr lang="ru-RU"/>
              <a:t>, </a:t>
            </a:r>
            <a:r>
              <a:rPr lang="ru-RU">
                <a:hlinkClick r:id="rId29" tooltip="Парник (страница отсутствует)"/>
              </a:rPr>
              <a:t>парниковые</a:t>
            </a:r>
            <a:r>
              <a:rPr lang="ru-RU"/>
              <a:t> </a:t>
            </a:r>
            <a:r>
              <a:rPr lang="ru-RU">
                <a:hlinkClick r:id="rId30" tooltip="Овощ"/>
              </a:rPr>
              <a:t>овощи</a:t>
            </a:r>
            <a:r>
              <a:rPr lang="ru-RU"/>
              <a:t>, </a:t>
            </a:r>
            <a:r>
              <a:rPr lang="ru-RU">
                <a:hlinkClick r:id="rId31" tooltip="Цветок"/>
              </a:rPr>
              <a:t>цветы</a:t>
            </a:r>
            <a:r>
              <a:rPr lang="ru-RU"/>
              <a:t>, </a:t>
            </a:r>
            <a:r>
              <a:rPr lang="ru-RU">
                <a:hlinkClick r:id="rId32" tooltip="Природный газ"/>
              </a:rPr>
              <a:t>природный газ</a:t>
            </a:r>
            <a:r>
              <a:rPr lang="ru-RU"/>
              <a:t>, изделия из металла.</a:t>
            </a:r>
          </a:p>
        </p:txBody>
      </p:sp>
      <p:pic>
        <p:nvPicPr>
          <p:cNvPr id="51208" name="Picture 8" descr="gol1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11188" y="4259263"/>
            <a:ext cx="3671887" cy="25987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1209" name="Picture 9" descr="132_60_0_1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5219700" y="3933825"/>
            <a:ext cx="3673475" cy="29384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1211" name="AutoShape 11">
            <a:hlinkClick r:id="rId3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34150"/>
            <a:ext cx="433387" cy="3238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2238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Транспорт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148263" y="0"/>
            <a:ext cx="3744912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Плоский рельеф создает благоприятные условия для развития сети </a:t>
            </a:r>
            <a:r>
              <a:rPr lang="ru-RU">
                <a:hlinkClick r:id="rId2" tooltip="Автострада"/>
              </a:rPr>
              <a:t>дорог</a:t>
            </a:r>
            <a:r>
              <a:rPr lang="ru-RU"/>
              <a:t>, но большое число рек и каналов создает определённые трудности и риски в дорожном строительстве.</a:t>
            </a:r>
          </a:p>
          <a:p>
            <a:r>
              <a:rPr lang="ru-RU"/>
              <a:t>Общая длина </a:t>
            </a:r>
            <a:r>
              <a:rPr lang="ru-RU">
                <a:hlinkClick r:id="rId3" tooltip="Железная дорога"/>
              </a:rPr>
              <a:t>железнодорожной сети</a:t>
            </a:r>
            <a:r>
              <a:rPr lang="ru-RU"/>
              <a:t> составляет 2753 километра (из них электрифицированы 68 % — 1897 км). </a:t>
            </a:r>
          </a:p>
          <a:p>
            <a:r>
              <a:rPr lang="ru-RU"/>
              <a:t>Общая длина автомобильных дорог — 111 891 км. </a:t>
            </a:r>
          </a:p>
          <a:p>
            <a:r>
              <a:rPr lang="ru-RU"/>
              <a:t>Общая длина судоходных рек и каналов — 5052 км. </a:t>
            </a:r>
          </a:p>
          <a:p>
            <a:pPr algn="just"/>
            <a:r>
              <a:rPr lang="ru-RU"/>
              <a:t>Важную роль в экономике страны также играет </a:t>
            </a:r>
            <a:r>
              <a:rPr lang="ru-RU">
                <a:hlinkClick r:id="rId4" tooltip="Океан"/>
              </a:rPr>
              <a:t>океанское</a:t>
            </a:r>
            <a:r>
              <a:rPr lang="ru-RU"/>
              <a:t> судоходство. </a:t>
            </a:r>
            <a:r>
              <a:rPr lang="ru-RU">
                <a:hlinkClick r:id="rId5" tooltip="Роттердам"/>
              </a:rPr>
              <a:t>Роттердам</a:t>
            </a:r>
            <a:r>
              <a:rPr lang="ru-RU"/>
              <a:t> является одним из крупнейших морских портов мира по </a:t>
            </a:r>
            <a:r>
              <a:rPr lang="ru-RU">
                <a:hlinkClick r:id="rId6" tooltip="Грузооборот"/>
              </a:rPr>
              <a:t>грузообороту</a:t>
            </a:r>
            <a:r>
              <a:rPr lang="ru-RU"/>
              <a:t>. Нидерланды перерабатывают значительную часть европейских грузопотоков. Авиакомпания </a:t>
            </a:r>
            <a:r>
              <a:rPr lang="ru-RU">
                <a:hlinkClick r:id="rId7" tooltip="KLM"/>
              </a:rPr>
              <a:t>KLM</a:t>
            </a:r>
            <a:r>
              <a:rPr lang="ru-RU"/>
              <a:t> обслуживает многие международные маршруты.</a:t>
            </a:r>
          </a:p>
        </p:txBody>
      </p:sp>
      <p:pic>
        <p:nvPicPr>
          <p:cNvPr id="46086" name="Picture 6" descr="5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1188" y="620713"/>
            <a:ext cx="4248150" cy="33242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6087" name="Picture 7" descr="imag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550" y="4076700"/>
            <a:ext cx="3527425" cy="26463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6089" name="AutoShape 9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34150"/>
            <a:ext cx="433387" cy="3238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50825" y="549275"/>
            <a:ext cx="871378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Сельское хозяйство в Нидерландах является высокоинтенсивным и значимым сектором экономики, хотя в нём в 2005 году было занято всего около 1,0 % населения страны и производилось не более 1,6 % </a:t>
            </a:r>
            <a:r>
              <a:rPr lang="ru-RU">
                <a:hlinkClick r:id="rId2" tooltip="ВВП"/>
              </a:rPr>
              <a:t>ВВП</a:t>
            </a:r>
            <a:r>
              <a:rPr lang="ru-RU"/>
              <a:t>. В структуре аграрного экспорта преобладают овощи и цветы (12 млрд евро) и продукты молочного животноводства (5 млрд евро).</a:t>
            </a:r>
            <a:endParaRPr lang="ru-RU" b="1"/>
          </a:p>
          <a:p>
            <a:pPr algn="just"/>
            <a:r>
              <a:rPr lang="ru-RU" b="1"/>
              <a:t>Земельные угодья.</a:t>
            </a:r>
            <a:r>
              <a:rPr lang="ru-RU"/>
              <a:t> Земли сельскохозяйственного назначения занимают около 65 % территории страны. Около 27 % сельскохозяйственных угодий занято пахотными землями, 32 % — </a:t>
            </a:r>
            <a:r>
              <a:rPr lang="ru-RU">
                <a:hlinkClick r:id="rId3" tooltip="Пастбище"/>
              </a:rPr>
              <a:t>пастбищами</a:t>
            </a:r>
            <a:r>
              <a:rPr lang="ru-RU"/>
              <a:t> и 9 % покрыто </a:t>
            </a:r>
            <a:r>
              <a:rPr lang="ru-RU">
                <a:hlinkClick r:id="rId4" tooltip="Лес"/>
              </a:rPr>
              <a:t>лесами</a:t>
            </a:r>
            <a:r>
              <a:rPr lang="ru-RU"/>
              <a:t>. </a:t>
            </a:r>
            <a:r>
              <a:rPr lang="ru-RU" b="1"/>
              <a:t>Растениеводство.</a:t>
            </a:r>
            <a:r>
              <a:rPr lang="ru-RU"/>
              <a:t> В некоторых районах страны преобладает цветоводство. </a:t>
            </a:r>
            <a:r>
              <a:rPr lang="ru-RU" b="1"/>
              <a:t>Животноводство.</a:t>
            </a:r>
            <a:r>
              <a:rPr lang="ru-RU"/>
              <a:t> Пятое место в Европе по производству </a:t>
            </a:r>
            <a:r>
              <a:rPr lang="ru-RU">
                <a:hlinkClick r:id="rId5" tooltip="Сливочное масло"/>
              </a:rPr>
              <a:t>масла</a:t>
            </a:r>
            <a:r>
              <a:rPr lang="ru-RU"/>
              <a:t> и четвёртое по производству </a:t>
            </a:r>
            <a:r>
              <a:rPr lang="ru-RU">
                <a:hlinkClick r:id="rId6" tooltip="Сыр"/>
              </a:rPr>
              <a:t>сыра</a:t>
            </a:r>
            <a:r>
              <a:rPr lang="ru-RU"/>
              <a:t>. Наиболее распространено пастбищное </a:t>
            </a:r>
            <a:r>
              <a:rPr lang="ru-RU">
                <a:hlinkClick r:id="rId7" tooltip="Животноводство"/>
              </a:rPr>
              <a:t>животноводство</a:t>
            </a:r>
            <a:r>
              <a:rPr lang="ru-RU"/>
              <a:t>, на </a:t>
            </a:r>
            <a:r>
              <a:rPr lang="ru-RU">
                <a:hlinkClick r:id="rId8" tooltip="Польдер"/>
              </a:rPr>
              <a:t>польдерах</a:t>
            </a:r>
            <a:r>
              <a:rPr lang="ru-RU"/>
              <a:t> выпасается более 4,5 миллиона голов крупного рогатого скота (около 3,5 % от скота ЕС). </a:t>
            </a:r>
            <a:r>
              <a:rPr lang="ru-RU" b="1"/>
              <a:t>Тепличное хозяйство.</a:t>
            </a:r>
            <a:r>
              <a:rPr lang="ru-RU"/>
              <a:t> По площадям, отведённым под тепличное хозяйство, Нидерланды занимают первое место в мире.</a:t>
            </a:r>
          </a:p>
        </p:txBody>
      </p:sp>
      <p:sp>
        <p:nvSpPr>
          <p:cNvPr id="47112" name="WordArt 8"/>
          <p:cNvSpPr>
            <a:spLocks noChangeArrowheads="1" noChangeShapeType="1" noTextEdit="1"/>
          </p:cNvSpPr>
          <p:nvPr/>
        </p:nvSpPr>
        <p:spPr bwMode="auto">
          <a:xfrm>
            <a:off x="107950" y="0"/>
            <a:ext cx="4305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Сельское хозяйство</a:t>
            </a:r>
          </a:p>
        </p:txBody>
      </p:sp>
      <p:sp>
        <p:nvSpPr>
          <p:cNvPr id="47114" name="AutoShape 10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34150"/>
            <a:ext cx="433387" cy="3238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7115" name="Picture 11" descr="pic_2005613_22mn30s19mls25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76825" y="4292600"/>
            <a:ext cx="3527425" cy="2374900"/>
          </a:xfrm>
          <a:prstGeom prst="rect">
            <a:avLst/>
          </a:prstGeom>
          <a:noFill/>
        </p:spPr>
      </p:pic>
      <p:pic>
        <p:nvPicPr>
          <p:cNvPr id="47116" name="Picture 12" descr="pic_2005613_22mn29s17mls40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16013" y="4292600"/>
            <a:ext cx="3671887" cy="234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933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Культура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2987675" y="0"/>
            <a:ext cx="6048375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В Нидерландах работали многие известные художники. В </a:t>
            </a:r>
            <a:r>
              <a:rPr lang="ru-RU">
                <a:hlinkClick r:id="rId2" tooltip="XVII"/>
              </a:rPr>
              <a:t>XVII</a:t>
            </a:r>
            <a:r>
              <a:rPr lang="ru-RU"/>
              <a:t> веке жили такие мастера, как </a:t>
            </a:r>
            <a:r>
              <a:rPr lang="ru-RU">
                <a:hlinkClick r:id="rId3" tooltip="Рембрандт ван Рейн"/>
              </a:rPr>
              <a:t>Рембрандт ван Рейн</a:t>
            </a:r>
            <a:r>
              <a:rPr lang="ru-RU"/>
              <a:t>, Йоханнес </a:t>
            </a:r>
            <a:r>
              <a:rPr lang="ru-RU">
                <a:hlinkClick r:id="rId4" tooltip="Вермер"/>
              </a:rPr>
              <a:t>Вермер</a:t>
            </a:r>
            <a:r>
              <a:rPr lang="ru-RU"/>
              <a:t>, Ян Стейн и многие другие. В </a:t>
            </a:r>
            <a:r>
              <a:rPr lang="ru-RU">
                <a:hlinkClick r:id="rId5" tooltip="XIX"/>
              </a:rPr>
              <a:t>XIX</a:t>
            </a:r>
            <a:r>
              <a:rPr lang="ru-RU"/>
              <a:t> и </a:t>
            </a:r>
            <a:r>
              <a:rPr lang="ru-RU">
                <a:hlinkClick r:id="rId6" tooltip="XX"/>
              </a:rPr>
              <a:t>XX</a:t>
            </a:r>
            <a:r>
              <a:rPr lang="ru-RU"/>
              <a:t> веках были знамениты Винсент </a:t>
            </a:r>
            <a:r>
              <a:rPr lang="ru-RU">
                <a:hlinkClick r:id="rId7" tooltip="Ван Гог"/>
              </a:rPr>
              <a:t>Ван Гог</a:t>
            </a:r>
            <a:r>
              <a:rPr lang="ru-RU"/>
              <a:t> и Пит Мондриан. Нан ван Мейхерен прославился за свои подделки классических картин.</a:t>
            </a:r>
          </a:p>
          <a:p>
            <a:pPr algn="just"/>
            <a:r>
              <a:rPr lang="ru-RU"/>
              <a:t>В Нидерландах жили философы </a:t>
            </a:r>
            <a:r>
              <a:rPr lang="ru-RU">
                <a:hlinkClick r:id="rId8" tooltip="Эразм Роттердамский"/>
              </a:rPr>
              <a:t>Эразм Роттердамский</a:t>
            </a:r>
            <a:r>
              <a:rPr lang="ru-RU"/>
              <a:t> и </a:t>
            </a:r>
            <a:r>
              <a:rPr lang="ru-RU">
                <a:hlinkClick r:id="rId9" tooltip="Спиноза"/>
              </a:rPr>
              <a:t>Спиноза</a:t>
            </a:r>
            <a:r>
              <a:rPr lang="ru-RU"/>
              <a:t>, и там были выполнены все основные работы </a:t>
            </a:r>
            <a:r>
              <a:rPr lang="ru-RU">
                <a:hlinkClick r:id="rId10" tooltip="Декарт"/>
              </a:rPr>
              <a:t>Декарта</a:t>
            </a:r>
            <a:r>
              <a:rPr lang="ru-RU"/>
              <a:t>. Учёный </a:t>
            </a:r>
            <a:r>
              <a:rPr lang="ru-RU">
                <a:hlinkClick r:id="rId11" tooltip="Христиан Гюйгенс"/>
              </a:rPr>
              <a:t>Христиан Гюйгенс</a:t>
            </a:r>
            <a:r>
              <a:rPr lang="ru-RU"/>
              <a:t> открыл спутник </a:t>
            </a:r>
            <a:r>
              <a:rPr lang="ru-RU">
                <a:hlinkClick r:id="rId12" tooltip="Сатурн (планета)"/>
              </a:rPr>
              <a:t>Сатурна</a:t>
            </a:r>
            <a:r>
              <a:rPr lang="ru-RU"/>
              <a:t> </a:t>
            </a:r>
            <a:r>
              <a:rPr lang="ru-RU">
                <a:hlinkClick r:id="rId13" tooltip="Титан (спутник Сатурна)"/>
              </a:rPr>
              <a:t>Титан</a:t>
            </a:r>
            <a:r>
              <a:rPr lang="ru-RU"/>
              <a:t> и изобрёл маятниковые часы.</a:t>
            </a:r>
          </a:p>
          <a:p>
            <a:pPr algn="just"/>
            <a:r>
              <a:rPr lang="ru-RU"/>
              <a:t>«Золотой век» Нидерландов также привёл к расцвету литературы. </a:t>
            </a:r>
            <a:r>
              <a:rPr lang="ru-RU">
                <a:hlinkClick r:id="rId14" tooltip="Анна Франк"/>
              </a:rPr>
              <a:t>Анна Франк</a:t>
            </a:r>
            <a:r>
              <a:rPr lang="ru-RU"/>
              <a:t> написала знаменитый «</a:t>
            </a:r>
            <a:r>
              <a:rPr lang="ru-RU">
                <a:hlinkClick r:id="rId15" tooltip="Дневник Анны Франк"/>
              </a:rPr>
              <a:t>Дневник Анны Франк</a:t>
            </a:r>
            <a:r>
              <a:rPr lang="ru-RU"/>
              <a:t>», который был издан после её смерти в фашистском концлагере и переведён с нидерландского на все основные языки.</a:t>
            </a:r>
          </a:p>
          <a:p>
            <a:pPr algn="just"/>
            <a:r>
              <a:rPr lang="ru-RU"/>
              <a:t>Самым известным кинорежиссёром Нидерландов является </a:t>
            </a:r>
            <a:r>
              <a:rPr lang="ru-RU">
                <a:hlinkClick r:id="rId16" tooltip="Пауль Верхувен"/>
              </a:rPr>
              <a:t>Паул Верхувен</a:t>
            </a:r>
            <a:r>
              <a:rPr lang="ru-RU"/>
              <a:t>, снявший нидерландские фильмы «</a:t>
            </a:r>
            <a:r>
              <a:rPr lang="ru-RU">
                <a:hlinkClick r:id="rId17" tooltip="Турецкие наслаждения (фильм)"/>
              </a:rPr>
              <a:t>Турецкие наслаждения</a:t>
            </a:r>
            <a:r>
              <a:rPr lang="ru-RU"/>
              <a:t>» и «</a:t>
            </a:r>
            <a:r>
              <a:rPr lang="ru-RU">
                <a:hlinkClick r:id="rId18" tooltip="Чёрная книга (фильм)"/>
              </a:rPr>
              <a:t>Чёрная книга</a:t>
            </a:r>
            <a:r>
              <a:rPr lang="ru-RU"/>
              <a:t>», а также голливудские </a:t>
            </a:r>
            <a:r>
              <a:rPr lang="ru-RU">
                <a:hlinkClick r:id="rId19" tooltip="Блокбастер"/>
              </a:rPr>
              <a:t>блокбастеры</a:t>
            </a:r>
            <a:r>
              <a:rPr lang="ru-RU"/>
              <a:t> «</a:t>
            </a:r>
            <a:r>
              <a:rPr lang="ru-RU">
                <a:hlinkClick r:id="rId20" tooltip="Робот-полицейский (фильм)"/>
              </a:rPr>
              <a:t>Робот-полицейский</a:t>
            </a:r>
            <a:r>
              <a:rPr lang="ru-RU"/>
              <a:t>», «</a:t>
            </a:r>
            <a:r>
              <a:rPr lang="ru-RU">
                <a:hlinkClick r:id="rId21" tooltip="Вспомнить всё (фильм)"/>
              </a:rPr>
              <a:t>Вспомнить всё</a:t>
            </a:r>
            <a:r>
              <a:rPr lang="ru-RU"/>
              <a:t>» и «</a:t>
            </a:r>
            <a:r>
              <a:rPr lang="ru-RU">
                <a:hlinkClick r:id="rId22" tooltip="Основной инстинкт (фильм)"/>
              </a:rPr>
              <a:t>Основной инстинкт</a:t>
            </a:r>
            <a:r>
              <a:rPr lang="ru-RU"/>
              <a:t>». Среди актёров наиболее известен </a:t>
            </a:r>
            <a:r>
              <a:rPr lang="ru-RU">
                <a:hlinkClick r:id="rId23" tooltip="Рутгер Хауэр"/>
              </a:rPr>
              <a:t>Рутгер Хауэр</a:t>
            </a:r>
            <a:r>
              <a:rPr lang="ru-RU"/>
              <a:t> а среди актрис </a:t>
            </a:r>
            <a:r>
              <a:rPr lang="ru-RU">
                <a:hlinkClick r:id="rId24" tooltip="Сильвия Кристель"/>
              </a:rPr>
              <a:t>Сильвия Кристель</a:t>
            </a:r>
            <a:r>
              <a:rPr lang="ru-RU"/>
              <a:t> и </a:t>
            </a:r>
            <a:r>
              <a:rPr lang="ru-RU">
                <a:hlinkClick r:id="rId25" tooltip="Фамке Янссен"/>
              </a:rPr>
              <a:t>Фамке Янссен</a:t>
            </a:r>
            <a:r>
              <a:rPr lang="ru-RU"/>
              <a:t>. С Нидерландами обычно ассоциируются </a:t>
            </a:r>
            <a:r>
              <a:rPr lang="ru-RU">
                <a:hlinkClick r:id="rId26" tooltip="Ветряная мельница"/>
              </a:rPr>
              <a:t>ветряные мельницы</a:t>
            </a:r>
            <a:r>
              <a:rPr lang="ru-RU"/>
              <a:t>, </a:t>
            </a:r>
            <a:r>
              <a:rPr lang="ru-RU">
                <a:hlinkClick r:id="rId27" tooltip="Тюльпан"/>
              </a:rPr>
              <a:t>тюльпаны</a:t>
            </a:r>
            <a:r>
              <a:rPr lang="ru-RU"/>
              <a:t>, деревянные </a:t>
            </a:r>
            <a:r>
              <a:rPr lang="ru-RU">
                <a:hlinkClick r:id="rId28" tooltip="Ботинки"/>
              </a:rPr>
              <a:t>ботинки</a:t>
            </a:r>
            <a:r>
              <a:rPr lang="ru-RU"/>
              <a:t> и глиняная </a:t>
            </a:r>
            <a:r>
              <a:rPr lang="ru-RU">
                <a:hlinkClick r:id="rId29" tooltip="Посуда"/>
              </a:rPr>
              <a:t>посуда</a:t>
            </a:r>
            <a:r>
              <a:rPr lang="ru-RU"/>
              <a:t> из </a:t>
            </a:r>
            <a:r>
              <a:rPr lang="ru-RU">
                <a:hlinkClick r:id="rId30" tooltip="Делфт"/>
              </a:rPr>
              <a:t>Делфта</a:t>
            </a:r>
            <a:r>
              <a:rPr lang="ru-RU"/>
              <a:t>.</a:t>
            </a:r>
          </a:p>
        </p:txBody>
      </p:sp>
      <p:pic>
        <p:nvPicPr>
          <p:cNvPr id="48136" name="Picture 8" descr="100453"/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179388" y="620713"/>
            <a:ext cx="2463800" cy="26638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8138" name="Picture 10" descr="ned1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179388" y="3789363"/>
            <a:ext cx="2627312" cy="280828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8140" name="AutoShape 12">
            <a:hlinkClick r:id="rId3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34150"/>
            <a:ext cx="433387" cy="3238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0607_amsterd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1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000108"/>
            <a:ext cx="5688013" cy="4265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595208" y="5380672"/>
            <a:ext cx="354879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Презентацию выполнили ученики</a:t>
            </a:r>
          </a:p>
          <a:p>
            <a:pPr algn="ctr"/>
            <a:r>
              <a:rPr lang="ru-RU" dirty="0" smtClean="0"/>
              <a:t>11 «А» класса</a:t>
            </a:r>
          </a:p>
          <a:p>
            <a:pPr algn="ctr"/>
            <a:r>
              <a:rPr lang="ru-RU" dirty="0" smtClean="0"/>
              <a:t>Средней школы </a:t>
            </a:r>
            <a:r>
              <a:rPr lang="ru-RU" dirty="0" smtClean="0"/>
              <a:t>№262</a:t>
            </a:r>
          </a:p>
          <a:p>
            <a:pPr algn="ctr"/>
            <a:r>
              <a:rPr lang="ru-RU" dirty="0" err="1" smtClean="0"/>
              <a:t>Ревиляк</a:t>
            </a:r>
            <a:r>
              <a:rPr lang="ru-RU" dirty="0" smtClean="0"/>
              <a:t> Николай и</a:t>
            </a:r>
          </a:p>
          <a:p>
            <a:pPr algn="ctr"/>
            <a:r>
              <a:rPr lang="ru-RU" dirty="0" smtClean="0"/>
              <a:t>Дубров Роман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476250"/>
            <a:ext cx="59451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Страна Нидерланды</a:t>
            </a:r>
          </a:p>
          <a:p>
            <a:r>
              <a:rPr lang="ru-RU" sz="2400"/>
              <a:t>Столица: Амстердам</a:t>
            </a:r>
          </a:p>
          <a:p>
            <a:r>
              <a:rPr lang="ru-RU" sz="2400"/>
              <a:t>Население: 15420000</a:t>
            </a:r>
          </a:p>
          <a:p>
            <a:r>
              <a:rPr lang="ru-RU" sz="2400"/>
              <a:t>Площадь: 41200 кв. км</a:t>
            </a:r>
          </a:p>
          <a:p>
            <a:r>
              <a:rPr lang="ru-RU" sz="2400"/>
              <a:t>Язык: голландский</a:t>
            </a:r>
          </a:p>
          <a:p>
            <a:r>
              <a:rPr lang="ru-RU" sz="2400"/>
              <a:t>Религия: римско-католическая церковь,</a:t>
            </a:r>
          </a:p>
          <a:p>
            <a:r>
              <a:rPr lang="ru-RU" sz="2400"/>
              <a:t>Голландская реформаторская церковь</a:t>
            </a:r>
          </a:p>
          <a:p>
            <a:r>
              <a:rPr lang="ru-RU" sz="2400"/>
              <a:t>Валюта: 1 гульден = 100 центам</a:t>
            </a:r>
          </a:p>
          <a:p>
            <a:r>
              <a:rPr lang="ru-RU" sz="2400"/>
              <a:t>ВНП на душу населения: 24 000 долл. США</a:t>
            </a:r>
          </a:p>
          <a:p>
            <a:endParaRPr lang="ru-RU" sz="2400"/>
          </a:p>
        </p:txBody>
      </p:sp>
      <p:pic>
        <p:nvPicPr>
          <p:cNvPr id="3079" name="Picture 7" descr="holl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476250"/>
            <a:ext cx="3384550" cy="1692275"/>
          </a:xfrm>
          <a:prstGeom prst="rect">
            <a:avLst/>
          </a:prstGeom>
          <a:noFill/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11188" y="4437063"/>
            <a:ext cx="7993062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2400" b="1"/>
              <a:t>Нидерла́нды</a:t>
            </a:r>
            <a:r>
              <a:rPr lang="ru-RU" sz="2400"/>
              <a:t>, официальное название </a:t>
            </a:r>
            <a:r>
              <a:rPr lang="ru-RU" sz="2400" b="1"/>
              <a:t>Короле́вство Нидерла́нды</a:t>
            </a:r>
            <a:r>
              <a:rPr lang="ru-RU" sz="2400"/>
              <a:t> (нидерл. </a:t>
            </a:r>
            <a:r>
              <a:rPr lang="nl-NL" sz="2400" i="1"/>
              <a:t>Koninkrijk der Nederlanden</a:t>
            </a:r>
            <a:r>
              <a:rPr lang="ru-RU" sz="2400"/>
              <a:t>), западноевропейское государство, омываемое Северным морем (длина береговой линии — 451 км), граничащее с Германией и Бельгией (длина границы — 1027 км).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9388" y="4568825"/>
            <a:ext cx="878522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/>
            </a:r>
            <a:br>
              <a:rPr lang="ru-RU"/>
            </a:br>
            <a:r>
              <a:rPr lang="ru-RU"/>
              <a:t>Название «Нидерланды» в переводе означает «нижние земли», однако переводить его буквально неправильно, поскольку, по историческим причинам, этим термином принято называть территорию, примерно соответствующую сегодняшним Нидерландам, </a:t>
            </a:r>
            <a:r>
              <a:rPr lang="ru-RU">
                <a:hlinkClick r:id="rId2" tooltip="Бельгия"/>
              </a:rPr>
              <a:t>Бельгии</a:t>
            </a:r>
            <a:r>
              <a:rPr lang="ru-RU"/>
              <a:t> и </a:t>
            </a:r>
            <a:r>
              <a:rPr lang="ru-RU">
                <a:hlinkClick r:id="rId3" tooltip="Люксембург"/>
              </a:rPr>
              <a:t>Люксембургу</a:t>
            </a:r>
            <a:r>
              <a:rPr lang="ru-RU"/>
              <a:t> (</a:t>
            </a:r>
            <a:r>
              <a:rPr lang="ru-RU">
                <a:hlinkClick r:id="rId4" tooltip="Бенилюкс"/>
              </a:rPr>
              <a:t>Бенилюкс</a:t>
            </a:r>
            <a:r>
              <a:rPr lang="ru-RU"/>
              <a:t>). Нидерланды часто называют </a:t>
            </a:r>
            <a:r>
              <a:rPr lang="ru-RU">
                <a:hlinkClick r:id="rId5" tooltip="Голландия"/>
              </a:rPr>
              <a:t>Голландией</a:t>
            </a:r>
            <a:r>
              <a:rPr lang="ru-RU"/>
              <a:t>, хотя это некорректно, так как Южная и Северная Голландия — это только две из двенадцати провинций Нидерландов.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15888"/>
            <a:ext cx="91440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dirty="0">
                <a:hlinkClick r:id="rId6" tooltip="Столица"/>
              </a:rPr>
              <a:t>Столицей</a:t>
            </a:r>
            <a:r>
              <a:rPr lang="ru-RU" dirty="0"/>
              <a:t> государства является </a:t>
            </a:r>
            <a:r>
              <a:rPr lang="ru-RU" dirty="0">
                <a:hlinkClick r:id="rId7" tooltip="Амстердам"/>
              </a:rPr>
              <a:t>Амстердам</a:t>
            </a:r>
            <a:r>
              <a:rPr lang="ru-RU" dirty="0"/>
              <a:t>, но парламент и правительство находятся в </a:t>
            </a:r>
            <a:r>
              <a:rPr lang="ru-RU" dirty="0">
                <a:hlinkClick r:id="rId8" tooltip="Гаага"/>
              </a:rPr>
              <a:t>Гааге</a:t>
            </a:r>
            <a:r>
              <a:rPr lang="ru-RU" dirty="0"/>
              <a:t>. Другие важные города: </a:t>
            </a:r>
            <a:r>
              <a:rPr lang="ru-RU" dirty="0">
                <a:hlinkClick r:id="rId9" tooltip="Роттердам"/>
              </a:rPr>
              <a:t>Роттердам</a:t>
            </a:r>
            <a:r>
              <a:rPr lang="ru-RU" dirty="0"/>
              <a:t> — самый большой порт страны и один из крупнейших портов мира, </a:t>
            </a:r>
            <a:r>
              <a:rPr lang="ru-RU" dirty="0">
                <a:hlinkClick r:id="rId10" tooltip="Утрехт"/>
              </a:rPr>
              <a:t>Утрехт</a:t>
            </a:r>
            <a:r>
              <a:rPr lang="ru-RU" dirty="0"/>
              <a:t> — центр железнодорожной системы страны и </a:t>
            </a:r>
            <a:r>
              <a:rPr lang="ru-RU" dirty="0" err="1">
                <a:hlinkClick r:id="rId11" tooltip="Эйндховен"/>
              </a:rPr>
              <a:t>Эйндховен</a:t>
            </a:r>
            <a:r>
              <a:rPr lang="ru-RU" dirty="0"/>
              <a:t> — центр электроники и высоких технологий.</a:t>
            </a:r>
          </a:p>
          <a:p>
            <a:pPr algn="just"/>
            <a:r>
              <a:rPr lang="ru-RU" dirty="0"/>
              <a:t>Вместе с </a:t>
            </a:r>
            <a:r>
              <a:rPr lang="ru-RU" dirty="0" err="1">
                <a:hlinkClick r:id="rId12" tooltip="Карибское море"/>
              </a:rPr>
              <a:t>карибским</a:t>
            </a:r>
            <a:r>
              <a:rPr lang="ru-RU" dirty="0"/>
              <a:t> островом </a:t>
            </a:r>
            <a:r>
              <a:rPr lang="ru-RU" dirty="0" err="1">
                <a:hlinkClick r:id="rId13" tooltip="Аруба"/>
              </a:rPr>
              <a:t>Аруба</a:t>
            </a:r>
            <a:r>
              <a:rPr lang="ru-RU" dirty="0"/>
              <a:t> и </a:t>
            </a:r>
            <a:r>
              <a:rPr lang="ru-RU" dirty="0">
                <a:hlinkClick r:id="rId14" tooltip="Нидерландские Антильские острова"/>
              </a:rPr>
              <a:t>Нидерландскими Антильскими островами</a:t>
            </a:r>
            <a:r>
              <a:rPr lang="ru-RU" dirty="0"/>
              <a:t> Нидерланды составляют </a:t>
            </a:r>
            <a:r>
              <a:rPr lang="ru-RU" dirty="0">
                <a:hlinkClick r:id="rId15" tooltip="Государство"/>
              </a:rPr>
              <a:t>государство</a:t>
            </a:r>
            <a:r>
              <a:rPr lang="ru-RU" dirty="0"/>
              <a:t> </a:t>
            </a:r>
            <a:r>
              <a:rPr lang="ru-RU" i="1" dirty="0"/>
              <a:t>Королевство Нидерландов</a:t>
            </a:r>
            <a:r>
              <a:rPr lang="ru-RU" dirty="0"/>
              <a:t>. Отношения между членами королевства регулируются </a:t>
            </a:r>
            <a:r>
              <a:rPr lang="ru-RU" i="1" dirty="0"/>
              <a:t>Уставом королевства Нидерландов</a:t>
            </a:r>
            <a:r>
              <a:rPr lang="ru-RU" dirty="0"/>
              <a:t>, принятым в </a:t>
            </a:r>
            <a:r>
              <a:rPr lang="ru-RU" dirty="0">
                <a:hlinkClick r:id="rId16" tooltip="1954 год"/>
              </a:rPr>
              <a:t>1954 году</a:t>
            </a:r>
            <a:r>
              <a:rPr lang="ru-RU" dirty="0"/>
              <a:t>. </a:t>
            </a:r>
          </a:p>
          <a:p>
            <a:pPr algn="just"/>
            <a:endParaRPr lang="ru-RU" dirty="0"/>
          </a:p>
        </p:txBody>
      </p:sp>
      <p:pic>
        <p:nvPicPr>
          <p:cNvPr id="4102" name="Picture 6" descr="нидер"/>
          <p:cNvPicPr>
            <a:picLocks noChangeAspect="1" noChangeArrowheads="1"/>
          </p:cNvPicPr>
          <p:nvPr/>
        </p:nvPicPr>
        <p:blipFill>
          <a:blip r:embed="rId17" cstate="print"/>
          <a:srcRect r="-18" b="78"/>
          <a:stretch>
            <a:fillRect/>
          </a:stretch>
        </p:blipFill>
        <p:spPr bwMode="auto">
          <a:xfrm>
            <a:off x="1835150" y="2205038"/>
            <a:ext cx="5545138" cy="27368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n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484438" y="1422400"/>
            <a:ext cx="38877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u="sng">
                <a:solidFill>
                  <a:schemeClr val="hlink"/>
                </a:solidFill>
                <a:hlinkClick r:id="rId3" action="ppaction://hlinksldjump"/>
              </a:rPr>
              <a:t>История</a:t>
            </a:r>
            <a:endParaRPr lang="ru-RU" sz="2400" b="1" u="sng">
              <a:solidFill>
                <a:schemeClr val="hlink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hlinkClick r:id="rId4" action="ppaction://hlinksldjump"/>
              </a:rPr>
              <a:t>Политическая структура </a:t>
            </a:r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hlinkClick r:id="rId5"/>
              </a:rPr>
              <a:t> </a:t>
            </a:r>
            <a:r>
              <a:rPr lang="ru-RU" sz="2400" b="1">
                <a:solidFill>
                  <a:schemeClr val="bg1"/>
                </a:solidFill>
                <a:hlinkClick r:id="rId6" action="ppaction://hlinksldjump"/>
              </a:rPr>
              <a:t>Крупнейшие города </a:t>
            </a:r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hlinkClick r:id="rId7" action="ppaction://hlinksldjump"/>
              </a:rPr>
              <a:t>Население </a:t>
            </a:r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hlinkClick r:id="rId8" action="ppaction://hlinksldjump"/>
              </a:rPr>
              <a:t>Географические данные Климат </a:t>
            </a:r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hlinkClick r:id="rId9" action="ppaction://hlinksldjump"/>
              </a:rPr>
              <a:t>Экономика </a:t>
            </a:r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hlinkClick r:id="rId10"/>
              </a:rPr>
              <a:t> </a:t>
            </a:r>
            <a:r>
              <a:rPr lang="ru-RU" sz="2400" b="1">
                <a:solidFill>
                  <a:schemeClr val="bg1"/>
                </a:solidFill>
                <a:hlinkClick r:id="rId11" action="ppaction://hlinksldjump"/>
              </a:rPr>
              <a:t>Транспорт </a:t>
            </a:r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hlinkClick r:id="rId12" action="ppaction://hlinksldjump"/>
              </a:rPr>
              <a:t>Сельское хозяйство </a:t>
            </a:r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  <a:hlinkClick r:id="rId13" action="ppaction://hlinksldjump"/>
              </a:rPr>
              <a:t> Культура </a:t>
            </a:r>
            <a:endParaRPr lang="ru-RU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790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История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333375"/>
            <a:ext cx="91440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 Нидерланды были заселены начиная с последнего </a:t>
            </a:r>
            <a:r>
              <a:rPr lang="ru-RU">
                <a:hlinkClick r:id="rId2" tooltip="Ледниковый период"/>
              </a:rPr>
              <a:t>ледникового периода</a:t>
            </a:r>
            <a:r>
              <a:rPr lang="ru-RU"/>
              <a:t>.</a:t>
            </a:r>
          </a:p>
          <a:p>
            <a:pPr algn="just"/>
            <a:r>
              <a:rPr lang="ru-RU"/>
              <a:t> В период </a:t>
            </a:r>
            <a:r>
              <a:rPr lang="ru-RU">
                <a:hlinkClick r:id="rId3" tooltip="Римская Империя"/>
              </a:rPr>
              <a:t>Римской Империи</a:t>
            </a:r>
            <a:r>
              <a:rPr lang="ru-RU"/>
              <a:t>, южная часть нынешних Нидерландов была оккупирована римлянами. </a:t>
            </a:r>
          </a:p>
          <a:p>
            <a:pPr algn="just"/>
            <a:r>
              <a:rPr lang="ru-RU"/>
              <a:t> </a:t>
            </a:r>
            <a:r>
              <a:rPr lang="ru-RU">
                <a:hlinkClick r:id="rId4" tooltip="26 июля"/>
              </a:rPr>
              <a:t>26 июля</a:t>
            </a:r>
            <a:r>
              <a:rPr lang="ru-RU"/>
              <a:t> </a:t>
            </a:r>
            <a:r>
              <a:rPr lang="ru-RU">
                <a:hlinkClick r:id="rId5" tooltip="1581"/>
              </a:rPr>
              <a:t>1581</a:t>
            </a:r>
            <a:r>
              <a:rPr lang="ru-RU"/>
              <a:t> года была провозглашена независимость страны, официально признанная другими государствами только после </a:t>
            </a:r>
            <a:r>
              <a:rPr lang="ru-RU">
                <a:hlinkClick r:id="rId6" tooltip="Восьмидесятилетняя война"/>
              </a:rPr>
              <a:t>Восьмидесятилетней войны</a:t>
            </a:r>
            <a:r>
              <a:rPr lang="ru-RU"/>
              <a:t> (</a:t>
            </a:r>
            <a:r>
              <a:rPr lang="ru-RU">
                <a:hlinkClick r:id="rId7" tooltip="1568"/>
              </a:rPr>
              <a:t>1568</a:t>
            </a:r>
            <a:r>
              <a:rPr lang="ru-RU"/>
              <a:t>—</a:t>
            </a:r>
            <a:r>
              <a:rPr lang="ru-RU">
                <a:hlinkClick r:id="rId8" tooltip="1648"/>
              </a:rPr>
              <a:t>1648</a:t>
            </a:r>
            <a:r>
              <a:rPr lang="ru-RU"/>
              <a:t>).</a:t>
            </a:r>
          </a:p>
          <a:p>
            <a:pPr algn="just"/>
            <a:r>
              <a:rPr lang="ru-RU"/>
              <a:t> После прекращения французской оккупации в начале </a:t>
            </a:r>
            <a:r>
              <a:rPr lang="ru-RU">
                <a:hlinkClick r:id="rId9" tooltip="XIX век"/>
              </a:rPr>
              <a:t>XIX века</a:t>
            </a:r>
            <a:r>
              <a:rPr lang="ru-RU"/>
              <a:t>, Нидерланды превратились в </a:t>
            </a:r>
            <a:r>
              <a:rPr lang="ru-RU">
                <a:hlinkClick r:id="rId10" tooltip="Монархия"/>
              </a:rPr>
              <a:t>монархию</a:t>
            </a:r>
            <a:r>
              <a:rPr lang="ru-RU"/>
              <a:t> под властью </a:t>
            </a:r>
            <a:r>
              <a:rPr lang="ru-RU">
                <a:hlinkClick r:id="rId11" tooltip="Оранская династия"/>
              </a:rPr>
              <a:t>дома Оранских</a:t>
            </a:r>
            <a:r>
              <a:rPr lang="ru-RU"/>
              <a:t>.</a:t>
            </a:r>
          </a:p>
          <a:p>
            <a:pPr algn="just"/>
            <a:r>
              <a:rPr lang="ru-RU"/>
              <a:t>Под давлением либеральных политиков страна в </a:t>
            </a:r>
            <a:r>
              <a:rPr lang="ru-RU">
                <a:hlinkClick r:id="rId12" tooltip="1848"/>
              </a:rPr>
              <a:t>1848</a:t>
            </a:r>
            <a:r>
              <a:rPr lang="ru-RU"/>
              <a:t> году была преобразована в </a:t>
            </a:r>
            <a:r>
              <a:rPr lang="ru-RU">
                <a:hlinkClick r:id="rId13" tooltip="Парламент"/>
              </a:rPr>
              <a:t>парламентскую</a:t>
            </a:r>
            <a:r>
              <a:rPr lang="ru-RU"/>
              <a:t> демократию с </a:t>
            </a:r>
            <a:r>
              <a:rPr lang="ru-RU">
                <a:hlinkClick r:id="rId14" tooltip="Конституция"/>
              </a:rPr>
              <a:t>конституционным</a:t>
            </a:r>
            <a:r>
              <a:rPr lang="ru-RU"/>
              <a:t> монархом. </a:t>
            </a:r>
          </a:p>
        </p:txBody>
      </p:sp>
      <p:sp>
        <p:nvSpPr>
          <p:cNvPr id="6155" name="AutoShape 11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34150"/>
            <a:ext cx="433387" cy="3238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6156" name="Picture 12" descr="26403964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148263" y="2849563"/>
            <a:ext cx="3359150" cy="4008437"/>
          </a:xfrm>
          <a:prstGeom prst="rect">
            <a:avLst/>
          </a:prstGeom>
          <a:noFill/>
        </p:spPr>
      </p:pic>
      <p:pic>
        <p:nvPicPr>
          <p:cNvPr id="6157" name="Picture 13" descr="300px-Map_Low_Countries_14th_century-Nl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7088" y="2924175"/>
            <a:ext cx="3313112" cy="3933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0" y="549275"/>
            <a:ext cx="50768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Современная конституция страны была принята в 1848 году по инициативе короля Виллема II и либерала Йохана Рудольфа Торбеке. </a:t>
            </a:r>
          </a:p>
          <a:p>
            <a:pPr algn="just"/>
            <a:r>
              <a:rPr lang="ru-RU"/>
              <a:t>Нидерланды стали одной из первых стран в Европе, совершивших переход от абсолютной монархии к конституционной монархии и парламентской демократии.</a:t>
            </a:r>
          </a:p>
          <a:p>
            <a:pPr algn="just"/>
            <a:r>
              <a:rPr lang="ru-RU"/>
              <a:t>Крупнейший пересмотр конституции произошёл в 1983 году. Отныне населению гарантировались не только политические, но и </a:t>
            </a:r>
            <a:r>
              <a:rPr lang="ru-RU">
                <a:hlinkClick r:id="rId2" tooltip="Социальные права (страница отсутствует)"/>
              </a:rPr>
              <a:t>социальные права</a:t>
            </a:r>
            <a:r>
              <a:rPr lang="ru-RU"/>
              <a:t>. </a:t>
            </a:r>
          </a:p>
          <a:p>
            <a:pPr algn="just"/>
            <a:r>
              <a:rPr lang="ru-RU"/>
              <a:t>С 1980 года королевой является </a:t>
            </a:r>
            <a:r>
              <a:rPr lang="ru-RU">
                <a:hlinkClick r:id="rId3" tooltip="Беатрикс"/>
              </a:rPr>
              <a:t>Беатрикс</a:t>
            </a:r>
            <a:r>
              <a:rPr lang="ru-RU"/>
              <a:t> из старинной </a:t>
            </a:r>
            <a:r>
              <a:rPr lang="ru-RU">
                <a:hlinkClick r:id="rId4" tooltip="Оранская династия"/>
              </a:rPr>
              <a:t>Оранской династии</a:t>
            </a:r>
            <a:r>
              <a:rPr lang="ru-RU"/>
              <a:t>.</a:t>
            </a:r>
          </a:p>
          <a:p>
            <a:pPr algn="just"/>
            <a:r>
              <a:rPr lang="ru-RU"/>
              <a:t>Премьер-министром с 22 июля 2002 года является лидер Христианско-демократического призыва </a:t>
            </a:r>
            <a:r>
              <a:rPr lang="ru-RU">
                <a:hlinkClick r:id="rId5" tooltip="Ян-Петер Балкененде"/>
              </a:rPr>
              <a:t>Ян-Петер Балкененде</a:t>
            </a:r>
            <a:r>
              <a:rPr lang="ru-RU"/>
              <a:t>.</a:t>
            </a:r>
          </a:p>
          <a:p>
            <a:pPr algn="just"/>
            <a:r>
              <a:rPr lang="ru-RU"/>
              <a:t>Основными политическими партиями Нидерландов являются </a:t>
            </a:r>
            <a:r>
              <a:rPr lang="ru-RU">
                <a:hlinkClick r:id="rId6" tooltip="Христианско-демократический призыв"/>
              </a:rPr>
              <a:t>Христианско-демократический призыв</a:t>
            </a:r>
            <a:r>
              <a:rPr lang="ru-RU"/>
              <a:t> (41 место в нижней палате парламента из 150), </a:t>
            </a:r>
            <a:r>
              <a:rPr lang="ru-RU">
                <a:hlinkClick r:id="rId7" tooltip="Партия за труд"/>
              </a:rPr>
              <a:t>Партия за труд</a:t>
            </a:r>
            <a:r>
              <a:rPr lang="ru-RU"/>
              <a:t> (33 места), </a:t>
            </a:r>
            <a:r>
              <a:rPr lang="ru-RU">
                <a:hlinkClick r:id="rId8" tooltip="Социалистическая партия Нидерландов"/>
              </a:rPr>
              <a:t>Социалистическая Партия</a:t>
            </a:r>
            <a:r>
              <a:rPr lang="ru-RU"/>
              <a:t> (25 мест) и </a:t>
            </a:r>
            <a:r>
              <a:rPr lang="ru-RU">
                <a:hlinkClick r:id="rId9" tooltip="Народная партия за свободу и демократию"/>
              </a:rPr>
              <a:t>Народная партия за свободу и демократию</a:t>
            </a:r>
            <a:r>
              <a:rPr lang="ru-RU"/>
              <a:t> (23 места).</a:t>
            </a:r>
          </a:p>
          <a:p>
            <a:pPr algn="just"/>
            <a:endParaRPr lang="ru-RU"/>
          </a:p>
        </p:txBody>
      </p:sp>
      <p:sp>
        <p:nvSpPr>
          <p:cNvPr id="7182" name="WordArt 14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51911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Политическая структура</a:t>
            </a:r>
          </a:p>
        </p:txBody>
      </p:sp>
      <p:sp>
        <p:nvSpPr>
          <p:cNvPr id="718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34150"/>
            <a:ext cx="433387" cy="3238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189" name="Picture 21" descr="180px-Beatriz_dos_Pases_Baixo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51500" y="188913"/>
            <a:ext cx="2789238" cy="395128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190" name="Picture 22" descr="180px-Balkenende_Dutch_politician_kabinet_Balkenende_IV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2225" y="3000372"/>
            <a:ext cx="2460625" cy="385762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179388" y="0"/>
            <a:ext cx="4238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Крупнейшие города</a:t>
            </a:r>
          </a:p>
        </p:txBody>
      </p:sp>
      <p:graphicFrame>
        <p:nvGraphicFramePr>
          <p:cNvPr id="8340" name="Group 148"/>
          <p:cNvGraphicFramePr>
            <a:graphicFrameLocks noGrp="1"/>
          </p:cNvGraphicFramePr>
          <p:nvPr/>
        </p:nvGraphicFramePr>
        <p:xfrm>
          <a:off x="3132138" y="692150"/>
          <a:ext cx="6199187" cy="5886458"/>
        </p:xfrm>
        <a:graphic>
          <a:graphicData uri="http://schemas.openxmlformats.org/drawingml/2006/table">
            <a:tbl>
              <a:tblPr/>
              <a:tblGrid>
                <a:gridCol w="666750"/>
                <a:gridCol w="1384300"/>
                <a:gridCol w="2449512"/>
                <a:gridCol w="169862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город   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провинция    </a:t>
                      </a: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население  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 tooltip="Амстердам"/>
                        </a:rPr>
                        <a:t>Амстердам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tooltip="Северная Голландия"/>
                        </a:rPr>
                        <a:t>Северная Голландия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734533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 tooltip="Роттердам"/>
                        </a:rPr>
                        <a:t>Роттердам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 tooltip="Южная Голландия"/>
                        </a:rPr>
                        <a:t>Южная Голландия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595198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 tooltip="Гаага"/>
                        </a:rPr>
                        <a:t>Гаага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 tooltip="Южная Голландия"/>
                        </a:rPr>
                        <a:t>Южная Голландия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442273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 tooltip="Утрехт"/>
                        </a:rPr>
                        <a:t>Утрехт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9" tooltip="Утрехт (провинция)"/>
                        </a:rPr>
                        <a:t>Утрехт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256393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0" tooltip="Эйндховен"/>
                        </a:rPr>
                        <a:t>Эйндховен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1" tooltip="Северный Брабант"/>
                        </a:rPr>
                        <a:t>Северный Брабант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203391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2" tooltip="Тилбург"/>
                        </a:rPr>
                        <a:t>Тилбург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1" tooltip="Северный Брабант"/>
                        </a:rPr>
                        <a:t>Северный Брабант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195767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3" tooltip="Гронинген (город)"/>
                        </a:rPr>
                        <a:t>Гронинген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4" tooltip="Гронинген (провинция)"/>
                        </a:rPr>
                        <a:t>Гронинген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174240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5" tooltip="Бреда"/>
                        </a:rPr>
                        <a:t>Бреда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1" tooltip="Северный Брабант"/>
                        </a:rPr>
                        <a:t>Северный Брабант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162307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6" tooltip="Неймеген"/>
                        </a:rPr>
                        <a:t>Неймеген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7" tooltip="Гелдерланд"/>
                        </a:rPr>
                        <a:t>Гелдерланд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153684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8" tooltip="Апелдорн"/>
                        </a:rPr>
                        <a:t>Апелдорн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7" tooltip="Гелдерланд"/>
                        </a:rPr>
                        <a:t>Гелдерланд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153681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9" tooltip="Энсхеде"/>
                        </a:rPr>
                        <a:t>Энсхеде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0" tooltip="Оверэйсел"/>
                        </a:rPr>
                        <a:t>Оверэйсел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150447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1" tooltip="Алмере"/>
                        </a:rPr>
                        <a:t>Алмере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2" tooltip="Флеволанд"/>
                        </a:rPr>
                        <a:t>Флеволанд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150359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3" tooltip="Харлем"/>
                        </a:rPr>
                        <a:t>Харлем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tooltip="Северная Голландия"/>
                        </a:rPr>
                        <a:t>Северная Голландия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148373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4" tooltip="Арнем"/>
                        </a:rPr>
                        <a:t>Арнем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17" tooltip="Гелдерланд"/>
                        </a:rPr>
                        <a:t>Гелдерланд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139299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5" tooltip="Занстад (страница отсутствует)"/>
                        </a:rPr>
                        <a:t>Занстад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 tooltip="Северная Голландия"/>
                        </a:rPr>
                        <a:t>Северная Голландия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136102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341" name="Picture 149" descr="амстердам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250825" y="4437063"/>
            <a:ext cx="3348038" cy="22320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342" name="Picture 150" descr="герб амстердама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992438" y="836613"/>
            <a:ext cx="793750" cy="936625"/>
          </a:xfrm>
          <a:prstGeom prst="rect">
            <a:avLst/>
          </a:prstGeom>
          <a:noFill/>
        </p:spPr>
      </p:pic>
      <p:pic>
        <p:nvPicPr>
          <p:cNvPr id="8343" name="Picture 151" descr="pic_2005613_23mn36s28mls952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50825" y="1628775"/>
            <a:ext cx="2808288" cy="25431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8345" name="AutoShape 153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34150"/>
            <a:ext cx="433387" cy="3238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3717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Население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549275"/>
            <a:ext cx="4859338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/>
              <a:t>Численность населения по оценке на 1 июля </a:t>
            </a:r>
            <a:r>
              <a:rPr lang="ru-RU">
                <a:hlinkClick r:id="rId2" tooltip="2007"/>
              </a:rPr>
              <a:t>2007</a:t>
            </a:r>
            <a:r>
              <a:rPr lang="ru-RU"/>
              <a:t> составляла около 16 377 200 человек. В списке стран по количеству жителей. Нидерланды занимают 59 место. </a:t>
            </a:r>
          </a:p>
          <a:p>
            <a:pPr algn="just"/>
            <a:r>
              <a:rPr lang="ru-RU"/>
              <a:t>При площади территории в 41.526 км² Нидерланды имеют </a:t>
            </a:r>
            <a:r>
              <a:rPr lang="ru-RU">
                <a:hlinkClick r:id="rId3" tooltip="Плотность населения"/>
              </a:rPr>
              <a:t>плотность населения</a:t>
            </a:r>
            <a:r>
              <a:rPr lang="ru-RU"/>
              <a:t> 395 человек на один квадратный километр (или 484 человека на один квадратный километр, если учесть, что 18,4 % территории королевства занимает вода). Нидерланды являются </a:t>
            </a:r>
            <a:r>
              <a:rPr lang="ru-RU">
                <a:hlinkClick r:id="rId4" tooltip="Список стран, сортировка по плотности населения"/>
              </a:rPr>
              <a:t>15-м по плотности населения государством в мире</a:t>
            </a:r>
            <a:endParaRPr lang="ru-RU"/>
          </a:p>
          <a:p>
            <a:pPr algn="just"/>
            <a:r>
              <a:rPr lang="ru-RU"/>
              <a:t>В Нидерландах живут две коренные группы населения — </a:t>
            </a:r>
            <a:r>
              <a:rPr lang="ru-RU">
                <a:hlinkClick r:id="rId5" tooltip="Нидерландцы"/>
              </a:rPr>
              <a:t>нидерландцы</a:t>
            </a:r>
            <a:r>
              <a:rPr lang="ru-RU"/>
              <a:t> и </a:t>
            </a:r>
            <a:r>
              <a:rPr lang="ru-RU">
                <a:hlinkClick r:id="rId6" tooltip="Фризы"/>
              </a:rPr>
              <a:t>фризы</a:t>
            </a:r>
            <a:r>
              <a:rPr lang="ru-RU"/>
              <a:t>, а также большое число иммигрантов. Состав населения по вероисповеданию является следующим: 30 % </a:t>
            </a:r>
            <a:r>
              <a:rPr lang="ru-RU">
                <a:hlinkClick r:id="rId7" tooltip="Католик"/>
              </a:rPr>
              <a:t>католики</a:t>
            </a:r>
            <a:r>
              <a:rPr lang="ru-RU"/>
              <a:t>, 21 % </a:t>
            </a:r>
            <a:r>
              <a:rPr lang="ru-RU">
                <a:hlinkClick r:id="rId8" tooltip="Протестант"/>
              </a:rPr>
              <a:t>протестанты</a:t>
            </a:r>
            <a:r>
              <a:rPr lang="ru-RU"/>
              <a:t>, 5,8 % </a:t>
            </a:r>
            <a:r>
              <a:rPr lang="ru-RU">
                <a:hlinkClick r:id="rId9" tooltip="Мусульмане"/>
              </a:rPr>
              <a:t>мусульмане</a:t>
            </a:r>
            <a:r>
              <a:rPr lang="ru-RU"/>
              <a:t>, 0,6 % </a:t>
            </a:r>
            <a:r>
              <a:rPr lang="ru-RU">
                <a:hlinkClick r:id="rId10" tooltip="Индуист"/>
              </a:rPr>
              <a:t>индуисты</a:t>
            </a:r>
            <a:r>
              <a:rPr lang="ru-RU"/>
              <a:t>, 1,6 % исповедуют другие религии, и 41 % не принадлежат ни к одной религии. Население Нидерландов является самым высоким в мире: средний рост взрослых мужчин — 1,83 метра, взрослых женщин — 1,70 метра.</a:t>
            </a:r>
          </a:p>
        </p:txBody>
      </p:sp>
      <p:sp>
        <p:nvSpPr>
          <p:cNvPr id="9226" name="AutoShape 10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534150"/>
            <a:ext cx="433387" cy="32385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227" name="Picture 11" descr="holland_flowers"/>
          <p:cNvPicPr>
            <a:picLocks noChangeAspect="1" noChangeArrowheads="1"/>
          </p:cNvPicPr>
          <p:nvPr/>
        </p:nvPicPr>
        <p:blipFill>
          <a:blip r:embed="rId12" cstate="print"/>
          <a:srcRect b="40"/>
          <a:stretch>
            <a:fillRect/>
          </a:stretch>
        </p:blipFill>
        <p:spPr bwMode="auto">
          <a:xfrm>
            <a:off x="5148263" y="692150"/>
            <a:ext cx="3816350" cy="28606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9228" name="Picture 12" descr="1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48263" y="3789363"/>
            <a:ext cx="3816350" cy="28543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3_b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лен">
  <a:themeElements>
    <a:clrScheme name="Клен 3">
      <a:dk1>
        <a:srgbClr val="000000"/>
      </a:dk1>
      <a:lt1>
        <a:srgbClr val="FFFFCC"/>
      </a:lt1>
      <a:dk2>
        <a:srgbClr val="A26D18"/>
      </a:dk2>
      <a:lt2>
        <a:srgbClr val="F9D793"/>
      </a:lt2>
      <a:accent1>
        <a:srgbClr val="FFD05B"/>
      </a:accent1>
      <a:accent2>
        <a:srgbClr val="FEE1A8"/>
      </a:accent2>
      <a:accent3>
        <a:srgbClr val="FFFFE2"/>
      </a:accent3>
      <a:accent4>
        <a:srgbClr val="000000"/>
      </a:accent4>
      <a:accent5>
        <a:srgbClr val="FFE4B5"/>
      </a:accent5>
      <a:accent6>
        <a:srgbClr val="E6CC98"/>
      </a:accent6>
      <a:hlink>
        <a:srgbClr val="FF0000"/>
      </a:hlink>
      <a:folHlink>
        <a:srgbClr val="CC66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1014</Words>
  <Application>Microsoft Office PowerPoint</Application>
  <PresentationFormat>Экран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Клен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Школа№4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Admin</cp:lastModifiedBy>
  <cp:revision>12</cp:revision>
  <dcterms:created xsi:type="dcterms:W3CDTF">2008-09-07T15:28:50Z</dcterms:created>
  <dcterms:modified xsi:type="dcterms:W3CDTF">2012-11-18T10:15:52Z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000800e410000000000001023620</vt:lpwstr>
  </property>
</Properties>
</file>