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60" r:id="rId9"/>
    <p:sldId id="261" r:id="rId10"/>
    <p:sldId id="281" r:id="rId11"/>
    <p:sldId id="276" r:id="rId12"/>
    <p:sldId id="262" r:id="rId13"/>
    <p:sldId id="270" r:id="rId14"/>
    <p:sldId id="264" r:id="rId15"/>
    <p:sldId id="267" r:id="rId16"/>
    <p:sldId id="273" r:id="rId17"/>
    <p:sldId id="279" r:id="rId18"/>
    <p:sldId id="277" r:id="rId19"/>
    <p:sldId id="278" r:id="rId20"/>
    <p:sldId id="280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Лист1!$A$1:$A$4</c:f>
              <c:strCache>
                <c:ptCount val="4"/>
                <c:pt idx="0">
                  <c:v>9 часов</c:v>
                </c:pt>
                <c:pt idx="1">
                  <c:v>10 часов</c:v>
                </c:pt>
                <c:pt idx="2">
                  <c:v>11 часов</c:v>
                </c:pt>
                <c:pt idx="3">
                  <c:v>когда лягут взрослые</c:v>
                </c:pt>
              </c:strCache>
            </c:strRef>
          </c:cat>
          <c:val>
            <c:numRef>
              <c:f>Лист1!$B$1:$B$4</c:f>
              <c:numCache>
                <c:formatCode>0%</c:formatCode>
                <c:ptCount val="4"/>
                <c:pt idx="0">
                  <c:v>0.25</c:v>
                </c:pt>
                <c:pt idx="1">
                  <c:v>0.33</c:v>
                </c:pt>
                <c:pt idx="2">
                  <c:v>0.08</c:v>
                </c:pt>
                <c:pt idx="3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403116734792011E-2"/>
          <c:y val="8.629780161992355E-2"/>
          <c:w val="0.60237399314739115"/>
          <c:h val="0.91370219838007649"/>
        </c:manualLayout>
      </c:layout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Лист1!$A$1:$A$3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0.28999999999999998</c:v>
                </c:pt>
                <c:pt idx="1">
                  <c:v>0.43</c:v>
                </c:pt>
                <c:pt idx="2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Лист1!$A$1:$A$7</c:f>
              <c:strCache>
                <c:ptCount val="7"/>
                <c:pt idx="0">
                  <c:v>фрукты</c:v>
                </c:pt>
                <c:pt idx="1">
                  <c:v>борщ</c:v>
                </c:pt>
                <c:pt idx="2">
                  <c:v>пельмени</c:v>
                </c:pt>
                <c:pt idx="3">
                  <c:v>печенье и кофеты</c:v>
                </c:pt>
                <c:pt idx="4">
                  <c:v>макароны</c:v>
                </c:pt>
                <c:pt idx="5">
                  <c:v>колбаса</c:v>
                </c:pt>
                <c:pt idx="6">
                  <c:v>мясо</c:v>
                </c:pt>
              </c:strCache>
            </c:strRef>
          </c:cat>
          <c:val>
            <c:numRef>
              <c:f>Лист1!$B$1:$B$7</c:f>
              <c:numCache>
                <c:formatCode>0%</c:formatCode>
                <c:ptCount val="7"/>
                <c:pt idx="0">
                  <c:v>0.42</c:v>
                </c:pt>
                <c:pt idx="1">
                  <c:v>0.67</c:v>
                </c:pt>
                <c:pt idx="2">
                  <c:v>0.33</c:v>
                </c:pt>
                <c:pt idx="3">
                  <c:v>0.17</c:v>
                </c:pt>
                <c:pt idx="4">
                  <c:v>0.17</c:v>
                </c:pt>
                <c:pt idx="5">
                  <c:v>0.17</c:v>
                </c:pt>
                <c:pt idx="6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Лист1!$A$1:$A$3</c:f>
              <c:strCache>
                <c:ptCount val="3"/>
                <c:pt idx="0">
                  <c:v>2 раза</c:v>
                </c:pt>
                <c:pt idx="1">
                  <c:v>3 раза</c:v>
                </c:pt>
                <c:pt idx="2">
                  <c:v>4 раза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0.33</c:v>
                </c:pt>
                <c:pt idx="1">
                  <c:v>0.5</c:v>
                </c:pt>
                <c:pt idx="2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2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Лист1!$A$1:$A$4</c:f>
              <c:strCache>
                <c:ptCount val="4"/>
                <c:pt idx="0">
                  <c:v>читаю</c:v>
                </c:pt>
                <c:pt idx="1">
                  <c:v>играю с любимой игрушкой</c:v>
                </c:pt>
                <c:pt idx="2">
                  <c:v>играю на компьютере</c:v>
                </c:pt>
                <c:pt idx="3">
                  <c:v>гуляю</c:v>
                </c:pt>
              </c:strCache>
            </c:strRef>
          </c:cat>
          <c:val>
            <c:numRef>
              <c:f>Лист1!$B$1:$B$4</c:f>
              <c:numCache>
                <c:formatCode>0%</c:formatCode>
                <c:ptCount val="4"/>
                <c:pt idx="0">
                  <c:v>0.42</c:v>
                </c:pt>
                <c:pt idx="1">
                  <c:v>0.42</c:v>
                </c:pt>
                <c:pt idx="2">
                  <c:v>0.17</c:v>
                </c:pt>
                <c:pt idx="3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cat>
            <c:strRef>
              <c:f>Лист1!$A$1:$A$4</c:f>
              <c:strCache>
                <c:ptCount val="4"/>
                <c:pt idx="0">
                  <c:v>30 минут</c:v>
                </c:pt>
                <c:pt idx="1">
                  <c:v>1 час</c:v>
                </c:pt>
                <c:pt idx="2">
                  <c:v>3 часа</c:v>
                </c:pt>
                <c:pt idx="3">
                  <c:v>нет компьютера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Лист1!$A$1:$A$4</c:f>
              <c:strCache>
                <c:ptCount val="4"/>
                <c:pt idx="0">
                  <c:v>30 минут</c:v>
                </c:pt>
                <c:pt idx="1">
                  <c:v>1 час</c:v>
                </c:pt>
                <c:pt idx="2">
                  <c:v>3 часа</c:v>
                </c:pt>
                <c:pt idx="3">
                  <c:v>нет компьютера</c:v>
                </c:pt>
              </c:strCache>
            </c:strRef>
          </c:cat>
          <c:val>
            <c:numRef>
              <c:f>Лист1!$C$1:$C$4</c:f>
              <c:numCache>
                <c:formatCode>0%</c:formatCode>
                <c:ptCount val="4"/>
                <c:pt idx="0">
                  <c:v>0.33</c:v>
                </c:pt>
                <c:pt idx="1">
                  <c:v>0.17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Лист1!$A$1:$A$2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4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A31F-143F-4FA6-B5FF-3B2A9EF479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F043-DEC3-424C-B5E7-337AA7F3B0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1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70B7E-6B50-4B98-91F7-B021A62457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DC08-8677-4CA2-9D6C-CA13A53509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3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A82F-9419-4F25-A571-4EF32B6286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10381-2361-4496-97F5-1751E91115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17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31D-CD11-486C-A60B-A86DD5062F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3A9E-B1D4-4FE1-93FF-472B3EF42A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43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31D-CD11-486C-A60B-A86DD5062F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3A9E-B1D4-4FE1-93FF-472B3EF42A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5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31D-CD11-486C-A60B-A86DD5062F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3A9E-B1D4-4FE1-93FF-472B3EF42A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36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31D-CD11-486C-A60B-A86DD5062F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3A9E-B1D4-4FE1-93FF-472B3EF42A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31D-CD11-486C-A60B-A86DD5062F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3A9E-B1D4-4FE1-93FF-472B3EF42A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09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31D-CD11-486C-A60B-A86DD5062F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3A9E-B1D4-4FE1-93FF-472B3EF42A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71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31D-CD11-486C-A60B-A86DD5062F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3A9E-B1D4-4FE1-93FF-472B3EF42A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24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31D-CD11-486C-A60B-A86DD5062F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3A9E-B1D4-4FE1-93FF-472B3EF42A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9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EFCC4-52A7-403E-9733-337E3F9D7C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03FE-F20B-48CE-9914-E93B32CDEF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8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31D-CD11-486C-A60B-A86DD5062F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3A9E-B1D4-4FE1-93FF-472B3EF42A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99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31D-CD11-486C-A60B-A86DD5062F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3A9E-B1D4-4FE1-93FF-472B3EF42A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00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B31D-CD11-486C-A60B-A86DD5062F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3A9E-B1D4-4FE1-93FF-472B3EF42A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41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A31F-143F-4FA6-B5FF-3B2A9EF479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F043-DEC3-424C-B5E7-337AA7F3B0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71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EFCC4-52A7-403E-9733-337E3F9D7C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03FE-F20B-48CE-9914-E93B32CDEF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4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4E51D-8D77-43DC-9CA3-1779926A11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1938-377B-45B9-BFE3-207C449BD4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63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B18B-EDE0-4872-A765-AB1C9ADAE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0470-F8D6-4895-B322-DFAC340477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56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C8FA-4EB1-4774-A62F-3C368D8E14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9BA3-E57E-4F7A-BAE3-79A8AE57AD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22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F247-B603-4E69-AF8C-D6632AE611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837A-7538-4D9F-AC15-6BC3DB4E1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47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0A4F8-81B5-4850-807C-F7391F732B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0367-236F-48F4-80F8-FC96897347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4E51D-8D77-43DC-9CA3-1779926A11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1938-377B-45B9-BFE3-207C449BD4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73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3A1A-B6EC-4940-9C57-1586C36FF1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1A47-1E89-45F4-A73A-7E92294421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04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E12C-0F78-4AA5-B40B-5C770BE4B1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0CCB-3140-4A14-9A87-B0477C2B9B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76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70B7E-6B50-4B98-91F7-B021A62457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DC08-8677-4CA2-9D6C-CA13A53509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48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A82F-9419-4F25-A571-4EF32B6286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10381-2361-4496-97F5-1751E91115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83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A31F-143F-4FA6-B5FF-3B2A9EF479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F043-DEC3-424C-B5E7-337AA7F3B0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77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EFCC4-52A7-403E-9733-337E3F9D7C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03FE-F20B-48CE-9914-E93B32CDEF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51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4E51D-8D77-43DC-9CA3-1779926A11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1938-377B-45B9-BFE3-207C449BD4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51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B18B-EDE0-4872-A765-AB1C9ADAE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0470-F8D6-4895-B322-DFAC340477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74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C8FA-4EB1-4774-A62F-3C368D8E14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9BA3-E57E-4F7A-BAE3-79A8AE57AD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43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F247-B603-4E69-AF8C-D6632AE611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837A-7538-4D9F-AC15-6BC3DB4E1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5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B18B-EDE0-4872-A765-AB1C9ADAE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0470-F8D6-4895-B322-DFAC340477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66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0A4F8-81B5-4850-807C-F7391F732B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0367-236F-48F4-80F8-FC96897347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7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3A1A-B6EC-4940-9C57-1586C36FF1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1A47-1E89-45F4-A73A-7E92294421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17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E12C-0F78-4AA5-B40B-5C770BE4B1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0CCB-3140-4A14-9A87-B0477C2B9B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30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70B7E-6B50-4B98-91F7-B021A62457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DC08-8677-4CA2-9D6C-CA13A53509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4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A82F-9419-4F25-A571-4EF32B6286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10381-2361-4496-97F5-1751E91115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69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A31F-143F-4FA6-B5FF-3B2A9EF479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F043-DEC3-424C-B5E7-337AA7F3B0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511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EFCC4-52A7-403E-9733-337E3F9D7C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03FE-F20B-48CE-9914-E93B32CDEF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23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4E51D-8D77-43DC-9CA3-1779926A11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1938-377B-45B9-BFE3-207C449BD4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69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B18B-EDE0-4872-A765-AB1C9ADAE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0470-F8D6-4895-B322-DFAC340477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30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C8FA-4EB1-4774-A62F-3C368D8E14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9BA3-E57E-4F7A-BAE3-79A8AE57AD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C8FA-4EB1-4774-A62F-3C368D8E14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9BA3-E57E-4F7A-BAE3-79A8AE57AD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956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F247-B603-4E69-AF8C-D6632AE611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837A-7538-4D9F-AC15-6BC3DB4E1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17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0A4F8-81B5-4850-807C-F7391F732B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0367-236F-48F4-80F8-FC96897347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16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3A1A-B6EC-4940-9C57-1586C36FF1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1A47-1E89-45F4-A73A-7E92294421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66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E12C-0F78-4AA5-B40B-5C770BE4B1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0CCB-3140-4A14-9A87-B0477C2B9B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760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70B7E-6B50-4B98-91F7-B021A62457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DC08-8677-4CA2-9D6C-CA13A53509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09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A82F-9419-4F25-A571-4EF32B6286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10381-2361-4496-97F5-1751E91115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298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A31F-143F-4FA6-B5FF-3B2A9EF479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F043-DEC3-424C-B5E7-337AA7F3B0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521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EFCC4-52A7-403E-9733-337E3F9D7C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03FE-F20B-48CE-9914-E93B32CDEF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248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4E51D-8D77-43DC-9CA3-1779926A11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1938-377B-45B9-BFE3-207C449BD4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31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B18B-EDE0-4872-A765-AB1C9ADAE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0470-F8D6-4895-B322-DFAC340477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4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F247-B603-4E69-AF8C-D6632AE611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837A-7538-4D9F-AC15-6BC3DB4E1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611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C8FA-4EB1-4774-A62F-3C368D8E14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9BA3-E57E-4F7A-BAE3-79A8AE57AD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F247-B603-4E69-AF8C-D6632AE611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837A-7538-4D9F-AC15-6BC3DB4E1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64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0A4F8-81B5-4850-807C-F7391F732B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0367-236F-48F4-80F8-FC96897347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378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3A1A-B6EC-4940-9C57-1586C36FF1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1A47-1E89-45F4-A73A-7E92294421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788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E12C-0F78-4AA5-B40B-5C770BE4B1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0CCB-3140-4A14-9A87-B0477C2B9B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425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70B7E-6B50-4B98-91F7-B021A62457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DC08-8677-4CA2-9D6C-CA13A53509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808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A82F-9419-4F25-A571-4EF32B6286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10381-2361-4496-97F5-1751E91115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906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046FB4-5E84-4E5C-9B45-90B833960FC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9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0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0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0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0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0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0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0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0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0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1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1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1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1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1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1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1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1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1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1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2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2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2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2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69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94AD6-6E67-4AFA-94C8-966FD6DFBBF9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5689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151B3-EF6F-4C1C-9101-C8D77BB4790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29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0A4F8-81B5-4850-807C-F7391F732B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0367-236F-48F4-80F8-FC96897347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699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9D944-757B-4474-B3E3-4E241F2984D1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5129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DFEB6-A0D2-44B0-BBA1-ACF37BF0C20D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4294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2F3C4-A939-4AE1-A072-482B0664017E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2537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73C7-E8EE-4D6A-8492-62EDFFB5FCF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8750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6D85F-968F-42F4-9ADB-D6FB11280CF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1982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486CF-5DA7-463B-907D-CC88BD8EC251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4477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9D1DF-363F-4851-AD49-BD9391E98D0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3770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73093-B479-4C9F-A40F-424C80239A81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2433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55F22C4-034D-4130-810C-ED105B47C8B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0474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F2C636-5879-4A02-B6C8-6F619F7B4F9E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63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3A1A-B6EC-4940-9C57-1586C36FF1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1A47-1E89-45F4-A73A-7E92294421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353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F8E3E9-7160-4CED-8787-A462E7C5DDFB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5695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2B816E8-5164-47E4-81A4-A8654F90911E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2270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56539B4-8708-4201-893C-D4E5E1C12E01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3103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E7501C4-9A21-466A-936C-F6B523F214B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015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E12C-0F78-4AA5-B40B-5C770BE4B1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0CCB-3140-4A14-9A87-B0477C2B9B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3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F99144-1568-4E60-870B-928ED4A65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C4E7A7-538B-4200-92A0-BDD2ECB51C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1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EB31D-CD11-486C-A60B-A86DD5062F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3A9E-B1D4-4FE1-93FF-472B3EF42A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F99144-1568-4E60-870B-928ED4A65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C4E7A7-538B-4200-92A0-BDD2ECB51C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9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F99144-1568-4E60-870B-928ED4A65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C4E7A7-538B-4200-92A0-BDD2ECB51C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7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F99144-1568-4E60-870B-928ED4A65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C4E7A7-538B-4200-92A0-BDD2ECB51C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9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F99144-1568-4E60-870B-928ED4A651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C4E7A7-538B-4200-92A0-BDD2ECB51C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A4A155-E32E-454B-9DAA-CB35D0B10114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763" y="620713"/>
            <a:ext cx="9037638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i="1" dirty="0">
                <a:solidFill>
                  <a:srgbClr val="1F497D">
                    <a:lumMod val="75000"/>
                  </a:srgbClr>
                </a:solidFill>
                <a:latin typeface="Garamond" pitchFamily="18" charset="0"/>
              </a:rPr>
              <a:t>Здоровье детей – в наших руках</a:t>
            </a:r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3816350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4543425" y="217170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"</a:t>
            </a:r>
            <a:r>
              <a:rPr lang="ru-RU" sz="2000" b="1" i="1">
                <a:solidFill>
                  <a:prstClr val="black"/>
                </a:solidFill>
              </a:rPr>
              <a:t>Если нельзя вырастить ребёнка, чтобы он совсем не болел, то во всяком случае, поддерживать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prstClr val="black"/>
                </a:solidFill>
              </a:rPr>
              <a:t>его высокий уровень здоровья вполне возможно"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prstClr val="black"/>
                </a:solidFill>
              </a:rPr>
              <a:t>Академик, хирург Н. М. Амосов.</a:t>
            </a:r>
          </a:p>
        </p:txBody>
      </p:sp>
    </p:spTree>
    <p:extLst>
      <p:ext uri="{BB962C8B-B14F-4D97-AF65-F5344CB8AC3E}">
        <p14:creationId xmlns:p14="http://schemas.microsoft.com/office/powerpoint/2010/main" val="207108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10253F"/>
                </a:solidFill>
                <a:latin typeface="Times New Roman"/>
                <a:ea typeface="Calibri"/>
                <a:cs typeface="Times New Roman"/>
              </a:rPr>
              <a:t>Я выберу, если хочу кушать: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313507"/>
              </p:ext>
            </p:extLst>
          </p:nvPr>
        </p:nvGraphicFramePr>
        <p:xfrm>
          <a:off x="899592" y="1700808"/>
          <a:ext cx="77048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58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Сколько раз в день ты ешь?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627600"/>
              </p:ext>
            </p:extLst>
          </p:nvPr>
        </p:nvGraphicFramePr>
        <p:xfrm>
          <a:off x="1547664" y="1628800"/>
          <a:ext cx="597666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663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Когда у меня свободное время я …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67081"/>
              </p:ext>
            </p:extLst>
          </p:nvPr>
        </p:nvGraphicFramePr>
        <p:xfrm>
          <a:off x="1115616" y="1268760"/>
          <a:ext cx="676875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484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За компьютером я провожу…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821042"/>
              </p:ext>
            </p:extLst>
          </p:nvPr>
        </p:nvGraphicFramePr>
        <p:xfrm>
          <a:off x="1475656" y="1484784"/>
          <a:ext cx="62646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735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Считаешь ли ты себя здоровым человеком?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129546"/>
              </p:ext>
            </p:extLst>
          </p:nvPr>
        </p:nvGraphicFramePr>
        <p:xfrm>
          <a:off x="1475656" y="1628800"/>
          <a:ext cx="65527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0274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13" y="2043113"/>
            <a:ext cx="82073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9BBB59">
                    <a:lumMod val="50000"/>
                  </a:srgbClr>
                </a:solidFill>
                <a:latin typeface="Monotype Corsiva" pitchFamily="66" charset="0"/>
              </a:rPr>
              <a:t>Сбережем здоровье наших детей!</a:t>
            </a:r>
          </a:p>
        </p:txBody>
      </p:sp>
    </p:spTree>
    <p:extLst>
      <p:ext uri="{BB962C8B-B14F-4D97-AF65-F5344CB8AC3E}">
        <p14:creationId xmlns:p14="http://schemas.microsoft.com/office/powerpoint/2010/main" val="111075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765175"/>
            <a:ext cx="49149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87313" y="5300663"/>
            <a:ext cx="88265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>
                <a:solidFill>
                  <a:srgbClr val="002060"/>
                </a:solidFill>
              </a:rPr>
              <a:t>«Кто такой здоровый человек?»</a:t>
            </a:r>
          </a:p>
        </p:txBody>
      </p:sp>
    </p:spTree>
    <p:extLst>
      <p:ext uri="{BB962C8B-B14F-4D97-AF65-F5344CB8AC3E}">
        <p14:creationId xmlns:p14="http://schemas.microsoft.com/office/powerpoint/2010/main" val="36113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128792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10253F"/>
                </a:solidFill>
                <a:latin typeface="Times New Roman"/>
                <a:ea typeface="Calibri"/>
                <a:cs typeface="Times New Roman"/>
              </a:rPr>
              <a:t>Кто такой здоровый человек?</a:t>
            </a:r>
            <a:endParaRPr lang="ru-RU" sz="4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/>
                <a:ea typeface="Calibri"/>
                <a:cs typeface="Times New Roman"/>
              </a:rPr>
              <a:t>Высказывания детей:</a:t>
            </a:r>
            <a:endParaRPr lang="ru-RU" sz="3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занимается спортом и ведёт здоровый образ жизни;</a:t>
            </a:r>
            <a:endParaRPr lang="ru-RU" sz="3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не пьёт, не курит, делает зарядку;</a:t>
            </a:r>
            <a:endParaRPr lang="ru-RU" sz="3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делает утром зарядку, ест много мяса;</a:t>
            </a:r>
            <a:endParaRPr lang="ru-RU" sz="3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когда он не болеет;</a:t>
            </a:r>
            <a:endParaRPr lang="ru-RU" sz="3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не знаю.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88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Что такое гигиена?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" name="Полотно 16"/>
          <p:cNvGrpSpPr/>
          <p:nvPr/>
        </p:nvGrpSpPr>
        <p:grpSpPr>
          <a:xfrm>
            <a:off x="1115616" y="1556792"/>
            <a:ext cx="7200800" cy="4392488"/>
            <a:chOff x="0" y="0"/>
            <a:chExt cx="5501640" cy="2286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5501640" cy="22860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70109" y="114300"/>
              <a:ext cx="14478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Соблюдение режима дня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401478" y="114300"/>
              <a:ext cx="1556811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Рациональное питание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881288" y="571500"/>
              <a:ext cx="1556811" cy="685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Гигиена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52425" y="800100"/>
              <a:ext cx="1275924" cy="647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Формирование осанки, сохранение зрения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618648" y="800100"/>
              <a:ext cx="1339641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Полноценный здоровый сон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70109" y="1600200"/>
              <a:ext cx="1411179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Народные традиции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10489" y="1600200"/>
              <a:ext cx="14478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Физические упражнения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135079" y="1600200"/>
              <a:ext cx="1194009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Профилактика вредных привычек </a:t>
              </a:r>
            </a:p>
          </p:txBody>
        </p:sp>
        <p:cxnSp>
          <p:nvCxnSpPr>
            <p:cNvPr id="13" name="Line 12"/>
            <p:cNvCxnSpPr/>
            <p:nvPr/>
          </p:nvCxnSpPr>
          <p:spPr bwMode="auto">
            <a:xfrm flipH="1" flipV="1">
              <a:off x="1917909" y="342900"/>
              <a:ext cx="614889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13"/>
            <p:cNvCxnSpPr/>
            <p:nvPr/>
          </p:nvCxnSpPr>
          <p:spPr bwMode="auto">
            <a:xfrm flipV="1">
              <a:off x="2786589" y="342900"/>
              <a:ext cx="614889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4"/>
            <p:cNvCxnSpPr/>
            <p:nvPr/>
          </p:nvCxnSpPr>
          <p:spPr bwMode="auto">
            <a:xfrm flipH="1">
              <a:off x="1628349" y="914400"/>
              <a:ext cx="252939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5"/>
            <p:cNvCxnSpPr/>
            <p:nvPr/>
          </p:nvCxnSpPr>
          <p:spPr bwMode="auto">
            <a:xfrm>
              <a:off x="3401478" y="914400"/>
              <a:ext cx="21717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6"/>
            <p:cNvCxnSpPr/>
            <p:nvPr/>
          </p:nvCxnSpPr>
          <p:spPr bwMode="auto">
            <a:xfrm flipH="1">
              <a:off x="1591728" y="1143000"/>
              <a:ext cx="57912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7"/>
            <p:cNvCxnSpPr/>
            <p:nvPr/>
          </p:nvCxnSpPr>
          <p:spPr bwMode="auto">
            <a:xfrm>
              <a:off x="3184308" y="1143000"/>
              <a:ext cx="57912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8"/>
            <p:cNvCxnSpPr/>
            <p:nvPr/>
          </p:nvCxnSpPr>
          <p:spPr bwMode="auto">
            <a:xfrm>
              <a:off x="2677578" y="1257300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0008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1F497D">
                    <a:lumMod val="50000"/>
                  </a:srgbClr>
                </a:solidFill>
              </a:rPr>
              <a:t>Я ложусь спать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859827"/>
              </p:ext>
            </p:extLst>
          </p:nvPr>
        </p:nvGraphicFramePr>
        <p:xfrm>
          <a:off x="971600" y="1628800"/>
          <a:ext cx="73448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443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827088" y="4868863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</a:rPr>
              <a:t> </a:t>
            </a:r>
            <a:r>
              <a:rPr lang="ru-RU" b="1">
                <a:solidFill>
                  <a:prstClr val="black"/>
                </a:solidFill>
              </a:rPr>
              <a:t>После 7 лет ребенку не обязательно спать днем, ночью ребенок в этом возрасте должен спать не менее </a:t>
            </a:r>
            <a:r>
              <a:rPr lang="ru-RU" b="1">
                <a:solidFill>
                  <a:prstClr val="black"/>
                </a:solidFill>
                <a:latin typeface="Arial" charset="0"/>
              </a:rPr>
              <a:t>9-10 </a:t>
            </a:r>
            <a:r>
              <a:rPr lang="ru-RU" b="1">
                <a:solidFill>
                  <a:prstClr val="black"/>
                </a:solidFill>
              </a:rPr>
              <a:t> часов.</a:t>
            </a: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5219700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415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В течение 2011 -2012   учебного года я вела мониторинг по </a:t>
            </a:r>
            <a:r>
              <a:rPr lang="ru-RU" sz="2400" b="1" i="1" u="sng" dirty="0" smtClean="0"/>
              <a:t>уровню здоровья учащихся. </a:t>
            </a:r>
            <a:r>
              <a:rPr lang="ru-RU" sz="2400" dirty="0" smtClean="0"/>
              <a:t>Н.М. Амосов предлагает следующую шкалу уровня здоровья: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ысокий – ученик не болел в течение года;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редний – болел в период эпидемии;</a:t>
            </a:r>
          </a:p>
          <a:p>
            <a:r>
              <a:rPr lang="ru-RU" sz="2400" dirty="0"/>
              <a:t>н</a:t>
            </a:r>
            <a:r>
              <a:rPr lang="ru-RU" sz="2400" dirty="0" smtClean="0"/>
              <a:t>изкий – болел чаще.</a:t>
            </a:r>
            <a:endParaRPr lang="ru-RU" sz="2400" dirty="0"/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421781826"/>
              </p:ext>
            </p:extLst>
          </p:nvPr>
        </p:nvGraphicFramePr>
        <p:xfrm>
          <a:off x="4427984" y="260648"/>
          <a:ext cx="4258816" cy="587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9997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к\Desktop\фото зимние игры 2 класс\DSCN01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3807"/>
            <a:ext cx="3168352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пк\Desktop\фото зимние игры 2 класс\DSCN01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312368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пк\Desktop\спорт. праздник. проект оригами, спорт. праздник\IMG_00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3"/>
            <a:ext cx="3168352" cy="224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пк\Desktop\спорт. праздник. проект оригами, спорт. праздник\IMG_00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7"/>
            <a:ext cx="3312368" cy="2352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55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/>
          <p:cNvPicPr>
            <a:picLocks noChangeAspect="1" noChangeArrowheads="1"/>
          </p:cNvPicPr>
          <p:nvPr/>
        </p:nvPicPr>
        <p:blipFill>
          <a:blip r:embed="rId2"/>
          <a:srcRect r="16646" b="20288"/>
          <a:stretch>
            <a:fillRect/>
          </a:stretch>
        </p:blipFill>
        <p:spPr bwMode="auto">
          <a:xfrm>
            <a:off x="1258888" y="765175"/>
            <a:ext cx="5773737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971301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200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1_Тема Office</vt:lpstr>
      <vt:lpstr>2_Тема Office</vt:lpstr>
      <vt:lpstr>Тема Office</vt:lpstr>
      <vt:lpstr>3_Тема Office</vt:lpstr>
      <vt:lpstr>4_Тема Office</vt:lpstr>
      <vt:lpstr>5_Тема Office</vt:lpstr>
      <vt:lpstr>14_Сеть</vt:lpstr>
      <vt:lpstr>Презентация PowerPoint</vt:lpstr>
      <vt:lpstr>Презентация PowerPoint</vt:lpstr>
      <vt:lpstr>Презентация PowerPoint</vt:lpstr>
      <vt:lpstr>Что такое гигиена?</vt:lpstr>
      <vt:lpstr>Я ложусь спать</vt:lpstr>
      <vt:lpstr>Презентация PowerPoint</vt:lpstr>
      <vt:lpstr>Результаты:</vt:lpstr>
      <vt:lpstr>Презентация PowerPoint</vt:lpstr>
      <vt:lpstr>Презентация PowerPoint</vt:lpstr>
      <vt:lpstr>Я выберу, если хочу кушать:</vt:lpstr>
      <vt:lpstr>Сколько раз в день ты ешь?</vt:lpstr>
      <vt:lpstr>Когда у меня свободное время я …</vt:lpstr>
      <vt:lpstr>За компьютером я провожу…</vt:lpstr>
      <vt:lpstr>Считаешь ли ты себя здоровым человеком?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14</cp:revision>
  <dcterms:created xsi:type="dcterms:W3CDTF">2013-03-18T16:57:16Z</dcterms:created>
  <dcterms:modified xsi:type="dcterms:W3CDTF">2013-04-02T06:04:13Z</dcterms:modified>
</cp:coreProperties>
</file>