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2" r:id="rId8"/>
    <p:sldId id="263" r:id="rId9"/>
    <p:sldId id="264" r:id="rId10"/>
    <p:sldId id="265" r:id="rId11"/>
    <p:sldId id="276" r:id="rId12"/>
    <p:sldId id="27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BD0A5D4-EE3B-4729-B83A-83B4009F8618}" type="datetimeFigureOut">
              <a:rPr lang="ru-RU" smtClean="0"/>
              <a:t>19.06.2014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666FA76-F482-4022-85D7-E3D3BA6304B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BD0A5D4-EE3B-4729-B83A-83B4009F8618}" type="datetimeFigureOut">
              <a:rPr lang="ru-RU" smtClean="0"/>
              <a:t>19.06.2014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666FA76-F482-4022-85D7-E3D3BA6304B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7BD0A5D4-EE3B-4729-B83A-83B4009F8618}" type="datetimeFigureOut">
              <a:rPr lang="ru-RU" smtClean="0"/>
              <a:t>19.06.2014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666FA76-F482-4022-85D7-E3D3BA6304B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BD0A5D4-EE3B-4729-B83A-83B4009F8618}" type="datetimeFigureOut">
              <a:rPr lang="ru-RU" smtClean="0"/>
              <a:t>19.06.2014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666FA76-F482-4022-85D7-E3D3BA6304B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BD0A5D4-EE3B-4729-B83A-83B4009F8618}" type="datetimeFigureOut">
              <a:rPr lang="ru-RU" smtClean="0"/>
              <a:t>19.06.2014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A666FA76-F482-4022-85D7-E3D3BA6304B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BD0A5D4-EE3B-4729-B83A-83B4009F8618}" type="datetimeFigureOut">
              <a:rPr lang="ru-RU" smtClean="0"/>
              <a:t>19.06.2014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666FA76-F482-4022-85D7-E3D3BA6304B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BD0A5D4-EE3B-4729-B83A-83B4009F8618}" type="datetimeFigureOut">
              <a:rPr lang="ru-RU" smtClean="0"/>
              <a:t>19.06.2014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666FA76-F482-4022-85D7-E3D3BA6304B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BD0A5D4-EE3B-4729-B83A-83B4009F8618}" type="datetimeFigureOut">
              <a:rPr lang="ru-RU" smtClean="0"/>
              <a:t>19.06.2014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666FA76-F482-4022-85D7-E3D3BA6304B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7BD0A5D4-EE3B-4729-B83A-83B4009F8618}" type="datetimeFigureOut">
              <a:rPr lang="ru-RU" smtClean="0"/>
              <a:t>19.06.2014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A666FA76-F482-4022-85D7-E3D3BA6304B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BD0A5D4-EE3B-4729-B83A-83B4009F8618}" type="datetimeFigureOut">
              <a:rPr lang="ru-RU" smtClean="0"/>
              <a:t>19.06.2014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666FA76-F482-4022-85D7-E3D3BA6304B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7BD0A5D4-EE3B-4729-B83A-83B4009F8618}" type="datetimeFigureOut">
              <a:rPr lang="ru-RU" smtClean="0"/>
              <a:t>19.06.2014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666FA76-F482-4022-85D7-E3D3BA6304B8}"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BD0A5D4-EE3B-4729-B83A-83B4009F8618}" type="datetimeFigureOut">
              <a:rPr lang="ru-RU" smtClean="0"/>
              <a:t>19.06.2014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666FA76-F482-4022-85D7-E3D3BA6304B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68390" y="886691"/>
            <a:ext cx="5105400" cy="5429288"/>
          </a:xfrm>
        </p:spPr>
        <p:txBody>
          <a:bodyPr/>
          <a:lstStyle/>
          <a:p>
            <a:r>
              <a:rPr lang="ru-RU" sz="3600" i="1" dirty="0"/>
              <a:t>Использование приемов анализа и синтеза при работе с задачами</a:t>
            </a:r>
            <a:r>
              <a:rPr lang="ru-RU" sz="3600" i="1" dirty="0" smtClean="0"/>
              <a:t>, как </a:t>
            </a:r>
            <a:r>
              <a:rPr lang="ru-RU" sz="3600" i="1" dirty="0"/>
              <a:t>средство развития логического мышления младших </a:t>
            </a:r>
            <a:r>
              <a:rPr lang="ru-RU" sz="3600" i="1" dirty="0" smtClean="0"/>
              <a:t>школьников</a:t>
            </a:r>
            <a:br>
              <a:rPr lang="ru-RU" sz="3600" i="1" dirty="0" smtClean="0"/>
            </a:br>
            <a:r>
              <a:rPr lang="ru-RU" sz="2400" b="0" i="1" u="sng" dirty="0" err="1" smtClean="0">
                <a:solidFill>
                  <a:srgbClr val="FF0000"/>
                </a:solidFill>
              </a:rPr>
              <a:t>Выполнила:Солдатова.К.С</a:t>
            </a:r>
            <a:r>
              <a:rPr lang="ru-RU" dirty="0"/>
              <a:t/>
            </a:r>
            <a:br>
              <a:rPr lang="ru-RU" dirty="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7239000" cy="1143000"/>
          </a:xfrm>
        </p:spPr>
        <p:txBody>
          <a:bodyPr>
            <a:normAutofit/>
          </a:bodyPr>
          <a:lstStyle/>
          <a:p>
            <a:pPr algn="ctr"/>
            <a:endParaRPr lang="ru-RU" dirty="0"/>
          </a:p>
        </p:txBody>
      </p:sp>
      <p:sp>
        <p:nvSpPr>
          <p:cNvPr id="3" name="Содержимое 2"/>
          <p:cNvSpPr>
            <a:spLocks noGrp="1"/>
          </p:cNvSpPr>
          <p:nvPr>
            <p:ph idx="1"/>
          </p:nvPr>
        </p:nvSpPr>
        <p:spPr>
          <a:xfrm>
            <a:off x="428596" y="1357298"/>
            <a:ext cx="7543824" cy="5748674"/>
          </a:xfrm>
        </p:spPr>
        <p:style>
          <a:lnRef idx="1">
            <a:schemeClr val="accent2"/>
          </a:lnRef>
          <a:fillRef idx="2">
            <a:schemeClr val="accent2"/>
          </a:fillRef>
          <a:effectRef idx="1">
            <a:schemeClr val="accent2"/>
          </a:effectRef>
          <a:fontRef idx="minor">
            <a:schemeClr val="dk1"/>
          </a:fontRef>
        </p:style>
        <p:txBody>
          <a:bodyPr>
            <a:normAutofit/>
          </a:bodyPr>
          <a:lstStyle/>
          <a:p>
            <a:r>
              <a:rPr lang="ru-RU" dirty="0"/>
              <a:t>Многочисленные психологические исследования показали, что анализ выступает в различных формах: анализ-</a:t>
            </a:r>
            <a:r>
              <a:rPr lang="en-US" dirty="0"/>
              <a:t>«</a:t>
            </a:r>
            <a:r>
              <a:rPr lang="ru-RU" dirty="0"/>
              <a:t>фильтр</a:t>
            </a:r>
            <a:r>
              <a:rPr lang="en-US" dirty="0"/>
              <a:t>» </a:t>
            </a:r>
            <a:r>
              <a:rPr lang="ru-RU" dirty="0"/>
              <a:t>и анализ через синтез. При применении анализа-</a:t>
            </a:r>
            <a:r>
              <a:rPr lang="en-US" dirty="0"/>
              <a:t>«</a:t>
            </a:r>
            <a:r>
              <a:rPr lang="ru-RU" dirty="0"/>
              <a:t>фильтра</a:t>
            </a:r>
            <a:r>
              <a:rPr lang="en-US" dirty="0"/>
              <a:t>» </a:t>
            </a:r>
            <a:r>
              <a:rPr lang="ru-RU" dirty="0"/>
              <a:t>человек, решающий задачу просто наугад ищет ее решение, пробуя все возможные варианты, отбрасывая ненужные. Анализ через синтез представляет собой основу любого мыслительного процесса, поэтому его использование при решении задач предпочтительнее.</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6840582" cy="100811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ru-RU" dirty="0"/>
              <a:t>Упражнения</a:t>
            </a:r>
            <a:br>
              <a:rPr lang="ru-RU" dirty="0"/>
            </a:br>
            <a:endParaRPr lang="ru-RU" dirty="0"/>
          </a:p>
        </p:txBody>
      </p:sp>
      <p:sp>
        <p:nvSpPr>
          <p:cNvPr id="3" name="Прямоугольник 2"/>
          <p:cNvSpPr/>
          <p:nvPr/>
        </p:nvSpPr>
        <p:spPr>
          <a:xfrm>
            <a:off x="611560" y="1720840"/>
            <a:ext cx="7416824" cy="4401205"/>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ru-RU" sz="2800" dirty="0" smtClean="0"/>
              <a:t> </a:t>
            </a:r>
            <a:r>
              <a:rPr lang="ru-RU" sz="2800" dirty="0"/>
              <a:t>Дана задача: </a:t>
            </a:r>
            <a:r>
              <a:rPr lang="en-US" sz="2800" dirty="0"/>
              <a:t>«</a:t>
            </a:r>
            <a:r>
              <a:rPr lang="ru-RU" sz="2800" dirty="0"/>
              <a:t>В один магазин привезли 15 ящиков с фруктами, в другой 10 таких же ящиков. В первый магазин привезли фруктов на 60 кг больше, чем во второй. Сколько килограммов фруктов привезли во второй магазин?</a:t>
            </a:r>
            <a:r>
              <a:rPr lang="en-US" sz="2800" dirty="0"/>
              <a:t>» </a:t>
            </a:r>
            <a:r>
              <a:rPr lang="ru-RU" sz="2800" dirty="0"/>
              <a:t>Сделайте разбор задачи разными способами с использованием схемы разбора. Выберите наиболее удачный способ ее разбора. Дополните разбор графической иллюстрацией.</a:t>
            </a:r>
          </a:p>
        </p:txBody>
      </p:sp>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ru-RU" sz="8000" b="1" i="1" u="sng" dirty="0" smtClean="0"/>
              <a:t>СПАСИБО ЗА ВНИМАНИЕ!</a:t>
            </a:r>
            <a:endParaRPr lang="ru-RU" sz="8000" b="1" i="1" u="sng" dirty="0"/>
          </a:p>
        </p:txBody>
      </p:sp>
    </p:spTree>
    <p:extLst>
      <p:ext uri="{BB962C8B-B14F-4D97-AF65-F5344CB8AC3E}">
        <p14:creationId xmlns:p14="http://schemas.microsoft.com/office/powerpoint/2010/main" val="301613114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ru-RU" sz="2400" i="1" dirty="0"/>
              <a:t>Необходимость развития логического мышления у детей младшего школьного возраста.</a:t>
            </a:r>
            <a:endParaRPr lang="ru-RU" sz="2400" dirty="0"/>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ru-RU" i="1" dirty="0"/>
              <a:t>Сухомлинский наблюдал за ходом мышления детей, и наблюдения подтвердили</a:t>
            </a:r>
            <a:r>
              <a:rPr lang="ru-RU" i="1" u="sng" dirty="0"/>
              <a:t>, "что прежде всего надо научить детей охватывать мысленным взором ряд предметов, явлений, событий, осмысливать связи между ними… Изучая мышление тугодумов, я все больше убеждался, что неумение осмыслить, например, задачу - следствие неумения абстрагироваться, отвлекаться от конкретного. Надо научить ребят мыслить абстрактными понятиями".</a:t>
            </a:r>
          </a:p>
          <a:p>
            <a:endParaRPr lang="ru-RU" dirty="0"/>
          </a:p>
        </p:txBody>
      </p:sp>
    </p:spTree>
    <p:extLst>
      <p:ext uri="{BB962C8B-B14F-4D97-AF65-F5344CB8AC3E}">
        <p14:creationId xmlns:p14="http://schemas.microsoft.com/office/powerpoint/2010/main" val="240943331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7444680" cy="612308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buNone/>
            </a:pPr>
            <a:r>
              <a:rPr lang="ru-RU" b="1" i="1" dirty="0"/>
              <a:t>Развитие логического мышления в </a:t>
            </a:r>
            <a:r>
              <a:rPr lang="ru-RU" b="1" i="1" dirty="0" smtClean="0"/>
              <a:t>условиях </a:t>
            </a:r>
            <a:r>
              <a:rPr lang="ru-RU" b="1" i="1" dirty="0"/>
              <a:t>введения ФГОС </a:t>
            </a:r>
            <a:r>
              <a:rPr lang="ru-RU" b="1" i="1" dirty="0" smtClean="0"/>
              <a:t>НОО</a:t>
            </a:r>
          </a:p>
          <a:p>
            <a:pPr marL="0" indent="0">
              <a:buNone/>
            </a:pPr>
            <a:r>
              <a:rPr lang="ru-RU" sz="3200" dirty="0" smtClean="0"/>
              <a:t>Развивая </a:t>
            </a:r>
            <a:r>
              <a:rPr lang="ru-RU" sz="3200" dirty="0"/>
              <a:t>своё  логическое мышление, мы способствуем работе интеллекта, а интеллект – это гарантия личной свободы человека и самодостаточности его индивидуальной судьбы. Чем в большей мере человек использует свой интеллект в анализе и оценке происходящего, тем в меньшей мере он податлив к любым попыткам манипулирования им извне.</a:t>
            </a:r>
          </a:p>
          <a:p>
            <a:endParaRPr lang="ru-RU" b="1" i="1" dirty="0" smtClean="0"/>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465886"/>
          </a:xfrm>
        </p:spPr>
        <p:txBody>
          <a:bodyPr>
            <a:noAutofit/>
          </a:bodyPr>
          <a:lstStyle/>
          <a:p>
            <a:pPr algn="ctr"/>
            <a:r>
              <a:rPr lang="ru-RU" sz="2400" dirty="0" smtClean="0"/>
              <a:t>логические универсальные действия:</a:t>
            </a:r>
            <a:r>
              <a:rPr lang="ru-RU" sz="2400" dirty="0"/>
              <a:t/>
            </a:r>
            <a:br>
              <a:rPr lang="ru-RU" sz="2400" dirty="0"/>
            </a:br>
            <a:endParaRPr lang="ru-RU" sz="2400" dirty="0"/>
          </a:p>
        </p:txBody>
      </p:sp>
      <p:sp>
        <p:nvSpPr>
          <p:cNvPr id="3" name="Содержимое 2"/>
          <p:cNvSpPr>
            <a:spLocks noGrp="1"/>
          </p:cNvSpPr>
          <p:nvPr>
            <p:ph idx="1"/>
          </p:nvPr>
        </p:nvSpPr>
        <p:spPr>
          <a:xfrm>
            <a:off x="457200" y="2071678"/>
            <a:ext cx="7239000" cy="4384058"/>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ru-RU" i="1" dirty="0"/>
              <a:t>— анализ объектов с целью выделения признаков (существенных, несущественных);</a:t>
            </a:r>
          </a:p>
          <a:p>
            <a:r>
              <a:rPr lang="ru-RU" i="1" dirty="0"/>
              <a:t>— синтез — составление целого из частей, в том числе самостоятельное достраивание с восполнением недостающих компонентов;</a:t>
            </a:r>
          </a:p>
          <a:p>
            <a:r>
              <a:rPr lang="ru-RU" i="1" dirty="0"/>
              <a:t>— выбор оснований и критериев для сравнения, </a:t>
            </a:r>
            <a:r>
              <a:rPr lang="ru-RU" i="1" dirty="0" err="1"/>
              <a:t>сериации</a:t>
            </a:r>
            <a:r>
              <a:rPr lang="ru-RU" i="1" dirty="0"/>
              <a:t>, классификации объектов;</a:t>
            </a:r>
          </a:p>
          <a:p>
            <a:r>
              <a:rPr lang="ru-RU" i="1" dirty="0"/>
              <a:t>— подведение под понятие, выведение следствий;</a:t>
            </a:r>
          </a:p>
          <a:p>
            <a:r>
              <a:rPr lang="ru-RU" i="1" dirty="0"/>
              <a:t>— установление причинно-следственных связей;</a:t>
            </a:r>
          </a:p>
          <a:p>
            <a:r>
              <a:rPr lang="ru-RU" i="1" dirty="0"/>
              <a:t>— построение логической цепи рассуждений;</a:t>
            </a:r>
          </a:p>
          <a:p>
            <a:r>
              <a:rPr lang="ru-RU" i="1" dirty="0"/>
              <a:t>— доказательство;</a:t>
            </a:r>
          </a:p>
          <a:p>
            <a:r>
              <a:rPr lang="ru-RU" i="1" dirty="0"/>
              <a:t>— выдвижение гипотез и их обоснование.</a:t>
            </a:r>
          </a:p>
          <a:p>
            <a:endParaRPr lang="ru-RU" dirty="0"/>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i="1" dirty="0"/>
              <a:t>Решение  задач на уроке математики, как средство развития логического мышления младших школьников</a:t>
            </a:r>
            <a:endParaRPr lang="ru-RU" sz="2400"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buNone/>
            </a:pPr>
            <a:r>
              <a:rPr lang="ru-RU" sz="4400" dirty="0" smtClean="0">
                <a:solidFill>
                  <a:srgbClr val="00B0F0"/>
                </a:solidFill>
              </a:rPr>
              <a:t>Как обучать детей нахождению способа решения задачи? </a:t>
            </a:r>
          </a:p>
          <a:p>
            <a:pPr marL="0" indent="0">
              <a:buNone/>
            </a:pPr>
            <a:r>
              <a:rPr lang="ru-RU" sz="4400" dirty="0" smtClean="0"/>
              <a:t>Существует </a:t>
            </a:r>
            <a:r>
              <a:rPr lang="ru-RU" sz="4400" dirty="0"/>
              <a:t>немало практических приемов, облегчающих поиск способа решения задачи.</a:t>
            </a:r>
          </a:p>
          <a:p>
            <a:endParaRPr lang="ru-RU" dirty="0" smtClean="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ru-RU" sz="2200" i="1" dirty="0"/>
              <a:t>Приемы анализа и синтеза при работе с задачами</a:t>
            </a:r>
            <a:r>
              <a:rPr lang="ru-RU" dirty="0"/>
              <a:t/>
            </a:r>
            <a:br>
              <a:rPr lang="ru-RU" dirty="0"/>
            </a:br>
            <a:endParaRPr lang="ru-RU" dirty="0"/>
          </a:p>
        </p:txBody>
      </p:sp>
      <p:sp>
        <p:nvSpPr>
          <p:cNvPr id="3" name="Прямоугольник 2"/>
          <p:cNvSpPr/>
          <p:nvPr/>
        </p:nvSpPr>
        <p:spPr>
          <a:xfrm>
            <a:off x="611560" y="2060848"/>
            <a:ext cx="7128792" cy="470898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ru-RU" sz="2000" b="1" dirty="0"/>
              <a:t>Аналитический метод.</a:t>
            </a:r>
            <a:r>
              <a:rPr lang="ru-RU" sz="2000" dirty="0"/>
              <a:t> Анализ – логический прием, состоящий в расчленении исследуемого объекта на составные элементы и исследовании каждого из них в отдельности. Он может использоваться </a:t>
            </a:r>
            <a:r>
              <a:rPr lang="ru-RU" sz="2000" dirty="0" err="1"/>
              <a:t>многократно.Разбор</a:t>
            </a:r>
            <a:r>
              <a:rPr lang="ru-RU" sz="2000" dirty="0"/>
              <a:t> задачи от вопроса  к данным - это суждение, которое состоит в том, чтобы подобрать два числовых значения одной или разных величин таким образом, чтобы дать ответ на вопрос задачи. Одно из значений или оба могут быть неизвестными. Для их нахождения подбираются два других, и так продолжается процесс подбора, пока не приходим к известным числовым значениям величин. В результате такого разбора учащиеся устанавливают зависимость между числовыми значениями величин, расчленяют ее на простые задачи и составляют план ее решения.</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endParaRPr lang="ru-RU"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ru-RU" b="1" dirty="0"/>
              <a:t>Синтетический метод.</a:t>
            </a:r>
            <a:r>
              <a:rPr lang="ru-RU" dirty="0"/>
              <a:t> Синтез – логическая операция установления связи между составными частями исследуемого объекта и изучения его как единого целого. Исследуемый объект называется в требовании задачи, а его элементы описываются в условии. Разбор задачи от числовых данных состоит в том, что к двум числовым данным подбирается вопрос, затем к следующим двум данным, одно из которых может быть результатом первого действия, подбирается следующий вопрос. И этот процесс продолжается, пока не будет получен ответ на вопрос задачи</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239000" cy="1143000"/>
          </a:xfrm>
        </p:spPr>
        <p:txBody>
          <a:bodyPr/>
          <a:lstStyle/>
          <a:p>
            <a:pPr algn="ctr"/>
            <a:endParaRPr lang="ru-RU" dirty="0"/>
          </a:p>
        </p:txBody>
      </p:sp>
      <p:sp>
        <p:nvSpPr>
          <p:cNvPr id="3" name="Содержимое 2"/>
          <p:cNvSpPr>
            <a:spLocks noGrp="1"/>
          </p:cNvSpPr>
          <p:nvPr>
            <p:ph idx="1"/>
          </p:nvPr>
        </p:nvSpPr>
        <p:spPr>
          <a:xfrm>
            <a:off x="457200" y="1500174"/>
            <a:ext cx="7239000" cy="4955562"/>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ru-RU" b="1" dirty="0"/>
              <a:t>Аналитико-синтетический метод.</a:t>
            </a:r>
            <a:r>
              <a:rPr lang="ru-RU" dirty="0"/>
              <a:t>  Значительно чаще, используется на практике, чем аналитический и синтетический методы. Он сочетает элементы и анализа и синтеза. Так при решении сложной задачи она с помощью синтеза разбивается на ряд более простых задач, а затем при помощи синтеза происходит соединение решений этих задач в единое </a:t>
            </a:r>
            <a:r>
              <a:rPr lang="ru-RU" dirty="0" err="1"/>
              <a:t>целое.Обучение</a:t>
            </a:r>
            <a:r>
              <a:rPr lang="ru-RU" dirty="0"/>
              <a:t> учащихся начальных классов рассмотренным методам поиска решения задач сводится к обучению их правильному формулированию вопросов, соответствующих аналитическому или синтетическому </a:t>
            </a:r>
            <a:r>
              <a:rPr lang="ru-RU" dirty="0" err="1"/>
              <a:t>методу.При</a:t>
            </a:r>
            <a:r>
              <a:rPr lang="ru-RU" dirty="0"/>
              <a:t> разборе задачи нового вида учитель должен в каждом отдельном случае поставить детям вопросы так, чтобы навести их на правильный или осознанный выбор арифметических действий.</a:t>
            </a:r>
          </a:p>
          <a:p>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ru-RU" i="1" dirty="0"/>
              <a:t>Способы рассуждений при разборе задач</a:t>
            </a:r>
            <a:endParaRPr lang="ru-RU" dirty="0"/>
          </a:p>
        </p:txBody>
      </p:sp>
      <p:sp>
        <p:nvSpPr>
          <p:cNvPr id="3" name="Прямоугольник 2"/>
          <p:cNvSpPr/>
          <p:nvPr/>
        </p:nvSpPr>
        <p:spPr>
          <a:xfrm>
            <a:off x="683568" y="2136339"/>
            <a:ext cx="6912768" cy="39703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sz="2800" dirty="0"/>
              <a:t>На основе аналитического и синтетического методов решения задач при работе над поиском решения задачи применяются два основных способа разбора задачи: аналитический (анализ) и синтетический (синтез). Однако на практике чаще употребляют аналитическо-синтетический разбор задачи.</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290</TotalTime>
  <Words>744</Words>
  <Application>Microsoft Office PowerPoint</Application>
  <PresentationFormat>Экран (4:3)</PresentationFormat>
  <Paragraphs>27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Использование приемов анализа и синтеза при работе с задачами, как средство развития логического мышления младших школьников Выполнила:Солдатова.К.С </vt:lpstr>
      <vt:lpstr>Необходимость развития логического мышления у детей младшего школьного возраста.</vt:lpstr>
      <vt:lpstr>Презентация PowerPoint</vt:lpstr>
      <vt:lpstr>логические универсальные действия: </vt:lpstr>
      <vt:lpstr>Решение  задач на уроке математики, как средство развития логического мышления младших школьников</vt:lpstr>
      <vt:lpstr>Приемы анализа и синтеза при работе с задачами </vt:lpstr>
      <vt:lpstr>Презентация PowerPoint</vt:lpstr>
      <vt:lpstr>Презентация PowerPoint</vt:lpstr>
      <vt:lpstr>Способы рассуждений при разборе задач</vt:lpstr>
      <vt:lpstr>Презентация PowerPoint</vt:lpstr>
      <vt:lpstr>Упражнения </vt:lpstr>
      <vt:lpstr>Презентация PowerPoint</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Универсальные учебные действия.  Характеристика результатов их формирования</dc:title>
  <dc:creator>Герот</dc:creator>
  <cp:lastModifiedBy>Дима</cp:lastModifiedBy>
  <cp:revision>21</cp:revision>
  <dcterms:created xsi:type="dcterms:W3CDTF">2012-09-17T05:54:30Z</dcterms:created>
  <dcterms:modified xsi:type="dcterms:W3CDTF">2014-06-19T08:28:58Z</dcterms:modified>
</cp:coreProperties>
</file>