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58" r:id="rId7"/>
    <p:sldId id="265" r:id="rId8"/>
    <p:sldId id="266" r:id="rId9"/>
    <p:sldId id="267" r:id="rId10"/>
    <p:sldId id="268" r:id="rId11"/>
    <p:sldId id="260" r:id="rId12"/>
    <p:sldId id="269" r:id="rId13"/>
    <p:sldId id="25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32D2-9EE5-415C-B729-EE4F5E7570E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0827-E2F2-43D5-8154-202FD9DC2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32D2-9EE5-415C-B729-EE4F5E7570E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0827-E2F2-43D5-8154-202FD9DC2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32D2-9EE5-415C-B729-EE4F5E7570E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0827-E2F2-43D5-8154-202FD9DC2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32D2-9EE5-415C-B729-EE4F5E7570E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0827-E2F2-43D5-8154-202FD9DC2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32D2-9EE5-415C-B729-EE4F5E7570E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0827-E2F2-43D5-8154-202FD9DC2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32D2-9EE5-415C-B729-EE4F5E7570E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0827-E2F2-43D5-8154-202FD9DC2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32D2-9EE5-415C-B729-EE4F5E7570E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0827-E2F2-43D5-8154-202FD9DC2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32D2-9EE5-415C-B729-EE4F5E7570E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0827-E2F2-43D5-8154-202FD9DC2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32D2-9EE5-415C-B729-EE4F5E7570E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0827-E2F2-43D5-8154-202FD9DC2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32D2-9EE5-415C-B729-EE4F5E7570E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0827-E2F2-43D5-8154-202FD9DC2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832D2-9EE5-415C-B729-EE4F5E7570E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0827-E2F2-43D5-8154-202FD9DC2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832D2-9EE5-415C-B729-EE4F5E7570E7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D0827-E2F2-43D5-8154-202FD9DC2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images.rambler.ru/pic_cache?url=http://www.povarenok.ru/recipes/show/3253/&amp;bi=http://www.povarenok.ru/images/recipes/0/75/7561.jpg&amp;i=http://media5.picsearch.com/is?WzKNRccXQw1jCmBeygzEzQE29zDTSpCQMEivLl_4il4&amp;w=128&amp;h=128&amp;f=27&amp;q=%D0%BF%D0%B8%D1%80%D0%BE%D0%B6%D0%BA%D0%B8&amp;p=2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Введение </a:t>
            </a:r>
            <a:r>
              <a:rPr lang="ru-RU" b="1" dirty="0"/>
              <a:t>проблемы на </a:t>
            </a:r>
            <a:r>
              <a:rPr lang="ru-RU" b="1"/>
              <a:t>уроках </a:t>
            </a:r>
            <a:r>
              <a:rPr lang="ru-RU" b="1" smtClean="0"/>
              <a:t>математики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Кулько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Зоя Ивановна</a:t>
            </a:r>
          </a:p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учитель начальных классов</a:t>
            </a:r>
          </a:p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МОУ 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Воробьёвской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ООШ</a:t>
            </a:r>
          </a:p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с. Воробьёвка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«Обратные задачи»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sCAWA52D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2160240" cy="24469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1300117.JPG"/>
          <p:cNvPicPr>
            <a:picLocks noChangeAspect="1"/>
          </p:cNvPicPr>
          <p:nvPr/>
        </p:nvPicPr>
        <p:blipFill>
          <a:blip r:embed="rId3" cstate="print"/>
          <a:srcRect t="15536"/>
          <a:stretch>
            <a:fillRect/>
          </a:stretch>
        </p:blipFill>
        <p:spPr>
          <a:xfrm>
            <a:off x="4572000" y="1628800"/>
            <a:ext cx="3779912" cy="239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sCA2NI3R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293096"/>
            <a:ext cx="2808312" cy="2106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8316416" y="6093296"/>
            <a:ext cx="43204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«Смысл умножения»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600201"/>
            <a:ext cx="5040560" cy="24048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2+2+2+2+2+2+2+2+2</a:t>
            </a:r>
          </a:p>
          <a:p>
            <a:pPr>
              <a:buNone/>
            </a:pPr>
            <a:r>
              <a:rPr lang="ru-RU" dirty="0" smtClean="0"/>
              <a:t>5+5+5+5</a:t>
            </a:r>
          </a:p>
          <a:p>
            <a:pPr>
              <a:buNone/>
            </a:pPr>
            <a:r>
              <a:rPr lang="ru-RU" dirty="0" smtClean="0"/>
              <a:t>31+31+31+31+31+31</a:t>
            </a:r>
          </a:p>
          <a:p>
            <a:pPr>
              <a:buNone/>
            </a:pPr>
            <a:r>
              <a:rPr lang="ru-RU" dirty="0" smtClean="0"/>
              <a:t>6?    152 раза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«Смысл умножения»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600201"/>
            <a:ext cx="5040560" cy="24048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2+2+2+2+2+2+2+2+2=2∙9</a:t>
            </a:r>
          </a:p>
          <a:p>
            <a:pPr>
              <a:buNone/>
            </a:pPr>
            <a:r>
              <a:rPr lang="ru-RU" dirty="0" smtClean="0"/>
              <a:t>5+5+5+5=5 ∙ 4</a:t>
            </a:r>
          </a:p>
          <a:p>
            <a:pPr>
              <a:buNone/>
            </a:pPr>
            <a:r>
              <a:rPr lang="ru-RU" dirty="0" smtClean="0"/>
              <a:t>31+31+31+31+31+31=31 ∙ 6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6∙152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16416" y="6021288"/>
            <a:ext cx="43204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«Время. Час. Минута»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Золотое кольцо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6034617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484784"/>
            <a:ext cx="742863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548679"/>
            <a:ext cx="8352928" cy="223224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/>
              <a:t>Цель обучения ребёнка состоит в том, 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чтобы сделать его способным 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развиваться дальше без помощи учителя.</a:t>
            </a:r>
            <a:endParaRPr lang="ru-RU" dirty="0" smtClean="0"/>
          </a:p>
          <a:p>
            <a:pPr algn="r">
              <a:buNone/>
            </a:pPr>
            <a:r>
              <a:rPr lang="ru-RU" i="1" dirty="0" smtClean="0"/>
              <a:t>П. </a:t>
            </a:r>
            <a:r>
              <a:rPr lang="ru-RU" i="1" dirty="0" err="1" smtClean="0"/>
              <a:t>Хаббард</a:t>
            </a:r>
            <a:r>
              <a:rPr lang="ru-RU" i="1" dirty="0" smtClean="0"/>
              <a:t> – </a:t>
            </a:r>
            <a:r>
              <a:rPr lang="ru-RU" i="1" dirty="0" err="1" smtClean="0"/>
              <a:t>амер</a:t>
            </a:r>
            <a:r>
              <a:rPr lang="ru-RU" i="1" dirty="0" smtClean="0"/>
              <a:t>. писатель</a:t>
            </a: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Рисунок 3" descr="С телефона 283.jpg"/>
          <p:cNvPicPr>
            <a:picLocks noChangeAspect="1"/>
          </p:cNvPicPr>
          <p:nvPr/>
        </p:nvPicPr>
        <p:blipFill>
          <a:blip r:embed="rId2" cstate="print"/>
          <a:srcRect l="12600" t="16800" r="7076" b="7601"/>
          <a:stretch>
            <a:fillRect/>
          </a:stretch>
        </p:blipFill>
        <p:spPr>
          <a:xfrm>
            <a:off x="899592" y="3140968"/>
            <a:ext cx="3960440" cy="27956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P5250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140968"/>
            <a:ext cx="2085696" cy="2780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Введение проблемы на уроках математики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5256584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hlinkClick r:id="rId2" action="ppaction://hlinksldjump"/>
              </a:rPr>
              <a:t>через противоречивые факты, теории или точки зрения;</a:t>
            </a:r>
            <a:endParaRPr lang="ru-RU" sz="2400" dirty="0" smtClean="0"/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hlinkClick r:id="rId3" action="ppaction://hlinksldjump"/>
              </a:rPr>
              <a:t>через столкновение разных мнений учеников вопросом или практическим заданием;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hlinkClick r:id="rId3" action="ppaction://hlinksldjump"/>
              </a:rPr>
              <a:t>через столкновение знания и незнания;</a:t>
            </a:r>
            <a:endParaRPr lang="ru-RU" sz="2400" dirty="0" smtClean="0"/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hlinkClick r:id="rId4" action="ppaction://hlinksldjump"/>
              </a:rPr>
              <a:t>через представленную информацию;</a:t>
            </a:r>
            <a:endParaRPr lang="ru-RU" sz="2400" dirty="0" smtClean="0"/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hlinkClick r:id="rId5" action="ppaction://hlinksldjump"/>
              </a:rPr>
              <a:t>через практическое задание, не сходное с предыдущим;</a:t>
            </a:r>
            <a:endParaRPr lang="ru-RU" sz="2400" dirty="0" smtClean="0"/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hlinkClick r:id="rId6" action="ppaction://hlinksldjump"/>
              </a:rPr>
              <a:t>через практическое задание, не выполнимое  вообще;</a:t>
            </a:r>
            <a:endParaRPr lang="ru-RU" sz="2400" dirty="0" smtClean="0"/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через невыполнимое практическое задание, сходное с предыдущим, затем доказать, что задание учениками не выполнено;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hlinkClick r:id="rId7" action="ppaction://hlinksldjump"/>
              </a:rPr>
              <a:t>через яркое пятно.</a:t>
            </a:r>
            <a:endParaRPr lang="ru-RU" sz="2400" dirty="0" smtClean="0"/>
          </a:p>
          <a:p>
            <a:pPr lvl="0"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518483"/>
            <a:ext cx="792088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Учебная проблема: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как тема урока;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как не совпадающий с темой урока вопрос, ответом на который и будет новое знание.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Photo-0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996952"/>
            <a:ext cx="4283968" cy="3212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260648"/>
            <a:ext cx="777686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Учебная проблема: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 от создания проблемной ситуации к п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обуждающему  диалогу;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 подводящий к теме диалог;</a:t>
            </a:r>
            <a:endParaRPr kumimoji="0" lang="ru-RU" sz="320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 мотивирующие приёмы (яркое пятно, а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ктуальность)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PC28007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3356992"/>
            <a:ext cx="3744416" cy="3074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172400" y="6021288"/>
            <a:ext cx="504056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«Порядок действий»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                                                                                8     24     4     2     14</a:t>
            </a:r>
            <a:r>
              <a:rPr lang="ru-RU" sz="1600" dirty="0" smtClean="0"/>
              <a:t>   </a:t>
            </a:r>
          </a:p>
          <a:p>
            <a:pPr algn="ctr">
              <a:buNone/>
            </a:pPr>
            <a:r>
              <a:rPr lang="ru-RU" dirty="0" smtClean="0"/>
              <a:t>72:9∙3:6:2∙7=14</a:t>
            </a:r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  1      2      3     4      5</a:t>
            </a:r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 8      24     8     </a:t>
            </a:r>
            <a:r>
              <a:rPr lang="ru-RU" sz="1400" dirty="0" smtClean="0">
                <a:solidFill>
                  <a:srgbClr val="FF0000"/>
                </a:solidFill>
              </a:rPr>
              <a:t>3</a:t>
            </a:r>
            <a:r>
              <a:rPr lang="ru-RU" sz="1400" dirty="0" smtClean="0"/>
              <a:t>    56       </a:t>
            </a:r>
          </a:p>
          <a:p>
            <a:pPr algn="ctr">
              <a:buNone/>
            </a:pPr>
            <a:r>
              <a:rPr lang="ru-RU" dirty="0" smtClean="0"/>
              <a:t>72:9∙3:6:2∙7=56</a:t>
            </a:r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 2      3      4      1     5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«Порядок действий»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                                                                                8     24     4     2     14</a:t>
            </a:r>
            <a:r>
              <a:rPr lang="ru-RU" sz="1600" dirty="0" smtClean="0"/>
              <a:t>   </a:t>
            </a:r>
          </a:p>
          <a:p>
            <a:pPr algn="ctr">
              <a:buNone/>
            </a:pPr>
            <a:r>
              <a:rPr lang="ru-RU" dirty="0" smtClean="0"/>
              <a:t>72:9∙3:6:2∙7=14</a:t>
            </a:r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  1      2      3     4      5</a:t>
            </a:r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8      24     8        </a:t>
            </a:r>
            <a:r>
              <a:rPr lang="ru-RU" sz="1400" dirty="0" smtClean="0">
                <a:solidFill>
                  <a:srgbClr val="FF0000"/>
                </a:solidFill>
              </a:rPr>
              <a:t>3</a:t>
            </a:r>
            <a:r>
              <a:rPr lang="ru-RU" sz="1400" dirty="0" smtClean="0"/>
              <a:t>       56       </a:t>
            </a:r>
          </a:p>
          <a:p>
            <a:pPr algn="ctr">
              <a:buNone/>
            </a:pPr>
            <a:r>
              <a:rPr lang="ru-RU" dirty="0" smtClean="0"/>
              <a:t>72:9∙3: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 smtClean="0"/>
              <a:t>6:2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r>
              <a:rPr lang="ru-RU" dirty="0" smtClean="0"/>
              <a:t>∙7=56</a:t>
            </a:r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2      3      4         1         5</a:t>
            </a:r>
            <a:endParaRPr lang="ru-RU" sz="14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8316416" y="6021288"/>
            <a:ext cx="43204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«Составные задачи»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isCAPD0OD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002" b="14694"/>
          <a:stretch>
            <a:fillRect/>
          </a:stretch>
        </p:blipFill>
        <p:spPr>
          <a:xfrm>
            <a:off x="467544" y="1556792"/>
            <a:ext cx="2016224" cy="1518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2" name="Picture 2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00" y="-9340850"/>
            <a:ext cx="1219200" cy="1219200"/>
          </a:xfrm>
          <a:prstGeom prst="rect">
            <a:avLst/>
          </a:prstGeom>
          <a:noFill/>
        </p:spPr>
      </p:pic>
      <p:pic>
        <p:nvPicPr>
          <p:cNvPr id="6" name="Рисунок 5" descr="isCAGDJL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628800"/>
            <a:ext cx="1920213" cy="1440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Photo-0171.jpg"/>
          <p:cNvPicPr>
            <a:picLocks noChangeAspect="1"/>
          </p:cNvPicPr>
          <p:nvPr/>
        </p:nvPicPr>
        <p:blipFill>
          <a:blip r:embed="rId5" cstate="print"/>
          <a:srcRect l="15350" t="29371" r="20433" b="21342"/>
          <a:stretch>
            <a:fillRect/>
          </a:stretch>
        </p:blipFill>
        <p:spPr>
          <a:xfrm>
            <a:off x="4932040" y="1628800"/>
            <a:ext cx="3734129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484" name="Picture 4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00" y="-9340850"/>
            <a:ext cx="1219200" cy="1219200"/>
          </a:xfrm>
          <a:prstGeom prst="rect">
            <a:avLst/>
          </a:prstGeom>
          <a:noFill/>
        </p:spPr>
      </p:pic>
      <p:pic>
        <p:nvPicPr>
          <p:cNvPr id="9" name="Рисунок 8" descr="isCA9HZF23.jpg"/>
          <p:cNvPicPr>
            <a:picLocks noChangeAspect="1"/>
          </p:cNvPicPr>
          <p:nvPr/>
        </p:nvPicPr>
        <p:blipFill>
          <a:blip r:embed="rId6" cstate="print"/>
          <a:srcRect l="8859" t="19220" r="11407" b="18315"/>
          <a:stretch>
            <a:fillRect/>
          </a:stretch>
        </p:blipFill>
        <p:spPr>
          <a:xfrm>
            <a:off x="6228184" y="4653136"/>
            <a:ext cx="1296144" cy="936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isCAKLX8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4077072"/>
            <a:ext cx="1890210" cy="1512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isCAZ9WU6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31840" y="3933056"/>
            <a:ext cx="1368152" cy="17168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Овал 12"/>
          <p:cNvSpPr/>
          <p:nvPr/>
        </p:nvSpPr>
        <p:spPr>
          <a:xfrm>
            <a:off x="547936" y="3581400"/>
            <a:ext cx="4608512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>
            <a:hlinkClick r:id="rId9" action="ppaction://hlinksldjump"/>
          </p:cNvPr>
          <p:cNvSpPr/>
          <p:nvPr/>
        </p:nvSpPr>
        <p:spPr>
          <a:xfrm>
            <a:off x="8244408" y="6093296"/>
            <a:ext cx="432048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«Умножение многозначного числа на многозначное»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28800"/>
            <a:ext cx="6768752" cy="24482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236543 ∙ 781                             560032 ∙ 554</a:t>
            </a:r>
          </a:p>
          <a:p>
            <a:pPr>
              <a:buNone/>
            </a:pPr>
            <a:r>
              <a:rPr lang="ru-RU" dirty="0" smtClean="0"/>
              <a:t>653 ∙ 127006                             501 ∙ 653986</a:t>
            </a:r>
          </a:p>
          <a:p>
            <a:pPr>
              <a:buNone/>
            </a:pPr>
            <a:r>
              <a:rPr lang="ru-RU" dirty="0" smtClean="0"/>
              <a:t>423 ∙ 600024                             150432 ∙ 835</a:t>
            </a:r>
          </a:p>
          <a:p>
            <a:pPr>
              <a:buNone/>
            </a:pPr>
            <a:r>
              <a:rPr lang="ru-RU" dirty="0" smtClean="0"/>
              <a:t>200683 ∙ 305                             612 ∙ 762181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91880" y="3645024"/>
            <a:ext cx="2376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200683</a:t>
            </a:r>
          </a:p>
          <a:p>
            <a:r>
              <a:rPr lang="ru-RU" sz="3200" dirty="0" smtClean="0"/>
              <a:t>           3</a:t>
            </a:r>
            <a:r>
              <a:rPr lang="ru-RU" sz="3200" dirty="0" smtClean="0">
                <a:solidFill>
                  <a:srgbClr val="FF0000"/>
                </a:solidFill>
              </a:rPr>
              <a:t>0</a:t>
            </a:r>
            <a:r>
              <a:rPr lang="ru-RU" sz="3200" dirty="0" smtClean="0"/>
              <a:t>5</a:t>
            </a:r>
          </a:p>
          <a:p>
            <a:r>
              <a:rPr lang="ru-RU" sz="3200" dirty="0" smtClean="0"/>
              <a:t>  1003415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 000000</a:t>
            </a:r>
          </a:p>
          <a:p>
            <a:r>
              <a:rPr lang="ru-RU" sz="3200" dirty="0" smtClean="0"/>
              <a:t>602049</a:t>
            </a:r>
          </a:p>
          <a:p>
            <a:r>
              <a:rPr lang="ru-RU" sz="3200" dirty="0" smtClean="0"/>
              <a:t>61208315</a:t>
            </a:r>
          </a:p>
          <a:p>
            <a:r>
              <a:rPr lang="ru-RU" sz="3200" dirty="0" smtClean="0"/>
              <a:t> </a:t>
            </a:r>
          </a:p>
          <a:p>
            <a:endParaRPr lang="ru-RU" sz="3200" dirty="0" smtClean="0"/>
          </a:p>
          <a:p>
            <a:endParaRPr lang="ru-RU" sz="3200" dirty="0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63888" y="4725144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Умножение 6"/>
          <p:cNvSpPr/>
          <p:nvPr/>
        </p:nvSpPr>
        <p:spPr>
          <a:xfrm>
            <a:off x="3491880" y="4293096"/>
            <a:ext cx="288032" cy="33833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3347864" y="5301208"/>
            <a:ext cx="288032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347864" y="6093296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лево 10">
            <a:hlinkClick r:id="rId2" action="ppaction://hlinksldjump"/>
          </p:cNvPr>
          <p:cNvSpPr/>
          <p:nvPr/>
        </p:nvSpPr>
        <p:spPr>
          <a:xfrm>
            <a:off x="8244408" y="6093296"/>
            <a:ext cx="5040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322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Введение проблемы на уроках математики </vt:lpstr>
      <vt:lpstr>Слайд 2</vt:lpstr>
      <vt:lpstr>Введение проблемы на уроках математики</vt:lpstr>
      <vt:lpstr>Слайд 4</vt:lpstr>
      <vt:lpstr>Слайд 5</vt:lpstr>
      <vt:lpstr> «Порядок действий» </vt:lpstr>
      <vt:lpstr> «Порядок действий» </vt:lpstr>
      <vt:lpstr>«Составные задачи» </vt:lpstr>
      <vt:lpstr>«Умножение многозначного числа на многозначное»  </vt:lpstr>
      <vt:lpstr>«Обратные задачи»</vt:lpstr>
      <vt:lpstr>«Смысл умножения»</vt:lpstr>
      <vt:lpstr>«Смысл умножения»</vt:lpstr>
      <vt:lpstr>«Время. Час. Минута» 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Введение проблемы на уроках математики Мастер-класс 29 марта 2011 г. </dc:title>
  <dc:creator>Зоя</dc:creator>
  <cp:lastModifiedBy>Зоя</cp:lastModifiedBy>
  <cp:revision>54</cp:revision>
  <dcterms:created xsi:type="dcterms:W3CDTF">2011-03-21T19:52:40Z</dcterms:created>
  <dcterms:modified xsi:type="dcterms:W3CDTF">2015-02-27T04:35:48Z</dcterms:modified>
</cp:coreProperties>
</file>