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72" r:id="rId14"/>
    <p:sldId id="267" r:id="rId15"/>
    <p:sldId id="270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E30FF-303B-4128-9F06-81D169AF27E8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76D67-0891-4907-A6D3-8D84BB0AC4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76D67-0891-4907-A6D3-8D84BB0AC42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5E62770-BE45-4C09-AE0E-26E2FB8A8778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9DDE1AB-9F63-4B11-9AA0-A02A132AC72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2770-BE45-4C09-AE0E-26E2FB8A8778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E1AB-9F63-4B11-9AA0-A02A132AC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2770-BE45-4C09-AE0E-26E2FB8A8778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E1AB-9F63-4B11-9AA0-A02A132AC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E62770-BE45-4C09-AE0E-26E2FB8A8778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DDE1AB-9F63-4B11-9AA0-A02A132AC72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5E62770-BE45-4C09-AE0E-26E2FB8A8778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9DDE1AB-9F63-4B11-9AA0-A02A132AC72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2770-BE45-4C09-AE0E-26E2FB8A8778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E1AB-9F63-4B11-9AA0-A02A132AC72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2770-BE45-4C09-AE0E-26E2FB8A8778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E1AB-9F63-4B11-9AA0-A02A132AC72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E62770-BE45-4C09-AE0E-26E2FB8A8778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DDE1AB-9F63-4B11-9AA0-A02A132AC7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2770-BE45-4C09-AE0E-26E2FB8A8778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E1AB-9F63-4B11-9AA0-A02A132AC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E62770-BE45-4C09-AE0E-26E2FB8A8778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DDE1AB-9F63-4B11-9AA0-A02A132AC72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E62770-BE45-4C09-AE0E-26E2FB8A8778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DDE1AB-9F63-4B11-9AA0-A02A132AC72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5E62770-BE45-4C09-AE0E-26E2FB8A8778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DDE1AB-9F63-4B11-9AA0-A02A132AC7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ransition spd="med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14290"/>
            <a:ext cx="6643718" cy="480427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Century Gothic" pitchFamily="34" charset="0"/>
              </a:rPr>
              <a:t>Тема проекта:</a:t>
            </a:r>
            <a:br>
              <a:rPr lang="ru-RU" sz="44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Century Gothic" pitchFamily="34" charset="0"/>
              </a:rPr>
              <a:t>«Культура речи и средства эффективного общения»</a:t>
            </a:r>
            <a:br>
              <a:rPr lang="ru-RU" sz="4400" dirty="0" smtClean="0">
                <a:solidFill>
                  <a:schemeClr val="tx1"/>
                </a:solidFill>
                <a:latin typeface="Century Gothic" pitchFamily="34" charset="0"/>
              </a:rPr>
            </a:br>
            <a:endParaRPr lang="ru-RU" sz="4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endParaRPr lang="ru-RU" dirty="0" smtClean="0">
              <a:latin typeface="Century Gothic" pitchFamily="34" charset="0"/>
            </a:endParaRPr>
          </a:p>
          <a:p>
            <a:endParaRPr lang="ru-RU" dirty="0" smtClean="0">
              <a:latin typeface="Century Gothic" pitchFamily="34" charset="0"/>
            </a:endParaRPr>
          </a:p>
          <a:p>
            <a:pPr>
              <a:buNone/>
            </a:pPr>
            <a:endParaRPr lang="ru-RU" dirty="0" smtClean="0">
              <a:latin typeface="Century Gothic" pitchFamily="34" charset="0"/>
            </a:endParaRPr>
          </a:p>
          <a:p>
            <a:endParaRPr lang="ru-RU" dirty="0" smtClean="0">
              <a:latin typeface="Century Gothic" pitchFamily="34" charset="0"/>
            </a:endParaRPr>
          </a:p>
          <a:p>
            <a:endParaRPr lang="ru-RU" dirty="0" smtClean="0">
              <a:latin typeface="Century Gothic" pitchFamily="34" charset="0"/>
            </a:endParaRPr>
          </a:p>
          <a:p>
            <a:endParaRPr lang="ru-RU" dirty="0" smtClean="0">
              <a:latin typeface="Century Gothic" pitchFamily="34" charset="0"/>
            </a:endParaRPr>
          </a:p>
          <a:p>
            <a:endParaRPr lang="ru-RU" dirty="0" smtClean="0">
              <a:latin typeface="Century Gothic" pitchFamily="34" charset="0"/>
            </a:endParaRPr>
          </a:p>
          <a:p>
            <a:r>
              <a:rPr lang="ru-RU" dirty="0" smtClean="0">
                <a:latin typeface="Century Gothic" pitchFamily="34" charset="0"/>
              </a:rPr>
              <a:t>Место риторики заняла </a:t>
            </a:r>
            <a:r>
              <a:rPr lang="ru-RU" b="1" dirty="0" smtClean="0">
                <a:latin typeface="Century Gothic" pitchFamily="34" charset="0"/>
              </a:rPr>
              <a:t>стилистика, </a:t>
            </a:r>
            <a:r>
              <a:rPr lang="ru-RU" dirty="0" smtClean="0">
                <a:latin typeface="Century Gothic" pitchFamily="34" charset="0"/>
              </a:rPr>
              <a:t>которая включала элементы культуры речи как научной дисциплины.</a:t>
            </a:r>
          </a:p>
          <a:p>
            <a:r>
              <a:rPr lang="ru-RU" dirty="0" smtClean="0">
                <a:latin typeface="Century Gothic" pitchFamily="34" charset="0"/>
              </a:rPr>
              <a:t>В </a:t>
            </a:r>
            <a:r>
              <a:rPr lang="en-US" dirty="0" smtClean="0">
                <a:latin typeface="Century Gothic" pitchFamily="34" charset="0"/>
              </a:rPr>
              <a:t>XX </a:t>
            </a:r>
            <a:r>
              <a:rPr lang="ru-RU" dirty="0" smtClean="0">
                <a:latin typeface="Century Gothic" pitchFamily="34" charset="0"/>
              </a:rPr>
              <a:t>веке термин «культура речи» или «речевая культура» 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smtClean="0">
                <a:latin typeface="Century Gothic" pitchFamily="34" charset="0"/>
              </a:rPr>
              <a:t>прочно вошел в науку и жизнь. Наметилось размежевание этого термина.</a:t>
            </a:r>
          </a:p>
          <a:p>
            <a:pPr>
              <a:buNone/>
            </a:pPr>
            <a:endParaRPr lang="ru-RU" dirty="0" smtClean="0">
              <a:latin typeface="Century Gothic" pitchFamily="34" charset="0"/>
            </a:endParaRPr>
          </a:p>
          <a:p>
            <a:endParaRPr lang="ru-RU" dirty="0">
              <a:latin typeface="Century Gothic" pitchFamily="34" charset="0"/>
            </a:endParaRPr>
          </a:p>
        </p:txBody>
      </p:sp>
      <p:pic>
        <p:nvPicPr>
          <p:cNvPr id="5" name="Рисунок 4" descr="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285728"/>
            <a:ext cx="2572670" cy="3357586"/>
          </a:xfrm>
          <a:prstGeom prst="rect">
            <a:avLst/>
          </a:prstGeom>
        </p:spPr>
      </p:pic>
      <p:pic>
        <p:nvPicPr>
          <p:cNvPr id="6" name="Рисунок 5" descr="201108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285728"/>
            <a:ext cx="2844803" cy="3357586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/>
          <a:lstStyle/>
          <a:p>
            <a:r>
              <a:rPr lang="ru-RU" dirty="0" smtClean="0">
                <a:latin typeface="Century Gothic" pitchFamily="34" charset="0"/>
              </a:rPr>
              <a:t>Словосочетание «культура речи» (синоним – «речевая культура») применяется в настоящее время в русскоязычной литературе в трех значениях: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Century Gothic" pitchFamily="34" charset="0"/>
              </a:rPr>
              <a:t>Культура речи – это ее признаки и свойства, совокупность и система которых говорят о ее коммуникативном совершенстве.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Century Gothic" pitchFamily="34" charset="0"/>
              </a:rPr>
              <a:t>Культура речи – это совокупность навыков и знаний человека, обеспечивающих целесообразное и незатрудненной применение языка в целях общения.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Century Gothic" pitchFamily="34" charset="0"/>
              </a:rPr>
              <a:t>Культура речи – область лингвистических знаний о культуре речи, как совокупности и системе ее коммуникативных качеств.</a:t>
            </a:r>
            <a:endParaRPr lang="ru-RU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/>
          </a:bodyPr>
          <a:lstStyle/>
          <a:p>
            <a:r>
              <a:rPr lang="ru-RU" sz="2300" dirty="0" smtClean="0">
                <a:latin typeface="Century Gothic" pitchFamily="34" charset="0"/>
              </a:rPr>
              <a:t>Наука, которая занимается проблемами нормализации речи разрабатывает рекомендации по умелому пользованию языком, также называется культурой речи. Она содержит три составляющих компонента: нормативный, коммуникативный, этический.</a:t>
            </a:r>
          </a:p>
          <a:p>
            <a:endParaRPr lang="ru-RU" sz="2300" dirty="0" smtClean="0">
              <a:latin typeface="Century Gothic" pitchFamily="34" charset="0"/>
            </a:endParaRPr>
          </a:p>
          <a:p>
            <a:pPr marL="457200" indent="-457200">
              <a:buAutoNum type="arabicPeriod"/>
            </a:pPr>
            <a:endParaRPr lang="ru-RU" dirty="0">
              <a:latin typeface="Century Gothic" pitchFamily="34" charset="0"/>
            </a:endParaRPr>
          </a:p>
        </p:txBody>
      </p:sp>
      <p:pic>
        <p:nvPicPr>
          <p:cNvPr id="4" name="Рисунок 3" descr="36_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643182"/>
            <a:ext cx="5429288" cy="3985097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259662"/>
          </a:xfrm>
        </p:spPr>
        <p:txBody>
          <a:bodyPr/>
          <a:lstStyle/>
          <a:p>
            <a:r>
              <a:rPr lang="ru-RU" sz="2200" b="1" dirty="0" smtClean="0">
                <a:latin typeface="Century Gothic" pitchFamily="34" charset="0"/>
              </a:rPr>
              <a:t>Качественная оценка высказывания </a:t>
            </a:r>
            <a:r>
              <a:rPr lang="ru-RU" sz="2200" dirty="0" smtClean="0">
                <a:latin typeface="Century Gothic" pitchFamily="34" charset="0"/>
              </a:rPr>
              <a:t>с точки зрения культуры речи предполагает ответы на вопросы:</a:t>
            </a:r>
          </a:p>
          <a:p>
            <a:pPr marL="457200" indent="-457200">
              <a:buAutoNum type="arabicPeriod"/>
            </a:pPr>
            <a:r>
              <a:rPr lang="ru-RU" sz="2200" dirty="0" smtClean="0">
                <a:latin typeface="Century Gothic" pitchFamily="34" charset="0"/>
              </a:rPr>
              <a:t>Является ли речь правильной, построена ли по литературным нормам?</a:t>
            </a:r>
          </a:p>
          <a:p>
            <a:pPr marL="457200" indent="-457200">
              <a:buAutoNum type="arabicPeriod"/>
            </a:pPr>
            <a:r>
              <a:rPr lang="ru-RU" sz="2200" dirty="0" smtClean="0">
                <a:latin typeface="Century Gothic" pitchFamily="34" charset="0"/>
              </a:rPr>
              <a:t>Является ли речь «хорошей», уместной в определенной ситуации, действенной, искусной?</a:t>
            </a:r>
          </a:p>
          <a:p>
            <a:pPr marL="457200" indent="-457200">
              <a:buAutoNum type="arabicPeriod"/>
            </a:pPr>
            <a:r>
              <a:rPr lang="ru-RU" sz="2200" dirty="0" smtClean="0">
                <a:latin typeface="Century Gothic" pitchFamily="34" charset="0"/>
              </a:rPr>
              <a:t>Соответствует ли речь правилам этики общения, речевому этикету?</a:t>
            </a:r>
          </a:p>
          <a:p>
            <a:endParaRPr lang="ru-RU" dirty="0"/>
          </a:p>
        </p:txBody>
      </p:sp>
      <p:pic>
        <p:nvPicPr>
          <p:cNvPr id="5" name="Рисунок 4" descr="image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3929066"/>
            <a:ext cx="3929090" cy="2714644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7467600" cy="6045348"/>
          </a:xfrm>
        </p:spPr>
        <p:txBody>
          <a:bodyPr/>
          <a:lstStyle/>
          <a:p>
            <a:r>
              <a:rPr lang="ru-RU" b="1" dirty="0" smtClean="0">
                <a:latin typeface="Century Gothic" pitchFamily="34" charset="0"/>
              </a:rPr>
              <a:t>Существует четыре типа речевой культуры носителей литературного языка: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Century Gothic" pitchFamily="34" charset="0"/>
              </a:rPr>
              <a:t>Элитарная – эталонная речевая культура, означающая свободное владение всеми возможностями языка, включая его творческое использование Ей присуще строгое соблюдение всех норм, безусловный запрет грубых выражений.</a:t>
            </a:r>
            <a:endParaRPr lang="ru-RU" dirty="0" smtClean="0">
              <a:latin typeface="Century Gothic" pitchFamily="34" charset="0"/>
            </a:endParaRPr>
          </a:p>
          <a:p>
            <a:pPr marL="457200" indent="-457200">
              <a:buAutoNum type="arabicPeriod"/>
            </a:pPr>
            <a:endParaRPr lang="ru-RU" dirty="0" smtClean="0">
              <a:latin typeface="Century Gothic" pitchFamily="34" charset="0"/>
            </a:endParaRPr>
          </a:p>
          <a:p>
            <a:pPr marL="457200" indent="-457200">
              <a:buAutoNum type="arabicPeriod"/>
            </a:pPr>
            <a:endParaRPr lang="ru-RU" dirty="0" smtClean="0">
              <a:latin typeface="Century Gothic" pitchFamily="34" charset="0"/>
            </a:endParaRPr>
          </a:p>
        </p:txBody>
      </p:sp>
      <p:pic>
        <p:nvPicPr>
          <p:cNvPr id="5" name="Рисунок 4" descr="doc_phot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3352474"/>
            <a:ext cx="5929354" cy="3505526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/>
          <a:lstStyle/>
          <a:p>
            <a:r>
              <a:rPr lang="ru-RU" dirty="0" err="1" smtClean="0">
                <a:latin typeface="Century Gothic" pitchFamily="34" charset="0"/>
              </a:rPr>
              <a:t>Среднелитературная</a:t>
            </a:r>
            <a:r>
              <a:rPr lang="ru-RU" dirty="0" smtClean="0">
                <a:latin typeface="Century Gothic" pitchFamily="34" charset="0"/>
              </a:rPr>
              <a:t> характеризуется неполным соблюдением норм, чрезмерным насыщением речи книжными либо разговорными словами. Носителями этой речевой культуры является большинство образованных горожан</a:t>
            </a:r>
            <a:r>
              <a:rPr lang="ru-RU" dirty="0" smtClean="0">
                <a:latin typeface="Century Gothic" pitchFamily="34" charset="0"/>
              </a:rPr>
              <a:t>.</a:t>
            </a:r>
          </a:p>
          <a:p>
            <a:endParaRPr lang="ru-RU" dirty="0" smtClean="0">
              <a:latin typeface="Century Gothic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tal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3000372"/>
            <a:ext cx="5357850" cy="3737527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7467600" cy="604534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Century Gothic" pitchFamily="34" charset="0"/>
              </a:rPr>
              <a:t>3. Литературно-разговорный объединяет тех </a:t>
            </a:r>
            <a:r>
              <a:rPr lang="ru-RU" dirty="0" err="1" smtClean="0">
                <a:latin typeface="Century Gothic" pitchFamily="34" charset="0"/>
              </a:rPr>
              <a:t>коммуникантов</a:t>
            </a:r>
            <a:r>
              <a:rPr lang="ru-RU" dirty="0" smtClean="0">
                <a:latin typeface="Century Gothic" pitchFamily="34" charset="0"/>
              </a:rPr>
              <a:t>, которые владеют только разговорным стилем.</a:t>
            </a:r>
          </a:p>
          <a:p>
            <a:pPr>
              <a:buNone/>
            </a:pPr>
            <a:r>
              <a:rPr lang="ru-RU" dirty="0" smtClean="0">
                <a:latin typeface="Century Gothic" pitchFamily="34" charset="0"/>
              </a:rPr>
              <a:t>4. Фамильярно-разговорный тоже объединяет людей, которые используют разговорный стиль, но отличается общей стилистической </a:t>
            </a:r>
            <a:r>
              <a:rPr lang="ru-RU" dirty="0" err="1" smtClean="0">
                <a:latin typeface="Century Gothic" pitchFamily="34" charset="0"/>
              </a:rPr>
              <a:t>сниженностью</a:t>
            </a:r>
            <a:r>
              <a:rPr lang="ru-RU" dirty="0" smtClean="0">
                <a:latin typeface="Century Gothic" pitchFamily="34" charset="0"/>
              </a:rPr>
              <a:t> и </a:t>
            </a:r>
            <a:r>
              <a:rPr lang="ru-RU" dirty="0" err="1" smtClean="0">
                <a:latin typeface="Century Gothic" pitchFamily="34" charset="0"/>
              </a:rPr>
              <a:t>огрубленностью</a:t>
            </a:r>
            <a:r>
              <a:rPr lang="ru-RU" dirty="0" smtClean="0">
                <a:latin typeface="Century Gothic" pitchFamily="34" charset="0"/>
              </a:rPr>
              <a:t> речи, что сближает его с просторечием.</a:t>
            </a:r>
          </a:p>
          <a:p>
            <a:pPr>
              <a:buNone/>
            </a:pPr>
            <a:endParaRPr lang="ru-RU" dirty="0" smtClean="0">
              <a:latin typeface="Century Gothic" pitchFamily="34" charset="0"/>
            </a:endParaRPr>
          </a:p>
          <a:p>
            <a:pPr>
              <a:buNone/>
            </a:pPr>
            <a:endParaRPr lang="ru-RU" dirty="0" smtClean="0">
              <a:latin typeface="Century Gothic" pitchFamily="34" charset="0"/>
            </a:endParaRPr>
          </a:p>
          <a:p>
            <a:pPr>
              <a:buNone/>
            </a:pPr>
            <a:endParaRPr lang="ru-RU" dirty="0" smtClean="0">
              <a:latin typeface="Century Gothic" pitchFamily="34" charset="0"/>
            </a:endParaRPr>
          </a:p>
        </p:txBody>
      </p:sp>
      <p:pic>
        <p:nvPicPr>
          <p:cNvPr id="4" name="Рисунок 3" descr="a851c00ec9f428ea47a25033120c50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3571876"/>
            <a:ext cx="6429420" cy="3053975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entury Gothic" pitchFamily="34" charset="0"/>
              </a:rPr>
              <a:t>Риторика в своих ценностных рекомендациях всегда опиралась на элитарную культуру. К овладению ей должны стремиться участники современного общества.</a:t>
            </a:r>
          </a:p>
          <a:p>
            <a:pPr>
              <a:buNone/>
            </a:pPr>
            <a:endParaRPr lang="ru-RU" sz="3200" dirty="0">
              <a:latin typeface="Century Gothic" pitchFamily="34" charset="0"/>
            </a:endParaRPr>
          </a:p>
        </p:txBody>
      </p:sp>
      <p:pic>
        <p:nvPicPr>
          <p:cNvPr id="4" name="Рисунок 3" descr="uchit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2869298"/>
            <a:ext cx="6572296" cy="3829077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85728"/>
            <a:ext cx="3900350" cy="2714644"/>
          </a:xfrm>
        </p:spPr>
      </p:pic>
      <p:pic>
        <p:nvPicPr>
          <p:cNvPr id="8" name="Рисунок 7" descr="8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0166" y="3071810"/>
            <a:ext cx="5929354" cy="3500462"/>
          </a:xfrm>
          <a:prstGeom prst="rect">
            <a:avLst/>
          </a:prstGeom>
        </p:spPr>
      </p:pic>
      <p:pic>
        <p:nvPicPr>
          <p:cNvPr id="9" name="Рисунок 8" descr="speek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3438" y="285728"/>
            <a:ext cx="3786214" cy="2643206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Century Gothic" pitchFamily="34" charset="0"/>
              </a:rPr>
              <a:t>Содержание проекта:</a:t>
            </a:r>
            <a:endParaRPr lang="ru-RU" sz="36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u="sng" dirty="0" smtClean="0">
                <a:latin typeface="Century Gothic" pitchFamily="34" charset="0"/>
              </a:rPr>
              <a:t>Введение.</a:t>
            </a:r>
          </a:p>
          <a:p>
            <a:r>
              <a:rPr lang="ru-RU" u="sng" dirty="0" smtClean="0">
                <a:latin typeface="Century Gothic" pitchFamily="34" charset="0"/>
              </a:rPr>
              <a:t>Становление культуры речи как науки.</a:t>
            </a:r>
          </a:p>
          <a:p>
            <a:r>
              <a:rPr lang="ru-RU" u="sng" dirty="0" smtClean="0">
                <a:latin typeface="Century Gothic" pitchFamily="34" charset="0"/>
              </a:rPr>
              <a:t>Понятие общения, его структура, компоненты, функции.</a:t>
            </a:r>
            <a:r>
              <a:rPr lang="ru-RU" u="sng" dirty="0" smtClean="0">
                <a:latin typeface="Century Gothic" pitchFamily="34" charset="0"/>
              </a:rPr>
              <a:t> </a:t>
            </a:r>
            <a:endParaRPr lang="ru-RU" u="sng" dirty="0" smtClean="0">
              <a:latin typeface="Century Gothic" pitchFamily="34" charset="0"/>
            </a:endParaRPr>
          </a:p>
          <a:p>
            <a:r>
              <a:rPr lang="ru-RU" u="sng" dirty="0" smtClean="0">
                <a:latin typeface="Century Gothic" pitchFamily="34" charset="0"/>
              </a:rPr>
              <a:t>Методы и средства эффективного общения:</a:t>
            </a:r>
          </a:p>
          <a:p>
            <a:pPr>
              <a:buNone/>
            </a:pPr>
            <a:r>
              <a:rPr lang="ru-RU" dirty="0" smtClean="0">
                <a:latin typeface="Century Gothic" pitchFamily="34" charset="0"/>
              </a:rPr>
              <a:t>1. Грамотность речи как средство эффективного общения.</a:t>
            </a:r>
          </a:p>
          <a:p>
            <a:pPr>
              <a:buNone/>
            </a:pPr>
            <a:r>
              <a:rPr lang="ru-RU" dirty="0" smtClean="0">
                <a:latin typeface="Century Gothic" pitchFamily="34" charset="0"/>
              </a:rPr>
              <a:t>2. Виды, принципы и техники эффективного общения.</a:t>
            </a:r>
          </a:p>
          <a:p>
            <a:r>
              <a:rPr lang="ru-RU" u="sng" dirty="0" smtClean="0">
                <a:latin typeface="Century Gothic" pitchFamily="34" charset="0"/>
              </a:rPr>
              <a:t>Заключение.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Century Gothic" pitchFamily="34" charset="0"/>
              </a:rPr>
              <a:t>Задачи:</a:t>
            </a:r>
            <a:endParaRPr lang="ru-RU" sz="36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Century Gothic" pitchFamily="34" charset="0"/>
              </a:rPr>
              <a:t>Воспитание современной функциональной культуры речи;</a:t>
            </a:r>
          </a:p>
          <a:p>
            <a:r>
              <a:rPr lang="ru-RU" dirty="0" smtClean="0">
                <a:latin typeface="Century Gothic" pitchFamily="34" charset="0"/>
              </a:rPr>
              <a:t>Овладение умениями и навыками анализа сложных ситуаций общения;</a:t>
            </a:r>
          </a:p>
          <a:p>
            <a:r>
              <a:rPr lang="ru-RU" dirty="0" smtClean="0">
                <a:latin typeface="Century Gothic" pitchFamily="34" charset="0"/>
              </a:rPr>
              <a:t>Приобретение умений и навыков через самовоспитание в естественной речевой практике.</a:t>
            </a:r>
            <a:endParaRPr lang="ru-RU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Century Gothic" pitchFamily="34" charset="0"/>
              </a:rPr>
              <a:t>Цель:</a:t>
            </a:r>
            <a:endParaRPr lang="ru-RU" sz="36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Century Gothic" pitchFamily="34" charset="0"/>
              </a:rPr>
              <a:t>Теоретически обосновать понятие культуры речи и средства эффективного общения</a:t>
            </a:r>
            <a:endParaRPr lang="ru-RU" sz="32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Century Gothic" pitchFamily="34" charset="0"/>
              </a:rPr>
              <a:t>Участники проекта:</a:t>
            </a:r>
            <a:endParaRPr lang="ru-RU" sz="36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Century Gothic" pitchFamily="34" charset="0"/>
              </a:rPr>
              <a:t>Исаева Г.А., учитель-логопед высшей квалификационной категории.</a:t>
            </a:r>
          </a:p>
          <a:p>
            <a:r>
              <a:rPr lang="ru-RU" dirty="0" err="1" smtClean="0">
                <a:latin typeface="Century Gothic" pitchFamily="34" charset="0"/>
              </a:rPr>
              <a:t>Хайритдинова</a:t>
            </a:r>
            <a:r>
              <a:rPr lang="ru-RU" dirty="0" smtClean="0">
                <a:latin typeface="Century Gothic" pitchFamily="34" charset="0"/>
              </a:rPr>
              <a:t> А.Р., учитель географии, биологии второй квалификационной категории.</a:t>
            </a:r>
          </a:p>
          <a:p>
            <a:r>
              <a:rPr lang="ru-RU" dirty="0" smtClean="0">
                <a:latin typeface="Century Gothic" pitchFamily="34" charset="0"/>
              </a:rPr>
              <a:t>Сысоева Т.В., зам. </a:t>
            </a:r>
            <a:r>
              <a:rPr lang="ru-RU" dirty="0" smtClean="0">
                <a:latin typeface="Century Gothic" pitchFamily="34" charset="0"/>
              </a:rPr>
              <a:t>д</a:t>
            </a:r>
            <a:r>
              <a:rPr lang="ru-RU" dirty="0" smtClean="0">
                <a:latin typeface="Century Gothic" pitchFamily="34" charset="0"/>
              </a:rPr>
              <a:t>иректора начального звена, учитель русского языка и литературы первой квалификационной категории.</a:t>
            </a:r>
          </a:p>
          <a:p>
            <a:r>
              <a:rPr lang="ru-RU" dirty="0" smtClean="0">
                <a:latin typeface="Century Gothic" pitchFamily="34" charset="0"/>
              </a:rPr>
              <a:t>Смелова Г.А., учитель математики и информатики высшей квалификационной категории</a:t>
            </a:r>
          </a:p>
          <a:p>
            <a:r>
              <a:rPr lang="ru-RU" dirty="0" err="1" smtClean="0">
                <a:latin typeface="Century Gothic" pitchFamily="34" charset="0"/>
              </a:rPr>
              <a:t>Масалимова</a:t>
            </a:r>
            <a:r>
              <a:rPr lang="ru-RU" dirty="0" smtClean="0">
                <a:latin typeface="Century Gothic" pitchFamily="34" charset="0"/>
              </a:rPr>
              <a:t> Г.А., учитель начальных классов</a:t>
            </a:r>
            <a:endParaRPr lang="ru-RU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540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Century Gothic" pitchFamily="34" charset="0"/>
              </a:rPr>
              <a:t>Становление культуры речи как науки</a:t>
            </a:r>
            <a:endParaRPr lang="ru-RU" sz="36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6" name="Содержимое 5" descr="dreamstime_371738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714488"/>
            <a:ext cx="6643734" cy="4429156"/>
          </a:xfr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r>
              <a:rPr lang="ru-RU" dirty="0" smtClean="0">
                <a:latin typeface="Century Gothic" pitchFamily="34" charset="0"/>
              </a:rPr>
              <a:t>Учение о речевой культуре зародилось в Древней Греции и Древнем Риме – в теории и практике ораторского искусства.</a:t>
            </a:r>
          </a:p>
          <a:p>
            <a:endParaRPr lang="ru-RU" dirty="0" smtClean="0">
              <a:latin typeface="Century Gothic" pitchFamily="34" charset="0"/>
            </a:endParaRPr>
          </a:p>
        </p:txBody>
      </p:sp>
      <p:pic>
        <p:nvPicPr>
          <p:cNvPr id="4" name="Рисунок 3" descr="demosthe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714488"/>
            <a:ext cx="3286148" cy="4798804"/>
          </a:xfrm>
          <a:prstGeom prst="rect">
            <a:avLst/>
          </a:prstGeom>
        </p:spPr>
      </p:pic>
      <p:pic>
        <p:nvPicPr>
          <p:cNvPr id="5" name="Рисунок 4" descr="200px-Julius_Caesar_Coustou_Louvre_MR179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1714488"/>
            <a:ext cx="3000396" cy="4882971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/>
          <a:lstStyle/>
          <a:p>
            <a:r>
              <a:rPr lang="ru-RU" dirty="0" smtClean="0">
                <a:latin typeface="Century Gothic" pitchFamily="34" charset="0"/>
              </a:rPr>
              <a:t>В России осмыслил и развил на материале общественной словесности М.В. Ломоносов.</a:t>
            </a:r>
          </a:p>
          <a:p>
            <a:r>
              <a:rPr lang="ru-RU" dirty="0" smtClean="0">
                <a:latin typeface="Century Gothic" pitchFamily="34" charset="0"/>
              </a:rPr>
              <a:t>Риторика </a:t>
            </a:r>
            <a:r>
              <a:rPr lang="ru-RU" dirty="0" err="1" smtClean="0">
                <a:latin typeface="Century Gothic" pitchFamily="34" charset="0"/>
              </a:rPr>
              <a:t>Кошанского</a:t>
            </a:r>
            <a:r>
              <a:rPr lang="ru-RU" dirty="0" smtClean="0">
                <a:latin typeface="Century Gothic" pitchFamily="34" charset="0"/>
              </a:rPr>
              <a:t> была ограниченной, но не была бесполезной.</a:t>
            </a:r>
          </a:p>
          <a:p>
            <a:r>
              <a:rPr lang="ru-RU" dirty="0" smtClean="0">
                <a:latin typeface="Century Gothic" pitchFamily="34" charset="0"/>
              </a:rPr>
              <a:t>В.Г. Белинский остро критиковал риторики первой половины </a:t>
            </a:r>
            <a:r>
              <a:rPr lang="en-US" dirty="0" smtClean="0">
                <a:latin typeface="Century Gothic" pitchFamily="34" charset="0"/>
              </a:rPr>
              <a:t>XIX</a:t>
            </a:r>
            <a:r>
              <a:rPr lang="ru-RU" dirty="0" smtClean="0">
                <a:latin typeface="Century Gothic" pitchFamily="34" charset="0"/>
              </a:rPr>
              <a:t> века, что расшатывало их теоретические устои.</a:t>
            </a:r>
          </a:p>
          <a:p>
            <a:r>
              <a:rPr lang="ru-RU" dirty="0" smtClean="0">
                <a:latin typeface="Century Gothic" pitchFamily="34" charset="0"/>
              </a:rPr>
              <a:t>Тема «красноречия» не угасала в обществе среди передовых литераторов, юристов, ученых.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547</Words>
  <Application>Microsoft Office PowerPoint</Application>
  <PresentationFormat>Экран (4:3)</PresentationFormat>
  <Paragraphs>53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Тема проекта: «Культура речи и средства эффективного общения» </vt:lpstr>
      <vt:lpstr>Слайд 2</vt:lpstr>
      <vt:lpstr>Содержание проекта:</vt:lpstr>
      <vt:lpstr>Задачи:</vt:lpstr>
      <vt:lpstr>Цель:</vt:lpstr>
      <vt:lpstr>Участники проекта:</vt:lpstr>
      <vt:lpstr>Становление культуры речи как науки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проекта: «Культура речи и средства эффективного общения»</dc:title>
  <dc:creator>1</dc:creator>
  <cp:lastModifiedBy>1</cp:lastModifiedBy>
  <cp:revision>10</cp:revision>
  <dcterms:created xsi:type="dcterms:W3CDTF">2012-03-27T14:54:03Z</dcterms:created>
  <dcterms:modified xsi:type="dcterms:W3CDTF">2012-03-27T16:12:53Z</dcterms:modified>
</cp:coreProperties>
</file>