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4" r:id="rId1"/>
  </p:sldMasterIdLst>
  <p:notesMasterIdLst>
    <p:notesMasterId r:id="rId11"/>
  </p:notesMasterIdLst>
  <p:sldIdLst>
    <p:sldId id="267" r:id="rId2"/>
    <p:sldId id="256" r:id="rId3"/>
    <p:sldId id="264" r:id="rId4"/>
    <p:sldId id="257" r:id="rId5"/>
    <p:sldId id="258" r:id="rId6"/>
    <p:sldId id="262" r:id="rId7"/>
    <p:sldId id="259" r:id="rId8"/>
    <p:sldId id="260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54" autoAdjust="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6F94EC-AA80-43F6-A9EE-43E7F88BD608}" type="datetimeFigureOut">
              <a:rPr lang="ru-RU" smtClean="0"/>
              <a:pPr/>
              <a:t>30.11.2013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ABCA54-522B-4576-8F8C-4EB23165602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7625" y="877888"/>
            <a:ext cx="4221163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024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0450" y="4349750"/>
            <a:ext cx="4735513" cy="3508375"/>
          </a:xfrm>
          <a:noFill/>
          <a:ln/>
        </p:spPr>
        <p:txBody>
          <a:bodyPr wrap="none" anchor="ctr"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2A9E7-1E16-4D3C-9477-573267904766}" type="datetimeFigureOut">
              <a:rPr lang="ru-RU" smtClean="0"/>
              <a:pPr/>
              <a:t>30.11.2013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74DFE-B3E9-41A0-8A3A-720D56FABD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2A9E7-1E16-4D3C-9477-573267904766}" type="datetimeFigureOut">
              <a:rPr lang="ru-RU" smtClean="0"/>
              <a:pPr/>
              <a:t>30.11.2013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74DFE-B3E9-41A0-8A3A-720D56FABD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2A9E7-1E16-4D3C-9477-573267904766}" type="datetimeFigureOut">
              <a:rPr lang="ru-RU" smtClean="0"/>
              <a:pPr/>
              <a:t>30.11.2013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74DFE-B3E9-41A0-8A3A-720D56FABD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1513" y="106363"/>
            <a:ext cx="7802562" cy="11382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2A9E7-1E16-4D3C-9477-573267904766}" type="datetimeFigureOut">
              <a:rPr lang="ru-RU" smtClean="0"/>
              <a:pPr/>
              <a:t>30.11.2013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74DFE-B3E9-41A0-8A3A-720D56FABD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2A9E7-1E16-4D3C-9477-573267904766}" type="datetimeFigureOut">
              <a:rPr lang="ru-RU" smtClean="0"/>
              <a:pPr/>
              <a:t>30.11.2013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74DFE-B3E9-41A0-8A3A-720D56FABD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2A9E7-1E16-4D3C-9477-573267904766}" type="datetimeFigureOut">
              <a:rPr lang="ru-RU" smtClean="0"/>
              <a:pPr/>
              <a:t>30.11.2013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74DFE-B3E9-41A0-8A3A-720D56FABD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2A9E7-1E16-4D3C-9477-573267904766}" type="datetimeFigureOut">
              <a:rPr lang="ru-RU" smtClean="0"/>
              <a:pPr/>
              <a:t>30.11.2013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74DFE-B3E9-41A0-8A3A-720D56FABD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2A9E7-1E16-4D3C-9477-573267904766}" type="datetimeFigureOut">
              <a:rPr lang="ru-RU" smtClean="0"/>
              <a:pPr/>
              <a:t>30.11.2013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74DFE-B3E9-41A0-8A3A-720D56FABD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2A9E7-1E16-4D3C-9477-573267904766}" type="datetimeFigureOut">
              <a:rPr lang="ru-RU" smtClean="0"/>
              <a:pPr/>
              <a:t>30.11.2013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74DFE-B3E9-41A0-8A3A-720D56FABD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2A9E7-1E16-4D3C-9477-573267904766}" type="datetimeFigureOut">
              <a:rPr lang="ru-RU" smtClean="0"/>
              <a:pPr/>
              <a:t>30.11.2013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74DFE-B3E9-41A0-8A3A-720D56FABD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2A9E7-1E16-4D3C-9477-573267904766}" type="datetimeFigureOut">
              <a:rPr lang="ru-RU" smtClean="0"/>
              <a:pPr/>
              <a:t>30.11.2013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74DFE-B3E9-41A0-8A3A-720D56FABD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D2A9E7-1E16-4D3C-9477-573267904766}" type="datetimeFigureOut">
              <a:rPr lang="ru-RU" smtClean="0"/>
              <a:pPr/>
              <a:t>30.11.2013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074DFE-B3E9-41A0-8A3A-720D56FABDF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16" r:id="rId2"/>
    <p:sldLayoutId id="2147483917" r:id="rId3"/>
    <p:sldLayoutId id="2147483918" r:id="rId4"/>
    <p:sldLayoutId id="2147483919" r:id="rId5"/>
    <p:sldLayoutId id="2147483920" r:id="rId6"/>
    <p:sldLayoutId id="2147483921" r:id="rId7"/>
    <p:sldLayoutId id="2147483922" r:id="rId8"/>
    <p:sldLayoutId id="2147483923" r:id="rId9"/>
    <p:sldLayoutId id="2147483924" r:id="rId10"/>
    <p:sldLayoutId id="2147483925" r:id="rId11"/>
    <p:sldLayoutId id="214748392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>
          <a:xfrm>
            <a:off x="1476375" y="333374"/>
            <a:ext cx="7439025" cy="863377"/>
          </a:xfrm>
        </p:spPr>
        <p:txBody>
          <a:bodyPr lIns="90000" tIns="46800" rIns="90000" bIns="46800">
            <a:noAutofit/>
          </a:bodyPr>
          <a:lstStyle/>
          <a:p>
            <a:pPr marL="358775" indent="-354013" algn="ctr" eaLnBrk="1">
              <a:buClrTx/>
              <a:buSzPct val="45000"/>
              <a:buFontTx/>
              <a:buNone/>
              <a:tabLst>
                <a:tab pos="358775" algn="l"/>
                <a:tab pos="806450" algn="l"/>
                <a:tab pos="1255713" algn="l"/>
                <a:tab pos="1704975" algn="l"/>
                <a:tab pos="2154238" algn="l"/>
                <a:tab pos="2603500" algn="l"/>
                <a:tab pos="3052763" algn="l"/>
                <a:tab pos="3502025" algn="l"/>
                <a:tab pos="3951288" algn="l"/>
                <a:tab pos="4400550" algn="l"/>
                <a:tab pos="4849813" algn="l"/>
                <a:tab pos="5299075" algn="l"/>
                <a:tab pos="5748338" algn="l"/>
                <a:tab pos="6197600" algn="l"/>
                <a:tab pos="6646863" algn="l"/>
                <a:tab pos="7096125" algn="l"/>
                <a:tab pos="7545388" algn="l"/>
                <a:tab pos="7994650" algn="l"/>
                <a:tab pos="8443913" algn="l"/>
                <a:tab pos="8893175" algn="l"/>
                <a:tab pos="9342438" algn="l"/>
              </a:tabLst>
            </a:pPr>
            <a:r>
              <a:rPr lang="ru-RU" sz="1400" b="0" i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Государственное бюджетное образовательное учреждение </a:t>
            </a:r>
            <a:br>
              <a:rPr lang="ru-RU" sz="1400" b="0" i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</a:br>
            <a:r>
              <a:rPr lang="ru-RU" sz="1400" b="0" i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дополнительного профессионального образования</a:t>
            </a:r>
            <a:br>
              <a:rPr lang="ru-RU" sz="1400" b="0" i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</a:br>
            <a:r>
              <a:rPr lang="ru-RU" sz="1400" b="0" i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центр повышения квалификации специалистов Санкт-Петербурга </a:t>
            </a:r>
            <a:br>
              <a:rPr lang="ru-RU" sz="1400" b="0" i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</a:br>
            <a:r>
              <a:rPr lang="ru-RU" sz="1400" b="0" i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«Региональный центр оценки качества образования и информационных технологий»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565150" y="1844675"/>
            <a:ext cx="8578850" cy="2305050"/>
          </a:xfrm>
        </p:spPr>
        <p:txBody>
          <a:bodyPr lIns="90000" tIns="46800" rIns="90000" bIns="46800">
            <a:normAutofit fontScale="70000" lnSpcReduction="20000"/>
          </a:bodyPr>
          <a:lstStyle/>
          <a:p>
            <a:pPr marL="215900" indent="-211138" algn="ctr" eaLnBrk="1">
              <a:lnSpc>
                <a:spcPct val="150000"/>
              </a:lnSpc>
              <a:spcBef>
                <a:spcPts val="2400"/>
              </a:spcBef>
              <a:buClrTx/>
              <a:buSzPct val="45000"/>
              <a:buFontTx/>
              <a:buNone/>
              <a:tabLst>
                <a:tab pos="215900" algn="l"/>
                <a:tab pos="320675" algn="l"/>
                <a:tab pos="769938" algn="l"/>
                <a:tab pos="1219200" algn="l"/>
                <a:tab pos="1668463" algn="l"/>
                <a:tab pos="2117725" algn="l"/>
                <a:tab pos="2566988" algn="l"/>
                <a:tab pos="3016250" algn="l"/>
                <a:tab pos="3465513" algn="l"/>
                <a:tab pos="3914775" algn="l"/>
                <a:tab pos="4364038" algn="l"/>
                <a:tab pos="4813300" algn="l"/>
                <a:tab pos="5262563" algn="l"/>
                <a:tab pos="5711825" algn="l"/>
                <a:tab pos="6161088" algn="l"/>
                <a:tab pos="6610350" algn="l"/>
                <a:tab pos="7059613" algn="l"/>
                <a:tab pos="7508875" algn="l"/>
                <a:tab pos="7958138" algn="l"/>
                <a:tab pos="8407400" algn="l"/>
                <a:tab pos="8856663" algn="l"/>
              </a:tabLst>
            </a:pP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</a:rPr>
              <a:t>Выпускная работа по учебной программе</a:t>
            </a:r>
            <a:br>
              <a:rPr lang="ru-RU" sz="2200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</a:rPr>
              <a:t>«Компьютерная грамотность и основы работы в Интернет» </a:t>
            </a:r>
            <a:br>
              <a:rPr lang="ru-RU" sz="2200" dirty="0" smtClean="0">
                <a:solidFill>
                  <a:schemeClr val="tx1"/>
                </a:solidFill>
                <a:latin typeface="Times New Roman" pitchFamily="18" charset="0"/>
              </a:rPr>
            </a:br>
            <a:endParaRPr lang="ru-RU" sz="2200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marL="215900" indent="-211138" algn="ctr" eaLnBrk="1">
              <a:lnSpc>
                <a:spcPct val="170000"/>
              </a:lnSpc>
              <a:spcBef>
                <a:spcPts val="600"/>
              </a:spcBef>
              <a:buClrTx/>
              <a:buSzPct val="45000"/>
              <a:buFontTx/>
              <a:buNone/>
              <a:tabLst>
                <a:tab pos="215900" algn="l"/>
                <a:tab pos="320675" algn="l"/>
                <a:tab pos="769938" algn="l"/>
                <a:tab pos="1219200" algn="l"/>
                <a:tab pos="1668463" algn="l"/>
                <a:tab pos="2117725" algn="l"/>
                <a:tab pos="2566988" algn="l"/>
                <a:tab pos="3016250" algn="l"/>
                <a:tab pos="3465513" algn="l"/>
                <a:tab pos="3914775" algn="l"/>
                <a:tab pos="4364038" algn="l"/>
                <a:tab pos="4813300" algn="l"/>
                <a:tab pos="5262563" algn="l"/>
                <a:tab pos="5711825" algn="l"/>
                <a:tab pos="6161088" algn="l"/>
                <a:tab pos="6610350" algn="l"/>
                <a:tab pos="7059613" algn="l"/>
                <a:tab pos="7508875" algn="l"/>
                <a:tab pos="7958138" algn="l"/>
                <a:tab pos="8407400" algn="l"/>
                <a:tab pos="8856663" algn="l"/>
              </a:tabLst>
            </a:pPr>
            <a:r>
              <a:rPr lang="ru-RU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</a:rPr>
              <a:t>Электронные  методические материалы к уроку«Окружающий мир» на тему: «Экосистема озера» для учащихся третьих классов.</a:t>
            </a:r>
          </a:p>
          <a:p>
            <a:pPr marL="215900" indent="-211138" algn="ctr" eaLnBrk="1">
              <a:lnSpc>
                <a:spcPct val="90000"/>
              </a:lnSpc>
              <a:spcBef>
                <a:spcPts val="600"/>
              </a:spcBef>
              <a:buClrTx/>
              <a:buSzPct val="45000"/>
              <a:buFontTx/>
              <a:buNone/>
              <a:tabLst>
                <a:tab pos="215900" algn="l"/>
                <a:tab pos="320675" algn="l"/>
                <a:tab pos="769938" algn="l"/>
                <a:tab pos="1219200" algn="l"/>
                <a:tab pos="1668463" algn="l"/>
                <a:tab pos="2117725" algn="l"/>
                <a:tab pos="2566988" algn="l"/>
                <a:tab pos="3016250" algn="l"/>
                <a:tab pos="3465513" algn="l"/>
                <a:tab pos="3914775" algn="l"/>
                <a:tab pos="4364038" algn="l"/>
                <a:tab pos="4813300" algn="l"/>
                <a:tab pos="5262563" algn="l"/>
                <a:tab pos="5711825" algn="l"/>
                <a:tab pos="6161088" algn="l"/>
                <a:tab pos="6610350" algn="l"/>
                <a:tab pos="7059613" algn="l"/>
                <a:tab pos="7508875" algn="l"/>
                <a:tab pos="7958138" algn="l"/>
                <a:tab pos="8407400" algn="l"/>
                <a:tab pos="8856663" algn="l"/>
              </a:tabLst>
            </a:pP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</a:rPr>
              <a:t>  </a:t>
            </a:r>
          </a:p>
        </p:txBody>
      </p:sp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1076325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101" name="Rectangle 4"/>
          <p:cNvSpPr>
            <a:spLocks noChangeArrowheads="1"/>
          </p:cNvSpPr>
          <p:nvPr/>
        </p:nvSpPr>
        <p:spPr bwMode="auto">
          <a:xfrm>
            <a:off x="1295400" y="4038600"/>
            <a:ext cx="6400800" cy="1752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02" name="Text Box 5"/>
          <p:cNvSpPr txBox="1">
            <a:spLocks noChangeArrowheads="1"/>
          </p:cNvSpPr>
          <p:nvPr/>
        </p:nvSpPr>
        <p:spPr bwMode="auto">
          <a:xfrm>
            <a:off x="2857500" y="4071938"/>
            <a:ext cx="6096000" cy="140256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+mn-cs"/>
              </a:rPr>
              <a:t>Выполнила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+mn-cs"/>
              </a:rPr>
              <a:t>:</a:t>
            </a: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+mn-cs"/>
            </a:endParaRPr>
          </a:p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+mn-cs"/>
              </a:rPr>
              <a:t>Назарьева И. В. 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+mn-cs"/>
            </a:endParaRPr>
          </a:p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+mn-cs"/>
              </a:rPr>
              <a:t>учитель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+mn-cs"/>
              </a:rPr>
              <a:t>,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+mn-cs"/>
              </a:rPr>
              <a:t>ГБОУ СОШ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+mn-cs"/>
              </a:rPr>
              <a:t>№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+mn-cs"/>
              </a:rPr>
              <a:t>119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+mn-cs"/>
            </a:endParaRPr>
          </a:p>
          <a:p>
            <a:pPr algn="r">
              <a:spcBef>
                <a:spcPts val="3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+mn-cs"/>
              </a:rPr>
              <a:t>Руководитель:</a:t>
            </a:r>
          </a:p>
          <a:p>
            <a:pPr algn="r">
              <a:spcBef>
                <a:spcPts val="3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+mn-cs"/>
              </a:rPr>
              <a:t>п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+mn-cs"/>
              </a:rPr>
              <a:t>реподаватель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+mn-cs"/>
              </a:rPr>
              <a:t>Агафонова Т.А.</a:t>
            </a: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3419872" y="6093296"/>
            <a:ext cx="1512565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+mn-cs"/>
              </a:rPr>
              <a:t>Санкт- Петербург</a:t>
            </a:r>
          </a:p>
          <a:p>
            <a:pPr algn="ctr">
              <a:spcBef>
                <a:spcPct val="50000"/>
              </a:spcBef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</a:t>
            </a:r>
            <a:r>
              <a:rPr lang="en-US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Озёрные производители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планктон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827584" y="4221088"/>
            <a:ext cx="3240088" cy="20177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элоде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4149080"/>
            <a:ext cx="3096344" cy="20676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кувшинк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99792" y="1556792"/>
            <a:ext cx="3578373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Озёрные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производители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рогоз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1700808"/>
            <a:ext cx="3384376" cy="42484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0005-005-Kamysh.jpg"/>
          <p:cNvPicPr>
            <a:picLocks noChangeAspect="1"/>
          </p:cNvPicPr>
          <p:nvPr/>
        </p:nvPicPr>
        <p:blipFill>
          <a:blip r:embed="rId3" cstate="print"/>
          <a:srcRect l="25246" t="20715" r="28145" b="6783"/>
          <a:stretch>
            <a:fillRect/>
          </a:stretch>
        </p:blipFill>
        <p:spPr>
          <a:xfrm>
            <a:off x="611560" y="1700808"/>
            <a:ext cx="3394663" cy="42484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91680" y="692696"/>
            <a:ext cx="49723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Озёрные потребители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дафни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4293096"/>
            <a:ext cx="3312368" cy="22924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беззубки.jpg"/>
          <p:cNvPicPr>
            <a:picLocks noChangeAspect="1"/>
          </p:cNvPicPr>
          <p:nvPr/>
        </p:nvPicPr>
        <p:blipFill>
          <a:blip r:embed="rId3" cstate="print"/>
          <a:srcRect b="6007"/>
          <a:stretch>
            <a:fillRect/>
          </a:stretch>
        </p:blipFill>
        <p:spPr>
          <a:xfrm>
            <a:off x="4572000" y="1628800"/>
            <a:ext cx="3678825" cy="23042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окунь.jpg"/>
          <p:cNvPicPr>
            <a:picLocks noChangeAspect="1"/>
          </p:cNvPicPr>
          <p:nvPr/>
        </p:nvPicPr>
        <p:blipFill>
          <a:blip r:embed="rId4" cstate="print"/>
          <a:srcRect b="5850"/>
          <a:stretch>
            <a:fillRect/>
          </a:stretch>
        </p:blipFill>
        <p:spPr>
          <a:xfrm>
            <a:off x="611560" y="1556792"/>
            <a:ext cx="3317354" cy="23424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плотв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4008" y="4293096"/>
            <a:ext cx="3672408" cy="22465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88" y="620688"/>
            <a:ext cx="61093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Озёрные разрушители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мотыль.jpg"/>
          <p:cNvPicPr>
            <a:picLocks noChangeAspect="1"/>
          </p:cNvPicPr>
          <p:nvPr/>
        </p:nvPicPr>
        <p:blipFill>
          <a:blip r:embed="rId2" cstate="print"/>
          <a:srcRect t="8674" b="17851"/>
          <a:stretch>
            <a:fillRect/>
          </a:stretch>
        </p:blipFill>
        <p:spPr>
          <a:xfrm>
            <a:off x="2051720" y="1628800"/>
            <a:ext cx="5400600" cy="39717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88" y="620688"/>
            <a:ext cx="61093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Озёрные разрушители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ра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5937" y="4005064"/>
            <a:ext cx="4464496" cy="25577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Prudovik-obyknovennyj.jpg"/>
          <p:cNvPicPr>
            <a:picLocks noChangeAspect="1"/>
          </p:cNvPicPr>
          <p:nvPr/>
        </p:nvPicPr>
        <p:blipFill>
          <a:blip r:embed="rId3" cstate="print"/>
          <a:srcRect t="9968" b="7794"/>
          <a:stretch>
            <a:fillRect/>
          </a:stretch>
        </p:blipFill>
        <p:spPr>
          <a:xfrm>
            <a:off x="323528" y="1628800"/>
            <a:ext cx="4392488" cy="25099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548680"/>
            <a:ext cx="63041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Круговорот веществ в озере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2492896"/>
            <a:ext cx="3744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Производители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5220072" y="2492896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Потребители</a:t>
            </a:r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331640" y="4437112"/>
            <a:ext cx="266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Разрушители</a:t>
            </a:r>
            <a:endParaRPr lang="ru-RU" sz="3200" dirty="0"/>
          </a:p>
        </p:txBody>
      </p:sp>
      <p:sp>
        <p:nvSpPr>
          <p:cNvPr id="8" name="Стрелка вправо 7"/>
          <p:cNvSpPr/>
          <p:nvPr/>
        </p:nvSpPr>
        <p:spPr>
          <a:xfrm>
            <a:off x="3923928" y="2564904"/>
            <a:ext cx="1152128" cy="484632"/>
          </a:xfrm>
          <a:prstGeom prst="rightArrow">
            <a:avLst/>
          </a:prstGeom>
          <a:solidFill>
            <a:srgbClr val="00B050"/>
          </a:solidFill>
          <a:ln>
            <a:solidFill>
              <a:schemeClr val="accent1"/>
            </a:solidFill>
          </a:ln>
        </p:spPr>
        <p:style>
          <a:lnRef idx="2">
            <a:schemeClr val="accent3">
              <a:shade val="50000"/>
            </a:schemeClr>
          </a:lnRef>
          <a:fillRef idx="1001">
            <a:schemeClr val="dk2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9" name="Стрелка вниз 8"/>
          <p:cNvSpPr/>
          <p:nvPr/>
        </p:nvSpPr>
        <p:spPr>
          <a:xfrm rot="2428184">
            <a:off x="7218608" y="2908107"/>
            <a:ext cx="484632" cy="1455471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3">
              <a:shade val="50000"/>
            </a:schemeClr>
          </a:lnRef>
          <a:fillRef idx="1001">
            <a:schemeClr val="dk2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верх 9"/>
          <p:cNvSpPr/>
          <p:nvPr/>
        </p:nvSpPr>
        <p:spPr>
          <a:xfrm rot="8528458">
            <a:off x="3081603" y="3069241"/>
            <a:ext cx="484632" cy="1410456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3">
              <a:shade val="50000"/>
            </a:schemeClr>
          </a:lnRef>
          <a:fillRef idx="1001">
            <a:schemeClr val="dk2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652120" y="4077072"/>
            <a:ext cx="25202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Мёртвые</a:t>
            </a:r>
          </a:p>
          <a:p>
            <a:r>
              <a:rPr lang="ru-RU" sz="3200" dirty="0" smtClean="0"/>
              <a:t>организмы</a:t>
            </a:r>
            <a:endParaRPr lang="ru-RU" sz="3200" dirty="0"/>
          </a:p>
        </p:txBody>
      </p:sp>
      <p:sp>
        <p:nvSpPr>
          <p:cNvPr id="12" name="Стрелка влево 11"/>
          <p:cNvSpPr/>
          <p:nvPr/>
        </p:nvSpPr>
        <p:spPr>
          <a:xfrm>
            <a:off x="4139952" y="4437112"/>
            <a:ext cx="1584176" cy="484632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3">
              <a:shade val="50000"/>
            </a:schemeClr>
          </a:lnRef>
          <a:fillRef idx="1001">
            <a:schemeClr val="dk2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 rot="17775929">
            <a:off x="4758549" y="2396396"/>
            <a:ext cx="484632" cy="2367846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3">
              <a:shade val="50000"/>
            </a:schemeClr>
          </a:lnRef>
          <a:fillRef idx="1001">
            <a:schemeClr val="dk2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верх 13"/>
          <p:cNvSpPr/>
          <p:nvPr/>
        </p:nvSpPr>
        <p:spPr>
          <a:xfrm rot="19359041">
            <a:off x="2467012" y="3371179"/>
            <a:ext cx="484632" cy="1295495"/>
          </a:xfrm>
          <a:prstGeom prst="upArrow">
            <a:avLst/>
          </a:prstGeom>
          <a:solidFill>
            <a:schemeClr val="accent5">
              <a:lumMod val="5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6444208" y="5157192"/>
            <a:ext cx="484632" cy="978408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Превращение озера в болото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" name="Содержимое 8" descr="tajny_bolot_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4006" y="1628800"/>
            <a:ext cx="4059240" cy="45365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C:\Users\Zaytsev\AppData\Local\Microsoft\Windows\Temporary Internet Files\Content.IE5\GFOGE5OM\MP900401112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628800"/>
            <a:ext cx="3969441" cy="45365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Берегите природу!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9" name="Picture 5" descr="C:\Documents and Settings\13.99.14\Local Settings\Temporary Internet Files\Content.IE5\8CQZELI7\MP900406683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292763"/>
            <a:ext cx="8136904" cy="50885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335</TotalTime>
  <Words>58</Words>
  <Application>Microsoft Office PowerPoint</Application>
  <PresentationFormat>Экран (4:3)</PresentationFormat>
  <Paragraphs>24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Государственное бюджетное образовательное учреждение  дополнительного профессионального образования центр повышения квалификации специалистов Санкт-Петербурга  «Региональный центр оценки качества образования и информационных технологий»</vt:lpstr>
      <vt:lpstr>Озёрные производители</vt:lpstr>
      <vt:lpstr>Озёрные производители</vt:lpstr>
      <vt:lpstr>Слайд 4</vt:lpstr>
      <vt:lpstr>Слайд 5</vt:lpstr>
      <vt:lpstr>Слайд 6</vt:lpstr>
      <vt:lpstr>Слайд 7</vt:lpstr>
      <vt:lpstr>Превращение озера в болото</vt:lpstr>
      <vt:lpstr>Берегите природу!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Озёрные производители</dc:title>
  <dc:creator>Zaytsev</dc:creator>
  <cp:lastModifiedBy>13.99.14</cp:lastModifiedBy>
  <cp:revision>37</cp:revision>
  <dcterms:created xsi:type="dcterms:W3CDTF">2013-11-28T16:50:44Z</dcterms:created>
  <dcterms:modified xsi:type="dcterms:W3CDTF">2013-11-30T09:20:27Z</dcterms:modified>
</cp:coreProperties>
</file>