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5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61C9C5-15E1-45EB-928E-1A835CC3FE4B}" type="doc">
      <dgm:prSet loTypeId="urn:microsoft.com/office/officeart/2005/8/layout/hList3" loCatId="list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043B135A-8C99-4765-A333-10A17FD8960E}">
      <dgm:prSet phldrT="[Текст]" custT="1"/>
      <dgm:spPr/>
      <dgm:t>
        <a:bodyPr/>
        <a:lstStyle/>
        <a:p>
          <a:r>
            <a:rPr lang="ru-RU" sz="4000" b="1" spc="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Разряды</a:t>
          </a:r>
          <a:endParaRPr lang="ru-RU" sz="4000" b="1" spc="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6E023E-A659-49F5-BD73-D00C5280E186}" type="parTrans" cxnId="{65E90E01-75F7-429F-9056-B33E7C4EEA92}">
      <dgm:prSet/>
      <dgm:spPr/>
      <dgm:t>
        <a:bodyPr/>
        <a:lstStyle/>
        <a:p>
          <a:endParaRPr lang="ru-RU"/>
        </a:p>
      </dgm:t>
    </dgm:pt>
    <dgm:pt modelId="{9A2E86F6-8772-4062-B8C8-06E8F3C27400}" type="sibTrans" cxnId="{65E90E01-75F7-429F-9056-B33E7C4EEA92}">
      <dgm:prSet/>
      <dgm:spPr/>
      <dgm:t>
        <a:bodyPr/>
        <a:lstStyle/>
        <a:p>
          <a:endParaRPr lang="ru-RU"/>
        </a:p>
      </dgm:t>
    </dgm:pt>
    <dgm:pt modelId="{AACFDFA8-700E-4D24-8DC1-264E5CEB0086}">
      <dgm:prSet phldrT="[Текст]"/>
      <dgm:spPr/>
      <dgm:t>
        <a:bodyPr/>
        <a:lstStyle/>
        <a:p>
          <a:r>
            <a:rPr lang="ru-RU" dirty="0" smtClean="0"/>
            <a:t>сотни</a:t>
          </a:r>
          <a:endParaRPr lang="ru-RU" dirty="0"/>
        </a:p>
      </dgm:t>
    </dgm:pt>
    <dgm:pt modelId="{A9FC498D-25EC-4537-8075-42842C46728C}" type="parTrans" cxnId="{87CA2F2D-4963-4A21-93B5-906C6CAE3DA9}">
      <dgm:prSet/>
      <dgm:spPr/>
      <dgm:t>
        <a:bodyPr/>
        <a:lstStyle/>
        <a:p>
          <a:endParaRPr lang="ru-RU"/>
        </a:p>
      </dgm:t>
    </dgm:pt>
    <dgm:pt modelId="{AAFE3380-3F4E-4463-96CF-FC092028B025}" type="sibTrans" cxnId="{87CA2F2D-4963-4A21-93B5-906C6CAE3DA9}">
      <dgm:prSet/>
      <dgm:spPr/>
      <dgm:t>
        <a:bodyPr/>
        <a:lstStyle/>
        <a:p>
          <a:endParaRPr lang="ru-RU"/>
        </a:p>
      </dgm:t>
    </dgm:pt>
    <dgm:pt modelId="{294C2467-E363-4800-A35E-14E8E3E52115}">
      <dgm:prSet phldrT="[Текст]"/>
      <dgm:spPr/>
      <dgm:t>
        <a:bodyPr/>
        <a:lstStyle/>
        <a:p>
          <a:r>
            <a:rPr lang="ru-RU" dirty="0" smtClean="0"/>
            <a:t>десятки</a:t>
          </a:r>
          <a:endParaRPr lang="ru-RU" dirty="0"/>
        </a:p>
      </dgm:t>
    </dgm:pt>
    <dgm:pt modelId="{DD00892B-89CA-4F63-BCD9-E3EB8AAD0864}" type="parTrans" cxnId="{D1684586-6D5D-40F6-B03E-B8C738F07E5A}">
      <dgm:prSet/>
      <dgm:spPr/>
      <dgm:t>
        <a:bodyPr/>
        <a:lstStyle/>
        <a:p>
          <a:endParaRPr lang="ru-RU"/>
        </a:p>
      </dgm:t>
    </dgm:pt>
    <dgm:pt modelId="{6DDBF432-9EA4-4E45-B37A-C0848FF63E69}" type="sibTrans" cxnId="{D1684586-6D5D-40F6-B03E-B8C738F07E5A}">
      <dgm:prSet/>
      <dgm:spPr/>
      <dgm:t>
        <a:bodyPr/>
        <a:lstStyle/>
        <a:p>
          <a:endParaRPr lang="ru-RU"/>
        </a:p>
      </dgm:t>
    </dgm:pt>
    <dgm:pt modelId="{43CE3EFF-89C3-493B-82EB-0BD25087CD5E}">
      <dgm:prSet phldrT="[Текст]"/>
      <dgm:spPr/>
      <dgm:t>
        <a:bodyPr/>
        <a:lstStyle/>
        <a:p>
          <a:r>
            <a:rPr lang="ru-RU" dirty="0" smtClean="0"/>
            <a:t>единицы</a:t>
          </a:r>
          <a:endParaRPr lang="ru-RU" dirty="0"/>
        </a:p>
      </dgm:t>
    </dgm:pt>
    <dgm:pt modelId="{73CF80E1-7F98-4D78-9D8F-7477B5B64A4B}" type="parTrans" cxnId="{1A011D88-AD04-4C80-A70B-4B856056F1B3}">
      <dgm:prSet/>
      <dgm:spPr/>
      <dgm:t>
        <a:bodyPr/>
        <a:lstStyle/>
        <a:p>
          <a:endParaRPr lang="ru-RU"/>
        </a:p>
      </dgm:t>
    </dgm:pt>
    <dgm:pt modelId="{0ADB7E83-82F0-4A67-BF84-A994663053B1}" type="sibTrans" cxnId="{1A011D88-AD04-4C80-A70B-4B856056F1B3}">
      <dgm:prSet/>
      <dgm:spPr/>
      <dgm:t>
        <a:bodyPr/>
        <a:lstStyle/>
        <a:p>
          <a:endParaRPr lang="ru-RU"/>
        </a:p>
      </dgm:t>
    </dgm:pt>
    <dgm:pt modelId="{19DBBC75-CEA7-435C-9AF4-DA08BF788CD0}" type="pres">
      <dgm:prSet presAssocID="{6161C9C5-15E1-45EB-928E-1A835CC3FE4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6CF1B69-0D76-4500-9AC2-C364B2087B9F}" type="pres">
      <dgm:prSet presAssocID="{043B135A-8C99-4765-A333-10A17FD8960E}" presName="roof" presStyleLbl="dkBgShp" presStyleIdx="0" presStyleCnt="2"/>
      <dgm:spPr/>
      <dgm:t>
        <a:bodyPr/>
        <a:lstStyle/>
        <a:p>
          <a:endParaRPr lang="ru-RU"/>
        </a:p>
      </dgm:t>
    </dgm:pt>
    <dgm:pt modelId="{99F11B2E-B9F9-46D6-8BAE-FD3192736284}" type="pres">
      <dgm:prSet presAssocID="{043B135A-8C99-4765-A333-10A17FD8960E}" presName="pillars" presStyleCnt="0"/>
      <dgm:spPr/>
      <dgm:t>
        <a:bodyPr/>
        <a:lstStyle/>
        <a:p>
          <a:endParaRPr lang="ru-RU"/>
        </a:p>
      </dgm:t>
    </dgm:pt>
    <dgm:pt modelId="{F7F2CAB2-9C4C-4119-BDA4-95E7783E0ADF}" type="pres">
      <dgm:prSet presAssocID="{043B135A-8C99-4765-A333-10A17FD8960E}" presName="pillar1" presStyleLbl="node1" presStyleIdx="0" presStyleCnt="3" custScaleY="51740" custLinFactNeighborY="-272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F07AFA-E282-496E-9245-F3A6E42949E3}" type="pres">
      <dgm:prSet presAssocID="{294C2467-E363-4800-A35E-14E8E3E52115}" presName="pillarX" presStyleLbl="node1" presStyleIdx="1" presStyleCnt="3" custScaleY="51740" custLinFactNeighborY="-272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D06E1A-1E95-4332-81F0-B10314AACBA9}" type="pres">
      <dgm:prSet presAssocID="{43CE3EFF-89C3-493B-82EB-0BD25087CD5E}" presName="pillarX" presStyleLbl="node1" presStyleIdx="2" presStyleCnt="3" custScaleY="51740" custLinFactNeighborY="-272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7DB029-B10C-45AD-BBC3-0DF088D412E6}" type="pres">
      <dgm:prSet presAssocID="{043B135A-8C99-4765-A333-10A17FD8960E}" presName="base" presStyleLbl="dkBgShp" presStyleIdx="1" presStyleCnt="2" custScaleY="663264" custLinFactY="-91837" custLinFactNeighborY="-100000"/>
      <dgm:spPr/>
      <dgm:t>
        <a:bodyPr/>
        <a:lstStyle/>
        <a:p>
          <a:endParaRPr lang="ru-RU"/>
        </a:p>
      </dgm:t>
    </dgm:pt>
  </dgm:ptLst>
  <dgm:cxnLst>
    <dgm:cxn modelId="{EE21E897-66A6-4C5F-A3C7-2B9FE50164FD}" type="presOf" srcId="{43CE3EFF-89C3-493B-82EB-0BD25087CD5E}" destId="{68D06E1A-1E95-4332-81F0-B10314AACBA9}" srcOrd="0" destOrd="0" presId="urn:microsoft.com/office/officeart/2005/8/layout/hList3"/>
    <dgm:cxn modelId="{504DE289-7CB7-4652-A347-F31B7FE7FC1F}" type="presOf" srcId="{6161C9C5-15E1-45EB-928E-1A835CC3FE4B}" destId="{19DBBC75-CEA7-435C-9AF4-DA08BF788CD0}" srcOrd="0" destOrd="0" presId="urn:microsoft.com/office/officeart/2005/8/layout/hList3"/>
    <dgm:cxn modelId="{0FEC6452-E9F6-4279-8574-930965ECFBF6}" type="presOf" srcId="{043B135A-8C99-4765-A333-10A17FD8960E}" destId="{16CF1B69-0D76-4500-9AC2-C364B2087B9F}" srcOrd="0" destOrd="0" presId="urn:microsoft.com/office/officeart/2005/8/layout/hList3"/>
    <dgm:cxn modelId="{1A011D88-AD04-4C80-A70B-4B856056F1B3}" srcId="{043B135A-8C99-4765-A333-10A17FD8960E}" destId="{43CE3EFF-89C3-493B-82EB-0BD25087CD5E}" srcOrd="2" destOrd="0" parTransId="{73CF80E1-7F98-4D78-9D8F-7477B5B64A4B}" sibTransId="{0ADB7E83-82F0-4A67-BF84-A994663053B1}"/>
    <dgm:cxn modelId="{87CA2F2D-4963-4A21-93B5-906C6CAE3DA9}" srcId="{043B135A-8C99-4765-A333-10A17FD8960E}" destId="{AACFDFA8-700E-4D24-8DC1-264E5CEB0086}" srcOrd="0" destOrd="0" parTransId="{A9FC498D-25EC-4537-8075-42842C46728C}" sibTransId="{AAFE3380-3F4E-4463-96CF-FC092028B025}"/>
    <dgm:cxn modelId="{65E90E01-75F7-429F-9056-B33E7C4EEA92}" srcId="{6161C9C5-15E1-45EB-928E-1A835CC3FE4B}" destId="{043B135A-8C99-4765-A333-10A17FD8960E}" srcOrd="0" destOrd="0" parTransId="{206E023E-A659-49F5-BD73-D00C5280E186}" sibTransId="{9A2E86F6-8772-4062-B8C8-06E8F3C27400}"/>
    <dgm:cxn modelId="{FF191472-7621-4C37-A577-515C474719D9}" type="presOf" srcId="{AACFDFA8-700E-4D24-8DC1-264E5CEB0086}" destId="{F7F2CAB2-9C4C-4119-BDA4-95E7783E0ADF}" srcOrd="0" destOrd="0" presId="urn:microsoft.com/office/officeart/2005/8/layout/hList3"/>
    <dgm:cxn modelId="{6F46C958-2885-4398-9B0D-AFA89A6DAC95}" type="presOf" srcId="{294C2467-E363-4800-A35E-14E8E3E52115}" destId="{D4F07AFA-E282-496E-9245-F3A6E42949E3}" srcOrd="0" destOrd="0" presId="urn:microsoft.com/office/officeart/2005/8/layout/hList3"/>
    <dgm:cxn modelId="{D1684586-6D5D-40F6-B03E-B8C738F07E5A}" srcId="{043B135A-8C99-4765-A333-10A17FD8960E}" destId="{294C2467-E363-4800-A35E-14E8E3E52115}" srcOrd="1" destOrd="0" parTransId="{DD00892B-89CA-4F63-BCD9-E3EB8AAD0864}" sibTransId="{6DDBF432-9EA4-4E45-B37A-C0848FF63E69}"/>
    <dgm:cxn modelId="{0C199B56-70E5-4DEC-B5F0-996B9A90D74E}" type="presParOf" srcId="{19DBBC75-CEA7-435C-9AF4-DA08BF788CD0}" destId="{16CF1B69-0D76-4500-9AC2-C364B2087B9F}" srcOrd="0" destOrd="0" presId="urn:microsoft.com/office/officeart/2005/8/layout/hList3"/>
    <dgm:cxn modelId="{A524F657-B1CC-454E-AC60-7B5C2CE025FE}" type="presParOf" srcId="{19DBBC75-CEA7-435C-9AF4-DA08BF788CD0}" destId="{99F11B2E-B9F9-46D6-8BAE-FD3192736284}" srcOrd="1" destOrd="0" presId="urn:microsoft.com/office/officeart/2005/8/layout/hList3"/>
    <dgm:cxn modelId="{EBEF3F68-BD65-4B22-AE71-64025D34695D}" type="presParOf" srcId="{99F11B2E-B9F9-46D6-8BAE-FD3192736284}" destId="{F7F2CAB2-9C4C-4119-BDA4-95E7783E0ADF}" srcOrd="0" destOrd="0" presId="urn:microsoft.com/office/officeart/2005/8/layout/hList3"/>
    <dgm:cxn modelId="{E31CC2FF-3E2C-4D4B-AE6E-1C215F9D1B0E}" type="presParOf" srcId="{99F11B2E-B9F9-46D6-8BAE-FD3192736284}" destId="{D4F07AFA-E282-496E-9245-F3A6E42949E3}" srcOrd="1" destOrd="0" presId="urn:microsoft.com/office/officeart/2005/8/layout/hList3"/>
    <dgm:cxn modelId="{5C0641E2-505B-4E10-957B-A38372EF3FF0}" type="presParOf" srcId="{99F11B2E-B9F9-46D6-8BAE-FD3192736284}" destId="{68D06E1A-1E95-4332-81F0-B10314AACBA9}" srcOrd="2" destOrd="0" presId="urn:microsoft.com/office/officeart/2005/8/layout/hList3"/>
    <dgm:cxn modelId="{8EC2CB75-C00D-435E-946B-355FD996F9F1}" type="presParOf" srcId="{19DBBC75-CEA7-435C-9AF4-DA08BF788CD0}" destId="{FD7DB029-B10C-45AD-BBC3-0DF088D412E6}" srcOrd="2" destOrd="0" presId="urn:microsoft.com/office/officeart/2005/8/layout/hLis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EA6B0-F547-40EB-953F-A702974CB9B6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C85993-C33E-407E-9E7B-887BA23DA0F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Однозначных – 10(0, 1, 2, 3, 4, 5, 6, 7, 8, 9)</a:t>
            </a:r>
          </a:p>
          <a:p>
            <a:r>
              <a:rPr lang="ru-RU" dirty="0" smtClean="0"/>
              <a:t>Двузначных 90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85993-C33E-407E-9E7B-887BA23DA0F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Прямоугольник 85"/>
          <p:cNvSpPr/>
          <p:nvPr userDrawn="1"/>
        </p:nvSpPr>
        <p:spPr>
          <a:xfrm>
            <a:off x="714348" y="285728"/>
            <a:ext cx="8215370" cy="63579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6642556"/>
            <a:ext cx="150016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kern="12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© Фокина Лидия Петровна </a:t>
            </a:r>
            <a:endParaRPr lang="ru-RU" sz="800" kern="1200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8" name="Группа 7"/>
          <p:cNvGrpSpPr/>
          <p:nvPr userDrawn="1"/>
        </p:nvGrpSpPr>
        <p:grpSpPr>
          <a:xfrm rot="10800000">
            <a:off x="357158" y="6147194"/>
            <a:ext cx="821538" cy="250033"/>
            <a:chOff x="2714612" y="1428736"/>
            <a:chExt cx="2857520" cy="785818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9" name="Овал 8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"/>
          <p:cNvGrpSpPr/>
          <p:nvPr userDrawn="1"/>
        </p:nvGrpSpPr>
        <p:grpSpPr>
          <a:xfrm rot="10800000">
            <a:off x="357158" y="5436391"/>
            <a:ext cx="821538" cy="250033"/>
            <a:chOff x="2714612" y="1428736"/>
            <a:chExt cx="2857520" cy="785818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5" name="Овал 14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7" name="Группа 86"/>
          <p:cNvGrpSpPr/>
          <p:nvPr userDrawn="1"/>
        </p:nvGrpSpPr>
        <p:grpSpPr>
          <a:xfrm rot="10800000">
            <a:off x="357158" y="4725588"/>
            <a:ext cx="821538" cy="250033"/>
            <a:chOff x="2714612" y="1428736"/>
            <a:chExt cx="2857520" cy="785818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88" name="Овал 87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Овал 90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Скругленный прямоугольник 91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3" name="Группа 92"/>
          <p:cNvGrpSpPr/>
          <p:nvPr userDrawn="1"/>
        </p:nvGrpSpPr>
        <p:grpSpPr>
          <a:xfrm rot="10800000">
            <a:off x="357158" y="4014785"/>
            <a:ext cx="821538" cy="250033"/>
            <a:chOff x="2714612" y="1428736"/>
            <a:chExt cx="2857520" cy="785818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94" name="Овал 93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Овал 96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Скругленный прямоугольник 97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9" name="Группа 98"/>
          <p:cNvGrpSpPr/>
          <p:nvPr userDrawn="1"/>
        </p:nvGrpSpPr>
        <p:grpSpPr>
          <a:xfrm rot="10800000">
            <a:off x="357158" y="3303982"/>
            <a:ext cx="821538" cy="250033"/>
            <a:chOff x="2714612" y="1428736"/>
            <a:chExt cx="2857520" cy="785818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00" name="Овал 99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Овал 102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Скругленный прямоугольник 103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5" name="Группа 104"/>
          <p:cNvGrpSpPr/>
          <p:nvPr userDrawn="1"/>
        </p:nvGrpSpPr>
        <p:grpSpPr>
          <a:xfrm rot="10800000">
            <a:off x="357158" y="2593179"/>
            <a:ext cx="821538" cy="250033"/>
            <a:chOff x="2714612" y="1428736"/>
            <a:chExt cx="2857520" cy="785818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06" name="Овал 105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Овал 108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Скругленный прямоугольник 109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1" name="Группа 110"/>
          <p:cNvGrpSpPr/>
          <p:nvPr userDrawn="1"/>
        </p:nvGrpSpPr>
        <p:grpSpPr>
          <a:xfrm rot="10800000">
            <a:off x="357158" y="1882376"/>
            <a:ext cx="821538" cy="250033"/>
            <a:chOff x="2714612" y="1428736"/>
            <a:chExt cx="2857520" cy="785818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12" name="Овал 111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Овал 114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Скругленный прямоугольник 115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7" name="Группа 116"/>
          <p:cNvGrpSpPr/>
          <p:nvPr userDrawn="1"/>
        </p:nvGrpSpPr>
        <p:grpSpPr>
          <a:xfrm rot="10800000">
            <a:off x="357158" y="1171573"/>
            <a:ext cx="821538" cy="250033"/>
            <a:chOff x="2714612" y="1428736"/>
            <a:chExt cx="2857520" cy="785818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18" name="Овал 117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Овал 120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2" name="Скругленный прямоугольник 121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3" name="Группа 122"/>
          <p:cNvGrpSpPr/>
          <p:nvPr userDrawn="1"/>
        </p:nvGrpSpPr>
        <p:grpSpPr>
          <a:xfrm rot="10800000">
            <a:off x="357158" y="460770"/>
            <a:ext cx="821538" cy="250033"/>
            <a:chOff x="2714612" y="1428736"/>
            <a:chExt cx="2857520" cy="785818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24" name="Овал 123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Овал 126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Скругленный прямоугольник 127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linda6035.ucoz.ru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14348" y="2000240"/>
            <a:ext cx="814393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6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Урок №17(98)</a:t>
            </a:r>
          </a:p>
          <a:p>
            <a:pPr algn="ctr">
              <a:defRPr/>
            </a:pPr>
            <a:r>
              <a:rPr lang="ru-RU" sz="6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Трёхзначные числа</a:t>
            </a:r>
            <a:endParaRPr lang="ru-RU" sz="6000" b="1" dirty="0">
              <a:ln w="19050">
                <a:solidFill>
                  <a:prstClr val="white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59532" y="357166"/>
            <a:ext cx="645580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 w="11430"/>
                <a:solidFill>
                  <a:srgbClr val="C8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Математика ∙ 2 класс ∙ УМК «Гармония»</a:t>
            </a:r>
            <a:endParaRPr lang="ru-RU" sz="2800" b="1" cap="none" spc="0" dirty="0">
              <a:ln w="11430"/>
              <a:solidFill>
                <a:srgbClr val="C8000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канирование0001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 rot="16200000">
            <a:off x="3409509" y="448087"/>
            <a:ext cx="3143272" cy="781921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57290" y="571480"/>
            <a:ext cx="750099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Найди правило, по которому записаны выражения в первом столбце.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 Составь по этому правилу выражения в других столбцах и запиши их значения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500694" y="2714620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3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000496" y="3214686"/>
            <a:ext cx="1714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80 – 50 =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572132" y="3139859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30</a:t>
            </a:r>
            <a:endParaRPr lang="ru-R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786182" y="3701481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spc="-150" dirty="0" smtClean="0"/>
              <a:t>800 – 500 </a:t>
            </a:r>
            <a:r>
              <a:rPr lang="ru-RU" sz="3200" dirty="0" smtClean="0"/>
              <a:t>=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5500694" y="3643314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spc="-150" dirty="0" smtClean="0"/>
              <a:t>300</a:t>
            </a:r>
            <a:endParaRPr lang="ru-RU" sz="3600" b="1" spc="-150" dirty="0"/>
          </a:p>
        </p:txBody>
      </p:sp>
      <p:sp>
        <p:nvSpPr>
          <p:cNvPr id="9" name="TextBox 8"/>
          <p:cNvSpPr txBox="1"/>
          <p:nvPr/>
        </p:nvSpPr>
        <p:spPr>
          <a:xfrm>
            <a:off x="8215338" y="2714620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4</a:t>
            </a:r>
            <a:endParaRPr lang="ru-RU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72264" y="3214686"/>
            <a:ext cx="1714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70 – 30 =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8215338" y="3211297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40</a:t>
            </a:r>
            <a:endParaRPr lang="ru-RU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500826" y="3772919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spc="-150" dirty="0" smtClean="0"/>
              <a:t>700 – 300 </a:t>
            </a:r>
            <a:r>
              <a:rPr lang="ru-RU" sz="3200" dirty="0" smtClean="0"/>
              <a:t>=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8215338" y="3711363"/>
            <a:ext cx="928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spc="-150" dirty="0" smtClean="0"/>
              <a:t>400</a:t>
            </a:r>
            <a:endParaRPr lang="ru-RU" sz="3600" b="1" spc="-150" dirty="0"/>
          </a:p>
        </p:txBody>
      </p:sp>
      <p:sp>
        <p:nvSpPr>
          <p:cNvPr id="14" name="TextBox 13"/>
          <p:cNvSpPr txBox="1"/>
          <p:nvPr/>
        </p:nvSpPr>
        <p:spPr>
          <a:xfrm>
            <a:off x="5500694" y="4214818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8</a:t>
            </a:r>
            <a:endParaRPr lang="ru-RU" sz="3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000496" y="4714884"/>
            <a:ext cx="1714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40 + 40 =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5500694" y="4711495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80</a:t>
            </a:r>
            <a:endParaRPr lang="ru-RU" sz="3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786182" y="5273117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spc="-150" dirty="0" smtClean="0"/>
              <a:t>400 + 400 </a:t>
            </a:r>
            <a:r>
              <a:rPr lang="ru-RU" sz="3200" dirty="0" smtClean="0"/>
              <a:t>=</a:t>
            </a:r>
            <a:endParaRPr lang="ru-RU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5500694" y="5211561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spc="-150" dirty="0" smtClean="0"/>
              <a:t>800</a:t>
            </a:r>
            <a:endParaRPr lang="ru-RU" sz="3600" b="1" spc="-150" dirty="0"/>
          </a:p>
        </p:txBody>
      </p:sp>
      <p:sp>
        <p:nvSpPr>
          <p:cNvPr id="19" name="TextBox 18"/>
          <p:cNvSpPr txBox="1"/>
          <p:nvPr/>
        </p:nvSpPr>
        <p:spPr>
          <a:xfrm>
            <a:off x="8215338" y="4286256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9</a:t>
            </a:r>
            <a:endParaRPr lang="ru-RU" sz="3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572264" y="4786322"/>
            <a:ext cx="1714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80 + 10 =</a:t>
            </a:r>
            <a:endParaRPr lang="ru-RU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8286776" y="4711495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90</a:t>
            </a:r>
            <a:endParaRPr lang="ru-RU" sz="36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500826" y="5273117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spc="-150" dirty="0" smtClean="0"/>
              <a:t>800 + 100 </a:t>
            </a:r>
            <a:r>
              <a:rPr lang="ru-RU" sz="3200" dirty="0" smtClean="0"/>
              <a:t>=</a:t>
            </a:r>
            <a:endParaRPr lang="ru-RU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8215338" y="5282999"/>
            <a:ext cx="928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spc="-150" dirty="0" smtClean="0"/>
              <a:t>900</a:t>
            </a:r>
            <a:endParaRPr lang="ru-RU" sz="3600" b="1" spc="-15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1142976" y="2214554"/>
            <a:ext cx="7786742" cy="3693319"/>
            <a:chOff x="1020774" y="-815361"/>
            <a:chExt cx="7511666" cy="5906625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020774" y="-815361"/>
              <a:ext cx="7511666" cy="59066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dirty="0" smtClean="0">
                  <a:solidFill>
                    <a:prstClr val="black"/>
                  </a:solidFill>
                  <a:latin typeface="Monotype Corsiva" pitchFamily="66" charset="0"/>
                </a:rPr>
                <a:t>Автор шаблона </a:t>
              </a:r>
              <a:r>
                <a:rPr lang="ru-RU" dirty="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Фокина </a:t>
              </a:r>
              <a:r>
                <a:rPr lang="ru-RU" dirty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Лидия </a:t>
              </a:r>
              <a:r>
                <a:rPr lang="ru-RU" dirty="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Петровна</a:t>
              </a:r>
            </a:p>
            <a:p>
              <a:pPr>
                <a:defRPr/>
              </a:pPr>
              <a:endPara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endParaRPr>
            </a:p>
            <a:p>
              <a:pPr>
                <a:defRPr/>
              </a:pPr>
              <a:endPara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endParaRPr>
            </a:p>
            <a:p>
              <a:pPr>
                <a:defRPr/>
              </a:pPr>
              <a:endPara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endParaRPr>
            </a:p>
            <a:p>
              <a:r>
                <a:rPr lang="ru-RU" dirty="0" smtClean="0"/>
                <a:t> </a:t>
              </a:r>
              <a:r>
                <a:rPr lang="ru-RU" b="1" dirty="0" smtClean="0"/>
                <a:t>Задания для презентации:</a:t>
              </a:r>
            </a:p>
            <a:p>
              <a:pPr lvl="0"/>
              <a:endParaRPr lang="ru-RU" dirty="0" smtClean="0"/>
            </a:p>
            <a:p>
              <a:pPr lvl="0"/>
              <a:r>
                <a:rPr lang="ru-RU" dirty="0" smtClean="0"/>
                <a:t>Н.Б.Истомина Математика 2 класс /ч.2/Смоленск: Ассоциация </a:t>
              </a:r>
              <a:r>
                <a:rPr lang="en-US" dirty="0" smtClean="0"/>
                <a:t>XXI</a:t>
              </a:r>
              <a:r>
                <a:rPr lang="ru-RU" dirty="0" smtClean="0"/>
                <a:t> век, 2012г. </a:t>
              </a:r>
            </a:p>
            <a:p>
              <a:endParaRPr lang="ru-RU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  <a:p>
              <a:r>
                <a:rPr lang="ru-RU" dirty="0" smtClean="0">
                  <a:solidFill>
                    <a:prstClr val="black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Н.Б.Истомина, З.Б.Редько Тетрадь по математике 2 класс/ч.2/ Смоленск: Ассоциация </a:t>
              </a:r>
              <a:r>
                <a:rPr lang="en-US" dirty="0" smtClean="0">
                  <a:solidFill>
                    <a:prstClr val="black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XXI </a:t>
              </a:r>
              <a:r>
                <a:rPr lang="ru-RU" dirty="0" smtClean="0">
                  <a:solidFill>
                    <a:prstClr val="black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век, 2013г</a:t>
              </a:r>
              <a:r>
                <a:rPr lang="ru-RU" dirty="0" smtClean="0">
                  <a:solidFill>
                    <a:prstClr val="black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.</a:t>
              </a:r>
            </a:p>
            <a:p>
              <a:endParaRPr lang="ru-RU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  <a:p>
              <a:endParaRPr lang="ru-RU" dirty="0" smtClean="0"/>
            </a:p>
            <a:p>
              <a:pPr>
                <a:defRPr/>
              </a:pPr>
              <a:endParaRPr lang="ru-RU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endParaRPr>
            </a:p>
          </p:txBody>
        </p:sp>
        <p:sp>
          <p:nvSpPr>
            <p:cNvPr id="4" name="Прямоугольник 3"/>
            <p:cNvSpPr>
              <a:spLocks noChangeArrowheads="1"/>
            </p:cNvSpPr>
            <p:nvPr/>
          </p:nvSpPr>
          <p:spPr bwMode="auto">
            <a:xfrm>
              <a:off x="4604321" y="-815361"/>
              <a:ext cx="3628503" cy="6476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sz="2000" b="1" dirty="0">
                  <a:solidFill>
                    <a:prstClr val="black"/>
                  </a:solidFill>
                  <a:latin typeface="Monotype Corsiva" pitchFamily="66" charset="0"/>
                </a:rPr>
                <a:t>Сайт </a:t>
              </a:r>
              <a:r>
                <a:rPr lang="en-US" sz="2000" b="1" dirty="0">
                  <a:solidFill>
                    <a:prstClr val="black"/>
                  </a:solidFill>
                  <a:latin typeface="Monotype Corsiva" pitchFamily="66" charset="0"/>
                  <a:hlinkClick r:id="rId2"/>
                </a:rPr>
                <a:t>http://linda6035.ucoz.ru/</a:t>
              </a:r>
              <a:r>
                <a:rPr lang="ru-RU" sz="2000" b="1" dirty="0">
                  <a:solidFill>
                    <a:prstClr val="black"/>
                  </a:solidFill>
                  <a:latin typeface="Monotype Corsiva" pitchFamily="66" charset="0"/>
                </a:rPr>
                <a:t>    </a:t>
              </a:r>
              <a:r>
                <a:rPr lang="ru-RU" sz="2000" b="1" i="1" dirty="0">
                  <a:solidFill>
                    <a:prstClr val="black"/>
                  </a:solidFill>
                  <a:latin typeface="Monotype Corsiva" pitchFamily="66" charset="0"/>
                </a:rPr>
                <a:t>  </a:t>
              </a:r>
              <a:endParaRPr lang="ru-RU" sz="2000" b="1" dirty="0">
                <a:solidFill>
                  <a:prstClr val="black"/>
                </a:solidFill>
                <a:latin typeface="Monotype Corsiva" pitchFamily="66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071538" y="2500306"/>
            <a:ext cx="78373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Элементы спирали нарисованы автором при помощи фигур </a:t>
            </a:r>
          </a:p>
          <a:p>
            <a:pPr algn="ctr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Microsoft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Office PowerPoint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2007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14480" y="928670"/>
            <a:ext cx="28603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Ресурсы: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285728"/>
            <a:ext cx="77867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какому признаку можно разбить числа </a:t>
            </a:r>
          </a:p>
          <a:p>
            <a:r>
              <a:rPr lang="ru-RU" sz="3600" b="1" spc="300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7, 38, 50, 6, 4, 78, 87, 92, 3, 0</a:t>
            </a:r>
          </a:p>
          <a:p>
            <a:r>
              <a:rPr lang="ru-RU" sz="36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две  группы?</a:t>
            </a:r>
            <a:endParaRPr lang="ru-RU" sz="3600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57290" y="2571744"/>
            <a:ext cx="7286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spc="300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7, 6, 4, 3, 0 </a:t>
            </a:r>
            <a:r>
              <a:rPr lang="ru-RU" sz="36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однозначные</a:t>
            </a:r>
            <a:endParaRPr lang="ru-RU" sz="36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57290" y="3214686"/>
            <a:ext cx="757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spc="300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38, 50, 78, 87, 92 </a:t>
            </a:r>
            <a:r>
              <a:rPr lang="ru-RU" sz="36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двузначные</a:t>
            </a:r>
            <a:endParaRPr lang="ru-RU" sz="36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4414" y="3915795"/>
            <a:ext cx="7715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Сколько однозначных чисел ты знаешь?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85852" y="4929198"/>
            <a:ext cx="7572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Сколько двузначных чисел?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4414" y="4429132"/>
            <a:ext cx="7715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Назови наименьшее однозначное число;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85852" y="5500702"/>
            <a:ext cx="75724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Назови наименьшее двузначное число;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Наибольшее двузначное число.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57290" y="642918"/>
            <a:ext cx="7286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Какое число лишнее?</a:t>
            </a:r>
          </a:p>
          <a:p>
            <a:pPr algn="ctr"/>
            <a:r>
              <a:rPr lang="ru-RU" sz="3600" b="1" spc="300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83, 54, 49, 100, 32, 23, 94</a:t>
            </a:r>
            <a:endParaRPr lang="ru-RU" sz="36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71604" y="2143116"/>
            <a:ext cx="700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оно называется?</a:t>
            </a:r>
            <a:endParaRPr lang="ru-RU" sz="36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7290" y="3143248"/>
            <a:ext cx="757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Число</a:t>
            </a:r>
            <a:r>
              <a:rPr lang="ru-RU" sz="3600" b="1" spc="300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100 /сто/ </a:t>
            </a:r>
            <a:r>
              <a:rPr lang="ru-RU" sz="36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трёхзначное</a:t>
            </a:r>
            <a:endParaRPr lang="ru-RU" sz="36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00562" y="1214422"/>
            <a:ext cx="1000132" cy="642942"/>
          </a:xfrm>
          <a:prstGeom prst="rect">
            <a:avLst/>
          </a:prstGeom>
          <a:noFill/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Схема 8"/>
          <p:cNvGraphicFramePr/>
          <p:nvPr/>
        </p:nvGraphicFramePr>
        <p:xfrm>
          <a:off x="1500166" y="4143380"/>
          <a:ext cx="6929486" cy="2000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143108" y="5072074"/>
            <a:ext cx="62151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chemeClr val="bg1"/>
                </a:solidFill>
              </a:rPr>
              <a:t>1           0            0</a:t>
            </a:r>
            <a:endParaRPr lang="ru-RU" sz="6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Graphic spid="9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3051080"/>
            <a:ext cx="3643338" cy="3256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4929198"/>
            <a:ext cx="1143008" cy="142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68" y="5500702"/>
            <a:ext cx="785818" cy="782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214414" y="285728"/>
            <a:ext cx="77867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Рассмотри рисунок.</a:t>
            </a:r>
          </a:p>
          <a:p>
            <a:pPr marL="742950" indent="-742950">
              <a:buAutoNum type="arabicParenR"/>
            </a:pPr>
            <a:r>
              <a:rPr lang="ru-RU" sz="3600" spc="3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Сколько единиц в 1 десятке?</a:t>
            </a:r>
          </a:p>
          <a:p>
            <a:pPr marL="742950" indent="-742950">
              <a:buAutoNum type="arabicParenR"/>
            </a:pPr>
            <a:r>
              <a:rPr lang="ru-RU" sz="3600" spc="3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Сколько десятков в 1 сотне?</a:t>
            </a:r>
          </a:p>
          <a:p>
            <a:pPr marL="742950" indent="-742950">
              <a:buAutoNum type="arabicParenR"/>
            </a:pPr>
            <a:r>
              <a:rPr lang="ru-RU" sz="3600" spc="3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Сколько единиц в 1 сотне?</a:t>
            </a:r>
            <a:endParaRPr lang="ru-RU" sz="3600" spc="300" dirty="0"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285728"/>
            <a:ext cx="77867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Знаешь ли ты названия сотен? Назови.</a:t>
            </a:r>
          </a:p>
          <a:p>
            <a:r>
              <a:rPr lang="ru-RU" sz="3600" b="1" spc="3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Запиши цифрами каждое число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1821637" y="1643050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5572132" y="2143116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1 сотня - </a:t>
            </a:r>
            <a:r>
              <a:rPr lang="ru-RU" sz="3600" b="1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сто</a:t>
            </a:r>
            <a:endParaRPr lang="ru-RU" sz="3600" b="1" dirty="0"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2714612" y="3357562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1071538" y="3357562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5214910" y="4143380"/>
            <a:ext cx="3786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2 сотни - две</a:t>
            </a:r>
            <a:r>
              <a:rPr lang="ru-RU" sz="3600" b="1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сти</a:t>
            </a:r>
            <a:endParaRPr lang="ru-RU" sz="3600" b="1" dirty="0"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1857356" y="5214950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214282" y="5211561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5357786" y="6000768"/>
            <a:ext cx="3786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3 сотни - три</a:t>
            </a:r>
            <a:r>
              <a:rPr lang="ru-RU" sz="3600" b="1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ста</a:t>
            </a:r>
            <a:endParaRPr lang="ru-RU" sz="3600" b="1" dirty="0"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3500430" y="5214950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642910" y="3214686"/>
            <a:ext cx="8286808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714348" y="5000636"/>
            <a:ext cx="8286808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785786" y="500042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4500562" y="1785926"/>
            <a:ext cx="421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4 сотни - четыре</a:t>
            </a:r>
            <a:r>
              <a:rPr lang="ru-RU" sz="3600" b="1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ста</a:t>
            </a:r>
            <a:endParaRPr lang="ru-RU" sz="3600" b="1" dirty="0"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2428860" y="500042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785786" y="2071678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1071538" y="5214950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285720" y="3857628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5143504" y="5214950"/>
            <a:ext cx="3786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5 сотен - пять</a:t>
            </a:r>
            <a:r>
              <a:rPr lang="ru-RU" sz="3600" b="1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сот</a:t>
            </a:r>
            <a:endParaRPr lang="ru-RU" sz="3600" b="1" dirty="0"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2428860" y="2071678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2714612" y="5286388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3571868" y="3857628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1928794" y="3857628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642910" y="3643314"/>
            <a:ext cx="8286808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785786" y="500042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6429388" y="1785926"/>
            <a:ext cx="228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6 сотен - шесть</a:t>
            </a:r>
            <a:r>
              <a:rPr lang="ru-RU" sz="3600" b="1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сот</a:t>
            </a:r>
            <a:endParaRPr lang="ru-RU" sz="3600" b="1" dirty="0"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2428860" y="500042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785786" y="2071678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1071538" y="5214950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285720" y="3857628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6858016" y="4643446"/>
            <a:ext cx="2143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7 сотен - семь</a:t>
            </a:r>
            <a:r>
              <a:rPr lang="ru-RU" sz="3600" b="1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сот</a:t>
            </a:r>
            <a:endParaRPr lang="ru-RU" sz="3600" b="1" dirty="0"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2428860" y="2071678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2714612" y="5286388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3571868" y="3857628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1928794" y="3857628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642910" y="3643314"/>
            <a:ext cx="8286808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4071934" y="2071678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4071934" y="500042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4357686" y="5214950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5214942" y="3786190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285720" y="500042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6715140" y="1800043"/>
            <a:ext cx="228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8 сотен - восемь</a:t>
            </a:r>
            <a:r>
              <a:rPr lang="ru-RU" sz="3600" b="1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сот</a:t>
            </a:r>
            <a:endParaRPr lang="ru-RU" sz="3600" b="1" dirty="0"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1928794" y="500042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357158" y="2071678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214282" y="5214950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285720" y="3857628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6786578" y="5371943"/>
            <a:ext cx="2143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9 сотен - девять</a:t>
            </a:r>
            <a:r>
              <a:rPr lang="ru-RU" sz="3600" b="1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сот</a:t>
            </a:r>
            <a:endParaRPr lang="ru-RU" sz="3600" b="1" dirty="0"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2000232" y="2071678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1857356" y="5214950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3428992" y="3857628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1857356" y="3857628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642910" y="3643314"/>
            <a:ext cx="8286808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3643306" y="2071678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3571868" y="500042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3428992" y="5214950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5000628" y="3857628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5286380" y="2071678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5214942" y="500042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5036347" y="5214950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240"/>
          <a:stretch>
            <a:fillRect/>
          </a:stretch>
        </p:blipFill>
        <p:spPr bwMode="auto">
          <a:xfrm>
            <a:off x="6607983" y="3857628"/>
            <a:ext cx="18216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57290" y="496653"/>
            <a:ext cx="7286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Проверь свои записи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28728" y="1428736"/>
            <a:ext cx="7286676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spc="300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100,  200,  300,  400,  500, 600,  700,  800,  900</a:t>
            </a:r>
            <a:endParaRPr lang="ru-RU" sz="4000" spc="300" dirty="0"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905714" y="4429132"/>
            <a:ext cx="33807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Молодцы!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Тема Office">
  <a:themeElements>
    <a:clrScheme name="Другая 2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8080"/>
      </a:accent1>
      <a:accent2>
        <a:srgbClr val="990000"/>
      </a:accent2>
      <a:accent3>
        <a:srgbClr val="FFFF00"/>
      </a:accent3>
      <a:accent4>
        <a:srgbClr val="006600"/>
      </a:accent4>
      <a:accent5>
        <a:srgbClr val="0000FF"/>
      </a:accent5>
      <a:accent6>
        <a:srgbClr val="FF0000"/>
      </a:accent6>
      <a:hlink>
        <a:srgbClr val="FF6566"/>
      </a:hlink>
      <a:folHlink>
        <a:srgbClr val="BF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369</Words>
  <Application>Microsoft Office PowerPoint</Application>
  <PresentationFormat>Экран (4:3)</PresentationFormat>
  <Paragraphs>79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</cp:lastModifiedBy>
  <cp:revision>16</cp:revision>
  <dcterms:created xsi:type="dcterms:W3CDTF">2014-11-22T17:16:34Z</dcterms:created>
  <dcterms:modified xsi:type="dcterms:W3CDTF">2015-02-28T12:09:59Z</dcterms:modified>
</cp:coreProperties>
</file>