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73" r:id="rId4"/>
    <p:sldId id="279" r:id="rId5"/>
    <p:sldId id="280" r:id="rId6"/>
    <p:sldId id="281" r:id="rId7"/>
    <p:sldId id="272" r:id="rId8"/>
    <p:sldId id="283" r:id="rId9"/>
    <p:sldId id="286" r:id="rId10"/>
    <p:sldId id="284" r:id="rId11"/>
    <p:sldId id="288" r:id="rId12"/>
    <p:sldId id="289" r:id="rId13"/>
    <p:sldId id="291" r:id="rId14"/>
    <p:sldId id="292" r:id="rId15"/>
    <p:sldId id="293" r:id="rId16"/>
    <p:sldId id="294" r:id="rId17"/>
    <p:sldId id="295" r:id="rId18"/>
    <p:sldId id="299" r:id="rId19"/>
    <p:sldId id="304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5C11-0431-46E7-B939-C26D2B396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3136-3B71-468F-B2BA-FFDA9BBBF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88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2306-C0A3-4F64-BBB2-39F778604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2C52-7209-4BE6-B012-541218BF89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43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BF45-3EDB-41C8-A86F-8FCD423C9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33AD-DDD2-4F02-802B-E5FA0B330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12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61C8-C13C-45C5-BC65-E1DFE5E453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C773-1178-4F2E-9F45-CCAAAA0084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48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6598-DDD1-4370-8D8C-14CCE3CB96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F6F1-F29C-4699-916F-76E273E945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40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7E29-DE67-4E76-810F-2F32DA5E1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D95A-60C0-49FD-B223-E04B90369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62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5693-56D6-4725-BFEE-14767952EE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13EB-5306-4682-A798-DCEB908231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15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DCBA-A522-4832-8A5F-3E19FE9B50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C8CD-C6C2-40BA-81C5-F98446198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77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D0E6-C141-4999-A7AC-C4064A6A51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8DB9-A9D9-4C68-918E-C4D21B8B8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06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2495-4B25-4A67-8585-71753BD4A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94AF-476C-45B8-92B1-714E36F45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0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60C9-EA6C-4061-9ACC-8E8CE972E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D069-4AB7-45EC-9191-D532C883AC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99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45C-60AA-4FE3-A6B5-BFD3D80EA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AD51-A30F-4BED-907F-679EA5A031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89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4E07-2C2C-4475-9951-CD9A99319B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5681-BDFD-4FC7-AEB8-5301CCC17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704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23C9-33D3-464E-946F-C986AED2A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67E6-68E2-4E84-A133-E80DCE0D11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0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7FC3-2FA9-422D-87FC-B4786F756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B4FC-F630-48CC-ACD0-F3D74873E0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589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7829-6A47-46C6-825D-A891B4D67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17AC-B7FF-485A-AF4B-9E508D204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764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2144-E2EC-4C9D-9387-9EBBFD8606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B0F5-410B-4024-8851-5A4F2BE3F0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997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005B-4470-49DB-8712-B748A0D3A1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E01D-8918-42A3-A9D1-90DEBFC81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940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FC45-6FE5-40AB-BFF6-CDD43AD9EF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2219-2214-4DA5-A79A-CB6BE95898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357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5F3D-FC90-4DD8-B6BB-E0665EED6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BEC6-A74D-45A2-B31A-F63708949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40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C437-F284-4E3C-8BE6-E0715E42E2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7F1F-BAE7-43B8-900A-6BEFC481BA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074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EC12-85F2-4E78-B0E9-00A39DCAD6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4F61-C0A7-4383-A655-89980E8CE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43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4F01-4876-43AA-8950-488EEE27E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00C0-771B-4E35-986D-1FFDE896D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184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5088-EF2E-4B46-BC78-398836705B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C381-C2EF-4AF5-A4ED-5CEE9365B2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160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ED0A-3607-45CF-ACE7-7C7AAF2D51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850E-78A1-47E4-832E-2424DCCEB1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068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5BFA-4AAF-4A2F-A309-C81D8DFF87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BFD1-3993-491C-B7DF-8017894EC7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241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E457-DFC0-46E3-ACF8-2287A89F4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6A15-F670-4642-8E4B-F6DECD008E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99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3790-30AC-42E4-9848-E80CA4E0DA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1A5A-5032-43F7-B421-9BAE7B11A5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87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BAB3-2359-4478-B6A4-F93AB5980A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9ACF-498B-41E0-8DB3-9F8EFA90A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1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E82-D283-4F56-B2BD-FAC56B9C3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8ACE-52E4-4FFD-AA9F-792EDD0F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26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B34C-0681-48DB-8C2B-0842594B6D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4CCE-B569-4FA2-9D39-1DE264B776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42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C6F6-F2FE-406B-8446-251941F0D5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E6ED-9530-43A4-B6FE-90F7EDD903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69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E819-4F60-4F36-9FB7-7B2D4866FA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F99-300E-4268-A7BD-5245893BA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97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822C5B-C6FB-4AC5-A6D1-A93561BBE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04286-5810-4D64-9A3B-AE601C5E0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9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9CB1B-2F66-49DE-B536-2D3E6EF25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63269-11A9-4C86-B1A9-DEFCA8861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9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7567A1-44E6-46A4-8992-766C108493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981715-35B7-4679-AC48-10577D7788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4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00298" y="1844824"/>
            <a:ext cx="5600094" cy="20842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Формы и методы работы классного руководителя 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с </a:t>
            </a:r>
            <a:r>
              <a:rPr lang="ru-RU" sz="3200" b="1" dirty="0">
                <a:solidFill>
                  <a:srgbClr val="800000"/>
                </a:solidFill>
              </a:rPr>
              <a:t>родителями </a:t>
            </a: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обучающихся с ОВЗ </a:t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в условиях общеобразовательной школы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941168"/>
            <a:ext cx="4536504" cy="1008112"/>
          </a:xfrm>
        </p:spPr>
        <p:txBody>
          <a:bodyPr rtlCol="0">
            <a:normAutofit lnSpcReduction="10000"/>
          </a:bodyPr>
          <a:lstStyle/>
          <a:p>
            <a:pPr lvl="0" fontAlgn="auto"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</a:rPr>
              <a:t>Из опыта </a:t>
            </a:r>
            <a:r>
              <a:rPr lang="ru-RU" sz="2000" dirty="0" smtClean="0">
                <a:solidFill>
                  <a:srgbClr val="7030A0"/>
                </a:solidFill>
              </a:rPr>
              <a:t>работы учителя нач. классов</a:t>
            </a:r>
          </a:p>
          <a:p>
            <a:pPr lvl="0" fontAlgn="auto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</a:rPr>
              <a:t>ГБОУ ООШ №21 г.о. Чапаевск Самарской обл. Деминой Н.В.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806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59631" y="382755"/>
            <a:ext cx="5636706" cy="120133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66967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Консультации </a:t>
            </a:r>
            <a:r>
              <a:rPr lang="ru-RU" sz="2200" dirty="0"/>
              <a:t>проводятся для того, чтобы преодолеть беспокойство родителей, боязнь разговора о своем ребенке. </a:t>
            </a:r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Они </a:t>
            </a:r>
            <a:r>
              <a:rPr lang="ru-RU" sz="2200" dirty="0"/>
              <a:t>способствуют созданию хорошего контакта между </a:t>
            </a:r>
            <a:r>
              <a:rPr lang="ru-RU" sz="2200" dirty="0" smtClean="0"/>
              <a:t>родителями </a:t>
            </a:r>
            <a:r>
              <a:rPr lang="ru-RU" sz="2200" dirty="0"/>
              <a:t>и учителем.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/>
              <a:t>Консультации проводятся по мере необходимости, часто по инициативе </a:t>
            </a:r>
            <a:r>
              <a:rPr lang="ru-RU" sz="2200" dirty="0" smtClean="0"/>
              <a:t>родителей</a:t>
            </a:r>
            <a:r>
              <a:rPr lang="ru-RU" sz="2200" dirty="0"/>
              <a:t>. </a:t>
            </a:r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В </a:t>
            </a:r>
            <a:r>
              <a:rPr lang="ru-RU" sz="2200" dirty="0"/>
              <a:t>процессе бесед с родителями в неофициальной обстановке выясняются </a:t>
            </a:r>
            <a:r>
              <a:rPr lang="ru-RU" sz="2200" dirty="0" smtClean="0"/>
              <a:t>необходимые </a:t>
            </a:r>
            <a:r>
              <a:rPr lang="ru-RU" sz="2200" dirty="0"/>
              <a:t>для профессиональной работы сведения (особенности здоровья ребенка; его увлечения, интересы; поведенческие реакции; особенности характера; мотивации </a:t>
            </a:r>
            <a:r>
              <a:rPr lang="ru-RU" sz="2200" dirty="0" smtClean="0"/>
              <a:t>учения </a:t>
            </a:r>
            <a:r>
              <a:rPr lang="ru-RU" sz="2200" dirty="0"/>
              <a:t>и т.д.).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2857" y="260648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Индивидуальные </a:t>
            </a:r>
            <a:r>
              <a:rPr lang="ru-RU" sz="4000" b="1" dirty="0" smtClean="0"/>
              <a:t>консультации, беседы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844824"/>
            <a:ext cx="124240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28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476671"/>
            <a:ext cx="5951760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37523"/>
            <a:ext cx="5879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Переписка с родителями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43841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Письменная </a:t>
            </a:r>
            <a:r>
              <a:rPr lang="ru-RU" sz="2400" i="1" dirty="0"/>
              <a:t>форма информирования родителей об успехах их детей. </a:t>
            </a:r>
            <a:endParaRPr lang="ru-RU" sz="2400" i="1" dirty="0" smtClean="0"/>
          </a:p>
          <a:p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Допускается </a:t>
            </a:r>
            <a:r>
              <a:rPr lang="ru-RU" sz="2400" dirty="0"/>
              <a:t>извещение родителей о предстоящей совместной деятельности в школе, поздравление с праздниками, советы и пожелания в воспитании детей.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Главное </a:t>
            </a:r>
            <a:r>
              <a:rPr lang="ru-RU" sz="2400" b="1" dirty="0"/>
              <a:t>условие переписки</a:t>
            </a:r>
            <a:r>
              <a:rPr lang="ru-RU" sz="2400" dirty="0"/>
              <a:t> — </a:t>
            </a:r>
            <a:r>
              <a:rPr lang="ru-RU" sz="2400" b="1" i="1" dirty="0"/>
              <a:t>доброжелательный тон, радость общения.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Особенно </a:t>
            </a:r>
            <a:r>
              <a:rPr lang="ru-RU" sz="2400" dirty="0"/>
              <a:t>часто эта форма работы применяется к тем родителям, которые не в состоянии часто </a:t>
            </a:r>
            <a:r>
              <a:rPr lang="ru-RU" sz="2400" dirty="0" smtClean="0"/>
              <a:t>посещать </a:t>
            </a:r>
            <a:r>
              <a:rPr lang="ru-RU" sz="2400" dirty="0"/>
              <a:t>школу, много работают или </a:t>
            </a:r>
            <a:r>
              <a:rPr lang="ru-RU" sz="2400" dirty="0" smtClean="0"/>
              <a:t>далеко </a:t>
            </a:r>
            <a:r>
              <a:rPr lang="ru-RU" sz="2400" dirty="0"/>
              <a:t>живут.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1346" y="5013176"/>
            <a:ext cx="930320" cy="120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372006"/>
            <a:ext cx="859377" cy="10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40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22505" y="584684"/>
            <a:ext cx="4309735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620688"/>
            <a:ext cx="3645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Анкетирование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655266"/>
            <a:ext cx="69847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Знакомство с семьёй ребёнка начинается для меня с анкеты, которую я раздаю родителям 1 сентября.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Анкета </a:t>
            </a:r>
            <a:r>
              <a:rPr lang="ru-RU" sz="2400" dirty="0"/>
              <a:t>заполняется дома родителями, и включает в себя не только вопросы, связанные с информацией для заполнения страниц школьного журнала “сведения о родителях”, “о занятости” и “состояние здоровья учащихся”, но и вопросы, позволяющие мне хорошо узнать особенности и условия семейного воспитания своих учеников.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44794"/>
            <a:ext cx="1403648" cy="299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3988" y="6047555"/>
            <a:ext cx="3230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51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7744" y="2348880"/>
            <a:ext cx="6120160" cy="1470025"/>
          </a:xfrm>
        </p:spPr>
        <p:txBody>
          <a:bodyPr/>
          <a:lstStyle/>
          <a:p>
            <a:pPr indent="630555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Групповые и коллективные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формы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7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55776" y="608515"/>
            <a:ext cx="3672408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92696"/>
            <a:ext cx="3232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ea typeface="Calibri"/>
              </a:rPr>
              <a:t>  Практикумы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35267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это форма выработки у родителей педагогических умений по воспитанию детей, эффективному решению возникающих педагогических ситуаций, своеобразная тренировка педагогического мышления </a:t>
            </a:r>
            <a:r>
              <a:rPr lang="ru-RU" sz="2800" dirty="0" smtClean="0"/>
              <a:t>родителей-воспитателей</a:t>
            </a:r>
            <a:endParaRPr lang="ru-RU" sz="2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77021"/>
            <a:ext cx="2195736" cy="219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29"/>
            <a:ext cx="2027039" cy="223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60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419979" y="427064"/>
            <a:ext cx="4312261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414032"/>
            <a:ext cx="38988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+mj-lt"/>
              </a:rPr>
              <a:t>Открытые уроки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2531" y="1425960"/>
            <a:ext cx="71277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Обычно </a:t>
            </a:r>
            <a:r>
              <a:rPr lang="ru-RU" sz="2000" dirty="0"/>
              <a:t>организуются с целью ознакомления родителей с новыми программами по предмету, методикой преподавания, требованиями учителя.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Необходимо </a:t>
            </a:r>
            <a:r>
              <a:rPr lang="ru-RU" sz="2000" b="1" dirty="0"/>
              <a:t>хотя бы один-два раза в полугодие давать возможность родителям присутствовать на открытом уроке.</a:t>
            </a:r>
            <a:r>
              <a:rPr lang="ru-RU" sz="2000" dirty="0"/>
              <a:t>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Это </a:t>
            </a:r>
            <a:r>
              <a:rPr lang="ru-RU" sz="2000" dirty="0"/>
              <a:t>позволит избежать многих конфликтов, вызванных незнанием и непониманием родителями специфики учебной деятельности в коррекционной школе. </a:t>
            </a:r>
            <a:endParaRPr lang="ru-RU" sz="2000" dirty="0" smtClean="0"/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/>
              <a:t>В нынешнем учебном году я разрешила присутствовать родителям на всех уроках со своими детьми для их более успешной адаптации, а также с детьми с </a:t>
            </a:r>
            <a:r>
              <a:rPr lang="ru-RU" sz="2000" dirty="0" smtClean="0"/>
              <a:t>выраженными </a:t>
            </a:r>
            <a:r>
              <a:rPr lang="ru-RU" sz="2000" dirty="0"/>
              <a:t>нарушениями эмоционально-волевой сферы, аутизмом и пр.</a:t>
            </a:r>
          </a:p>
        </p:txBody>
      </p:sp>
      <p:pic>
        <p:nvPicPr>
          <p:cNvPr id="8" name="Рисунок 7" descr="девочка в форме2.bmp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848" y="4941168"/>
            <a:ext cx="905366" cy="1462223"/>
          </a:xfrm>
          <a:prstGeom prst="rect">
            <a:avLst/>
          </a:prstGeom>
        </p:spPr>
      </p:pic>
      <p:pic>
        <p:nvPicPr>
          <p:cNvPr id="9" name="Рисунок 8" descr="мальчик в форме2.bmp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43442" y="2564904"/>
            <a:ext cx="895115" cy="1611954"/>
          </a:xfrm>
          <a:prstGeom prst="rect">
            <a:avLst/>
          </a:prstGeom>
        </p:spPr>
      </p:pic>
      <p:pic>
        <p:nvPicPr>
          <p:cNvPr id="10" name="Рисунок 9" descr="девочка в форме1.bmp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3015" y="422260"/>
            <a:ext cx="915542" cy="1380579"/>
          </a:xfrm>
          <a:prstGeom prst="rect">
            <a:avLst/>
          </a:prstGeom>
        </p:spPr>
      </p:pic>
      <p:pic>
        <p:nvPicPr>
          <p:cNvPr id="12" name="Рисунок 11" descr="мальчик в форме1.bmp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7945" y="4776299"/>
            <a:ext cx="1007916" cy="16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9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32654" y="361458"/>
            <a:ext cx="5112568" cy="125688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2405"/>
            <a:ext cx="1010830" cy="161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897" y="501185"/>
            <a:ext cx="1206757" cy="12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0524" y="332656"/>
            <a:ext cx="58806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Классные </a:t>
            </a:r>
          </a:p>
          <a:p>
            <a:pPr algn="ctr"/>
            <a:r>
              <a:rPr lang="ru-RU" sz="3600" b="1" dirty="0" smtClean="0"/>
              <a:t>родительские </a:t>
            </a:r>
            <a:r>
              <a:rPr lang="ru-RU" sz="3600" b="1" dirty="0"/>
              <a:t>собрания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7267" y="2924944"/>
            <a:ext cx="7789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Возрастные </a:t>
            </a:r>
            <a:r>
              <a:rPr lang="ru-RU" sz="2000" dirty="0"/>
              <a:t>особенности младших школьников»,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«</a:t>
            </a:r>
            <a:r>
              <a:rPr lang="ru-RU" sz="2000" dirty="0"/>
              <a:t>Режим дня школьника»,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Проблемы </a:t>
            </a:r>
            <a:r>
              <a:rPr lang="ru-RU" sz="2000" dirty="0"/>
              <a:t>адаптационного периода обучающихся подготовительного класса»,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«</a:t>
            </a:r>
            <a:r>
              <a:rPr lang="ru-RU" sz="2000" dirty="0"/>
              <a:t>Игра в обучении ребенка»,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/>
              <a:t>«</a:t>
            </a:r>
            <a:r>
              <a:rPr lang="ru-RU" sz="2000" dirty="0"/>
              <a:t>Ребенок и природа» и др.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В начале года проводятся собрания для родителей вновь поступивших детей, их знакомят с общей организацией учебного, воспитательного  и коррекционно-развивающего обучения в школе.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1752" y="1618338"/>
            <a:ext cx="6475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Тематика </a:t>
            </a:r>
            <a:r>
              <a:rPr lang="ru-RU" sz="2400" dirty="0"/>
              <a:t>собраний </a:t>
            </a:r>
            <a:endParaRPr lang="ru-RU" sz="2400" dirty="0" smtClean="0"/>
          </a:p>
          <a:p>
            <a:pPr algn="ctr"/>
            <a:r>
              <a:rPr lang="ru-RU" sz="2400" dirty="0" smtClean="0"/>
              <a:t>должна </a:t>
            </a:r>
            <a:r>
              <a:rPr lang="ru-RU" sz="2400" dirty="0"/>
              <a:t>быть разнообразной, интересной и актуальной для родителей, например: </a:t>
            </a:r>
          </a:p>
        </p:txBody>
      </p:sp>
    </p:spTree>
    <p:extLst>
      <p:ext uri="{BB962C8B-B14F-4D97-AF65-F5344CB8AC3E}">
        <p14:creationId xmlns:p14="http://schemas.microsoft.com/office/powerpoint/2010/main" xmlns="" val="9484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060848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Все </a:t>
            </a:r>
            <a:r>
              <a:rPr lang="ru-RU" sz="2800" b="1" i="1" dirty="0">
                <a:solidFill>
                  <a:srgbClr val="00B050"/>
                </a:solidFill>
              </a:rPr>
              <a:t>индивидуальные, групповые и коллективные формы работы с родителями призваны наладить взаимодействие между школой и семьей, повысить эффективность процесса воспитания детей с нарушениями интеллекта в семье и школе.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Заключение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5166" y="163706"/>
            <a:ext cx="2015098" cy="22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255" y="390122"/>
            <a:ext cx="1972914" cy="17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8234" y="4918500"/>
            <a:ext cx="1757501" cy="16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8212" y="4462735"/>
            <a:ext cx="22066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86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59893"/>
            <a:ext cx="2776433" cy="19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02755"/>
            <a:ext cx="1754833" cy="192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9811" y="257496"/>
            <a:ext cx="3096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Источники шаблонов и картинок: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437685"/>
            <a:ext cx="8019529" cy="455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7583" y="3250999"/>
            <a:ext cx="7848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Якушевская Юлия Сергеевна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МОУ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«Кадетская школа-интернат № 9» города Омска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Учитель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информатики Сайт конкурса http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://pedsovet.su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 оформлении слайдов использовала векторный редактор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Xara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Xtreme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5 и векторный клипарт.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2736" y="3944955"/>
            <a:ext cx="8111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1. Воспитание </a:t>
            </a:r>
            <a:r>
              <a:rPr lang="ru-RU" sz="1000" dirty="0"/>
              <a:t>и обучение детей во вспомогательной школе: Книга для учителя / Под редакцией В.В. Воронковой. - М.: </a:t>
            </a:r>
            <a:r>
              <a:rPr lang="ru-RU" sz="1000" dirty="0" err="1"/>
              <a:t>Шк</a:t>
            </a:r>
            <a:r>
              <a:rPr lang="ru-RU" sz="1000" dirty="0"/>
              <a:t>. Пресс, 1994. - 416 с.</a:t>
            </a:r>
          </a:p>
          <a:p>
            <a:r>
              <a:rPr lang="ru-RU" sz="1000" dirty="0" smtClean="0"/>
              <a:t>2. Гордиенко </a:t>
            </a:r>
            <a:r>
              <a:rPr lang="ru-RU" sz="1000" dirty="0"/>
              <a:t>Е. А., Юсупова Г. С. Совместная работа школы, семья и общественности по физическому воспитанию учащихся вспомогательной школы. – Т.: Медицина, 1985. – 55 с.</a:t>
            </a:r>
          </a:p>
          <a:p>
            <a:r>
              <a:rPr lang="ru-RU" sz="1000" dirty="0" smtClean="0"/>
              <a:t>3.</a:t>
            </a:r>
            <a:r>
              <a:rPr lang="en-US" sz="1000" dirty="0" smtClean="0"/>
              <a:t> </a:t>
            </a:r>
            <a:r>
              <a:rPr lang="ru-RU" sz="1000" dirty="0" err="1" smtClean="0"/>
              <a:t>Дульнев</a:t>
            </a:r>
            <a:r>
              <a:rPr lang="ru-RU" sz="1000" dirty="0" smtClean="0"/>
              <a:t> </a:t>
            </a:r>
            <a:r>
              <a:rPr lang="ru-RU" sz="1000" dirty="0"/>
              <a:t>Г.М. </a:t>
            </a:r>
            <a:r>
              <a:rPr lang="ru-RU" sz="1000" dirty="0" err="1"/>
              <a:t>Учебно</a:t>
            </a:r>
            <a:r>
              <a:rPr lang="ru-RU" sz="1000" dirty="0"/>
              <a:t> </a:t>
            </a:r>
            <a:r>
              <a:rPr lang="ru-RU" sz="1000" dirty="0" smtClean="0"/>
              <a:t>-воспитательная </a:t>
            </a:r>
            <a:r>
              <a:rPr lang="ru-RU" sz="1000" dirty="0"/>
              <a:t>работа во вспомогательной школе: Пособие для учителей / Под редакцией Т.А. Власовой и В.Г. Петровой. - М.: Просвещение, 1981. - 176 с.</a:t>
            </a:r>
          </a:p>
          <a:p>
            <a:r>
              <a:rPr lang="ru-RU" sz="1000" dirty="0" smtClean="0"/>
              <a:t>4. </a:t>
            </a:r>
            <a:r>
              <a:rPr lang="ru-RU" sz="1000" dirty="0" err="1" smtClean="0"/>
              <a:t>Забрамная</a:t>
            </a:r>
            <a:r>
              <a:rPr lang="ru-RU" sz="1000" dirty="0" smtClean="0"/>
              <a:t> </a:t>
            </a:r>
            <a:r>
              <a:rPr lang="ru-RU" sz="1000" dirty="0"/>
              <a:t>С. Д. Ваш ребенок учится во вспомогательной школе: Рабочая книга для родителей. – М.: Педагогика, 1990. – 5-6 с.</a:t>
            </a:r>
          </a:p>
          <a:p>
            <a:r>
              <a:rPr lang="ru-RU" sz="1000" dirty="0" smtClean="0"/>
              <a:t>5. Красовская </a:t>
            </a:r>
            <a:r>
              <a:rPr lang="ru-RU" sz="1000" dirty="0"/>
              <a:t>Л.Г. Работа педагогического коллектива с семьями умственно отсталых учащихся // Дефектология, 1986.- № 2.-с.68-76.</a:t>
            </a:r>
          </a:p>
          <a:p>
            <a:r>
              <a:rPr lang="ru-RU" sz="1000" dirty="0" smtClean="0"/>
              <a:t>6. </a:t>
            </a:r>
            <a:r>
              <a:rPr lang="ru-RU" sz="1000" dirty="0" err="1" smtClean="0"/>
              <a:t>Пороцкая</a:t>
            </a:r>
            <a:r>
              <a:rPr lang="ru-RU" sz="1000" dirty="0" smtClean="0"/>
              <a:t> </a:t>
            </a:r>
            <a:r>
              <a:rPr lang="ru-RU" sz="1000" dirty="0"/>
              <a:t>Т.И. Работа воспитателя вспомогательной школы: Книга для воспитателя. Из опыта работы. - М.: Просвещение, 1984.- 176 с.</a:t>
            </a:r>
          </a:p>
          <a:p>
            <a:r>
              <a:rPr lang="ru-RU" sz="1000" dirty="0" smtClean="0"/>
              <a:t>7. Смирнова </a:t>
            </a:r>
            <a:r>
              <a:rPr lang="ru-RU" sz="1000" dirty="0"/>
              <a:t>А. Н. Воспитание умственно отсталого ребенка в семье. – М.: Просвещение, 1967. – 64 с</a:t>
            </a:r>
            <a:r>
              <a:rPr lang="ru-RU" sz="1000" dirty="0" smtClean="0"/>
              <a:t>.</a:t>
            </a:r>
          </a:p>
          <a:p>
            <a:r>
              <a:rPr lang="ru-RU" sz="1000" dirty="0" smtClean="0"/>
              <a:t>8. Синева Л. А. учитель математики Основные направления и формы взаимодействия семьи и школы в воспитании детей с нарушениями интеллекта. Статья. Сайт</a:t>
            </a:r>
            <a:r>
              <a:rPr lang="en-US" sz="1000" dirty="0" smtClean="0"/>
              <a:t> </a:t>
            </a:r>
            <a:r>
              <a:rPr lang="ru-RU" sz="1000" dirty="0" smtClean="0"/>
              <a:t> </a:t>
            </a:r>
            <a:r>
              <a:rPr lang="en-US" sz="1000" dirty="0" smtClean="0"/>
              <a:t>festival</a:t>
            </a:r>
            <a:r>
              <a:rPr lang="ru-RU" sz="1000" dirty="0" smtClean="0"/>
              <a:t>.</a:t>
            </a:r>
            <a:r>
              <a:rPr lang="en-US" sz="1000" dirty="0" smtClean="0"/>
              <a:t>1september.ru/articles/507417</a:t>
            </a:r>
          </a:p>
          <a:p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98675" y="3635287"/>
            <a:ext cx="123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Литература: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0699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48680"/>
            <a:ext cx="756084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   </a:t>
            </a: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5616" y="476672"/>
            <a:ext cx="7344816" cy="143944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Старый школьный афоризм гласит: </a:t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«Самое сложное в работе с детьми – </a:t>
            </a:r>
            <a:b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это работа с их родителями».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0058" y="2492896"/>
            <a:ext cx="7671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Главными задачами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классного руководителя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этом направлении являются: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способствование  единению, сплочению семьи, установлению взаимоотношений родителей и детей,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созданию комфортных условий для ребенка в семье,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 также всестороннее систематическое изучение семьи, особенностей и условий воспитания ребенка.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14420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умник 1 без тени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71427"/>
            <a:ext cx="1378231" cy="15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83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289" y="1988840"/>
            <a:ext cx="7560840" cy="4525963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Повышение </a:t>
            </a:r>
            <a:r>
              <a:rPr lang="ru-RU" sz="2400" dirty="0">
                <a:solidFill>
                  <a:prstClr val="black"/>
                </a:solidFill>
              </a:rPr>
              <a:t>психолого-педагогической грамотности родителей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Оптимизация детско-родительских отношений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Поддержка и повышение социального статуса семей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Вооружение родителей практическими приемами коррекции дефектов развития ребёнка с ограниченными возможностями здоровья</a:t>
            </a:r>
          </a:p>
          <a:p>
            <a:pPr lvl="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Профилактика эмоционального выгорания родителей, формирование умений психологической защиты и самовосстановления.</a:t>
            </a:r>
          </a:p>
          <a:p>
            <a:pPr>
              <a:buFont typeface="Wingdings" pitchFamily="2" charset="2"/>
              <a:buChar char="v"/>
            </a:pP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476673"/>
            <a:ext cx="7632848" cy="115212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воспитательной работы школы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семьями 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77072"/>
            <a:ext cx="1014603" cy="116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62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289" y="1988840"/>
            <a:ext cx="7560840" cy="452596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  <a:ea typeface="Calibri"/>
                <a:cs typeface="Calibri" pitchFamily="34" charset="0"/>
              </a:rPr>
              <a:t>вселять </a:t>
            </a: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в них уверенность, что обучение и воспитание будет иметь успех; 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  <a:ea typeface="Calibri"/>
                <a:cs typeface="Calibri" pitchFamily="34" charset="0"/>
              </a:rPr>
              <a:t>поддерживать </a:t>
            </a: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их при неудачах, привлекая внимание к положительным сторонам личности ребенка с УО;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latin typeface="Calibri" pitchFamily="34" charset="0"/>
                <a:ea typeface="Calibri"/>
                <a:cs typeface="Calibri" pitchFamily="34" charset="0"/>
              </a:rPr>
              <a:t>важно</a:t>
            </a:r>
            <a:r>
              <a:rPr lang="ru-RU" sz="2400" dirty="0">
                <a:latin typeface="Calibri" pitchFamily="34" charset="0"/>
                <a:ea typeface="Calibri"/>
                <a:cs typeface="Calibri" pitchFamily="34" charset="0"/>
              </a:rPr>
              <a:t>, чтобы родители увидели позитивное отношение учителя, классного руководителя к их ребенку, и могли быть уверены в том, что педагог действует именно в его интересах.</a:t>
            </a:r>
          </a:p>
          <a:p>
            <a:pPr>
              <a:buFont typeface="Wingdings" pitchFamily="2" charset="2"/>
              <a:buChar char="v"/>
            </a:pP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0058" y="476673"/>
            <a:ext cx="7344816" cy="115212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Специфические </a:t>
            </a:r>
            <a:r>
              <a:rPr lang="ru-RU" sz="2400" b="1" dirty="0">
                <a:ea typeface="Calibri"/>
                <a:cs typeface="Times New Roman"/>
              </a:rPr>
              <a:t>обязанности </a:t>
            </a:r>
            <a:r>
              <a:rPr lang="ru-RU" sz="2400" b="1" dirty="0" smtClean="0">
                <a:ea typeface="Calibri"/>
                <a:cs typeface="Times New Roman"/>
              </a:rPr>
              <a:t>интегрированных классов по </a:t>
            </a:r>
            <a:r>
              <a:rPr lang="ru-RU" sz="2400" b="1" dirty="0">
                <a:ea typeface="Calibri"/>
                <a:cs typeface="Times New Roman"/>
              </a:rPr>
              <a:t>отношению к родителям: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17512"/>
            <a:ext cx="1449958" cy="160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04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6651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Основные направления сотрудничества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классного руководителя с родителями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916832"/>
            <a:ext cx="2448273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Психолого-педагогическое просвещение родителей  </a:t>
            </a: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(родительские университеты;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конференции;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индивидуальные и тематические консультации;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ea typeface="+mn-ea"/>
                <a:cs typeface="+mn-cs"/>
              </a:rPr>
              <a:t>родительские собрания и другие)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15816" y="1916832"/>
            <a:ext cx="2880320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Вовлечение родителей в учебно- воспитательный процесс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( дни открытых дверей;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дни творчества детей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и их родителей;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открытые уроки и внеклассные мероприятия;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помощь в организации и проведении внеклассных дел и укрепление 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материально-технической 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базы школы и класса;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шефская помощь)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12160" y="1916832"/>
            <a:ext cx="2808312" cy="460851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Участие родителей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в управлении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>учебно-воспитательным </a:t>
            </a:r>
            <a:r>
              <a:rPr lang="ru-RU" sz="2200" b="1" dirty="0">
                <a:solidFill>
                  <a:prstClr val="black"/>
                </a:solidFill>
                <a:ea typeface="+mn-ea"/>
                <a:cs typeface="+mn-cs"/>
              </a:rPr>
              <a:t>процессом 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(участие родителей класса в работе </a:t>
            </a:r>
            <a:r>
              <a:rPr lang="ru-RU" sz="1800" dirty="0" smtClean="0">
                <a:solidFill>
                  <a:prstClr val="black"/>
                </a:solidFill>
                <a:ea typeface="+mn-ea"/>
                <a:cs typeface="+mn-cs"/>
              </a:rPr>
              <a:t>Совета учреждения;</a:t>
            </a: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участие родителей класса в работе родительского комитета;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>участие в работе общественного совета содействия семье и школе)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266528" y="1332122"/>
            <a:ext cx="432048" cy="434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7111" y="1323869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603" y="1323869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62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7747" y="2606779"/>
            <a:ext cx="2576061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Индивидуальные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15358" y="2624426"/>
            <a:ext cx="2481235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Групповые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70457" y="2599274"/>
            <a:ext cx="3002807" cy="576064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Calibri" pitchFamily="34" charset="0"/>
                <a:ea typeface="Times New Roman"/>
                <a:cs typeface="Calibri" pitchFamily="34" charset="0"/>
              </a:rPr>
              <a:t>Коллективные</a:t>
            </a:r>
            <a:endParaRPr lang="ru-RU" sz="24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3696549">
            <a:off x="2699793" y="1109412"/>
            <a:ext cx="432048" cy="1810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636" y="1565960"/>
            <a:ext cx="493713" cy="9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8576" y="188640"/>
            <a:ext cx="5721289" cy="1224136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Calibri" pitchFamily="34" charset="0"/>
                <a:ea typeface="Calibri"/>
                <a:cs typeface="Calibri" pitchFamily="34" charset="0"/>
              </a:rPr>
              <a:t>Формы </a:t>
            </a:r>
            <a:r>
              <a:rPr lang="ru-RU" sz="3200" b="1" dirty="0">
                <a:latin typeface="Calibri" pitchFamily="34" charset="0"/>
                <a:ea typeface="Calibri"/>
                <a:cs typeface="Calibri" pitchFamily="34" charset="0"/>
              </a:rPr>
              <a:t>связи школы и семьи</a:t>
            </a:r>
            <a:r>
              <a:rPr lang="ru-RU" sz="3200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</a:p>
        </p:txBody>
      </p:sp>
      <p:sp>
        <p:nvSpPr>
          <p:cNvPr id="10" name="Стрелка вниз 9"/>
          <p:cNvSpPr/>
          <p:nvPr/>
        </p:nvSpPr>
        <p:spPr>
          <a:xfrm rot="6730333" flipH="1" flipV="1">
            <a:off x="5635467" y="1010682"/>
            <a:ext cx="469981" cy="1990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48274" y="3345769"/>
            <a:ext cx="2576061" cy="327095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посещение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на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дому</a:t>
            </a: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приглашение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школу</a:t>
            </a: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индивидуальные консультации педагога</a:t>
            </a: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rPr>
              <a:t>переписка</a:t>
            </a: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131840" y="3384751"/>
            <a:ext cx="2448273" cy="3231976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родительский лекторий</a:t>
            </a:r>
            <a:endParaRPr lang="ru-RU" sz="20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тематические консультации</a:t>
            </a:r>
            <a:endParaRPr lang="ru-RU" sz="20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классные </a:t>
            </a:r>
            <a:r>
              <a:rPr lang="ru-RU" sz="2000" dirty="0">
                <a:solidFill>
                  <a:srgbClr val="002060"/>
                </a:solidFill>
                <a:ea typeface="+mn-ea"/>
                <a:cs typeface="+mn-cs"/>
              </a:rPr>
              <a:t>детские </a:t>
            </a: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мероприятия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ea typeface="+mn-ea"/>
                <a:cs typeface="+mn-cs"/>
              </a:rPr>
              <a:t>родительские вечера</a:t>
            </a:r>
            <a:endParaRPr lang="ru-RU" sz="20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458" y="3306790"/>
            <a:ext cx="300280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12160" y="3306790"/>
            <a:ext cx="27119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классные </a:t>
            </a:r>
            <a:r>
              <a:rPr lang="ru-RU" dirty="0"/>
              <a:t>родительские </a:t>
            </a:r>
            <a:r>
              <a:rPr lang="ru-RU" dirty="0" smtClean="0"/>
              <a:t>собрания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общешкольные родительские собрания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дни </a:t>
            </a:r>
            <a:r>
              <a:rPr lang="ru-RU" dirty="0"/>
              <a:t>открытых </a:t>
            </a:r>
            <a:r>
              <a:rPr lang="ru-RU" dirty="0" smtClean="0"/>
              <a:t>дверей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концерты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выставки </a:t>
            </a:r>
            <a:r>
              <a:rPr lang="ru-RU" dirty="0"/>
              <a:t>учебных </a:t>
            </a:r>
            <a:r>
              <a:rPr lang="ru-RU" dirty="0" smtClean="0"/>
              <a:t>работ</a:t>
            </a: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творческие отчеты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5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7744" y="1844824"/>
            <a:ext cx="6120160" cy="14700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Индивидуальные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формы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5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07703" y="476671"/>
            <a:ext cx="4488475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48680"/>
            <a:ext cx="4344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ea typeface="Calibri"/>
              </a:rPr>
              <a:t>Посещение семьи</a:t>
            </a:r>
            <a:r>
              <a:rPr lang="ru-RU" sz="4000" dirty="0">
                <a:ea typeface="Calibri"/>
              </a:rPr>
              <a:t>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7258"/>
            <a:ext cx="7344816" cy="512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Calibri" pitchFamily="34" charset="0"/>
                <a:ea typeface="Calibri"/>
                <a:cs typeface="Calibri" pitchFamily="34" charset="0"/>
              </a:rPr>
              <a:t>Эффективная </a:t>
            </a:r>
            <a:r>
              <a:rPr lang="ru-RU" sz="2200" i="1" dirty="0">
                <a:latin typeface="Calibri" pitchFamily="34" charset="0"/>
                <a:ea typeface="Calibri"/>
                <a:cs typeface="Calibri" pitchFamily="34" charset="0"/>
              </a:rPr>
              <a:t>форма индивидуальной работы педагога с родителями. </a:t>
            </a:r>
            <a:endParaRPr lang="ru-RU" sz="2200" i="1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Calibri" pitchFamily="34" charset="0"/>
                <a:ea typeface="Calibri"/>
                <a:cs typeface="Calibri" pitchFamily="34" charset="0"/>
              </a:rPr>
              <a:t>При </a:t>
            </a:r>
            <a:r>
              <a:rPr lang="ru-RU" sz="2200" dirty="0">
                <a:latin typeface="Calibri" pitchFamily="34" charset="0"/>
                <a:ea typeface="Calibri"/>
                <a:cs typeface="Calibri" pitchFamily="34" charset="0"/>
              </a:rPr>
              <a:t>посещении семьи происходит знакомство с условиями жизни ученика. </a:t>
            </a:r>
            <a:endParaRPr lang="ru-RU" sz="2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Calibri" pitchFamily="34" charset="0"/>
                <a:ea typeface="Calibri"/>
                <a:cs typeface="Calibri" pitchFamily="34" charset="0"/>
              </a:rPr>
              <a:t>Педагог </a:t>
            </a:r>
            <a:r>
              <a:rPr lang="ru-RU" sz="2200" dirty="0">
                <a:latin typeface="Calibri" pitchFamily="34" charset="0"/>
                <a:ea typeface="Calibri"/>
                <a:cs typeface="Calibri" pitchFamily="34" charset="0"/>
              </a:rPr>
              <a:t>беседует с родителями о характере, интересах и склонностях ребенка, об отношении к родителям, к школе, информирует родителей об успехах их ребенка, дает советы по организации выполнения домашних заданий и т.д. </a:t>
            </a:r>
            <a:endParaRPr lang="ru-RU" sz="22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Calibri" pitchFamily="34" charset="0"/>
                <a:ea typeface="Calibri"/>
                <a:cs typeface="Calibri" pitchFamily="34" charset="0"/>
              </a:rPr>
              <a:t>После </a:t>
            </a:r>
            <a:r>
              <a:rPr lang="ru-RU" sz="2200" dirty="0">
                <a:latin typeface="Calibri" pitchFamily="34" charset="0"/>
                <a:ea typeface="Calibri"/>
                <a:cs typeface="Calibri" pitchFamily="34" charset="0"/>
              </a:rPr>
              <a:t>посещения на дому классный руководитель обычно заполняет акт обследования жилищно-бытовых условий обучающегося.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0609" y="3789040"/>
            <a:ext cx="1027597" cy="195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61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07703" y="476671"/>
            <a:ext cx="5318253" cy="779893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960" y="1340768"/>
            <a:ext cx="7776864" cy="49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988840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Родители приглашаются в том случае, когда надо поделиться радостной новостью, например, ребенок овладел тем учебным материалом, который ему долго не давался.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Нужно </a:t>
            </a:r>
            <a:r>
              <a:rPr lang="ru-RU" sz="2400" dirty="0"/>
              <a:t>стараться не приглашать родителей в школу для того, чтобы нажаловаться на плохое поведение ребенка или низкую успеваемость. 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Подобные </a:t>
            </a:r>
            <a:r>
              <a:rPr lang="ru-RU" sz="2400" dirty="0"/>
              <a:t>приглашения вызывают у родителей негативное отношение к школе.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476672"/>
            <a:ext cx="5246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Приглашение в </a:t>
            </a:r>
            <a:r>
              <a:rPr lang="ru-RU" sz="4000" b="1" dirty="0" smtClean="0"/>
              <a:t>школу</a:t>
            </a:r>
            <a:endParaRPr lang="ru-RU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17232"/>
            <a:ext cx="1955481" cy="54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8638" y="5126157"/>
            <a:ext cx="1036637" cy="55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95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1172</Words>
  <Application>Microsoft Office PowerPoint</Application>
  <PresentationFormat>Экран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3_Тема Office</vt:lpstr>
      <vt:lpstr>4_Тема Office</vt:lpstr>
      <vt:lpstr>5_Тема Office</vt:lpstr>
      <vt:lpstr>Формы и методы работы классного руководителя  с родителями  обучающихся с ОВЗ  в условиях общеобразовательной школы</vt:lpstr>
      <vt:lpstr>Слайд 2</vt:lpstr>
      <vt:lpstr>Слайд 3</vt:lpstr>
      <vt:lpstr>Слайд 4</vt:lpstr>
      <vt:lpstr>Слайд 5</vt:lpstr>
      <vt:lpstr>Слайд 6</vt:lpstr>
      <vt:lpstr>Индивидуальные формы </vt:lpstr>
      <vt:lpstr>Слайд 8</vt:lpstr>
      <vt:lpstr>Слайд 9</vt:lpstr>
      <vt:lpstr>Слайд 10</vt:lpstr>
      <vt:lpstr>Слайд 11</vt:lpstr>
      <vt:lpstr>Слайд 12</vt:lpstr>
      <vt:lpstr>Групповые и коллективные  формы  </vt:lpstr>
      <vt:lpstr>Слайд 14</vt:lpstr>
      <vt:lpstr>Слайд 15</vt:lpstr>
      <vt:lpstr>Слайд 16</vt:lpstr>
      <vt:lpstr>Заключение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обучающихся</dc:title>
  <dc:creator>Владелец</dc:creator>
  <cp:lastModifiedBy>Admin</cp:lastModifiedBy>
  <cp:revision>53</cp:revision>
  <dcterms:created xsi:type="dcterms:W3CDTF">2012-03-21T16:16:48Z</dcterms:created>
  <dcterms:modified xsi:type="dcterms:W3CDTF">2015-02-15T07:29:06Z</dcterms:modified>
</cp:coreProperties>
</file>