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98" r:id="rId2"/>
    <p:sldId id="299" r:id="rId3"/>
    <p:sldId id="311" r:id="rId4"/>
    <p:sldId id="280" r:id="rId5"/>
    <p:sldId id="300" r:id="rId6"/>
    <p:sldId id="303" r:id="rId7"/>
    <p:sldId id="304" r:id="rId8"/>
    <p:sldId id="305" r:id="rId9"/>
    <p:sldId id="302" r:id="rId10"/>
    <p:sldId id="31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312" r:id="rId28"/>
    <p:sldId id="258" r:id="rId29"/>
    <p:sldId id="308" r:id="rId30"/>
    <p:sldId id="309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FF66"/>
    <a:srgbClr val="FFFFCC"/>
    <a:srgbClr val="0000CC"/>
    <a:srgbClr val="6633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9232" autoAdjust="0"/>
    <p:restoredTop sz="98780" autoAdjust="0"/>
  </p:normalViewPr>
  <p:slideViewPr>
    <p:cSldViewPr>
      <p:cViewPr>
        <p:scale>
          <a:sx n="88" d="100"/>
          <a:sy n="88" d="100"/>
        </p:scale>
        <p:origin x="-7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4445B4-6C61-4951-B785-512BC64F2F08}" type="presOf" srcId="{D831D0E8-FC2F-417C-8A50-B7132907CF42}" destId="{7639CDC6-C8AB-48DF-84F2-A06C8023F0E7}" srcOrd="0" destOrd="0" presId="urn:microsoft.com/office/officeart/2005/8/layout/venn3"/>
    <dgm:cxn modelId="{02DE5E41-F1DD-48DF-A7BA-B60460537F6A}" type="presOf" srcId="{EF3DA76C-D868-4446-A08E-A80CAB3A147C}" destId="{71C6594F-E037-4259-BCD1-AAD3B842C68C}" srcOrd="0" destOrd="0" presId="urn:microsoft.com/office/officeart/2005/8/layout/venn3"/>
    <dgm:cxn modelId="{B3E67081-EFBB-4964-8FB4-85493148EEA5}" type="presOf" srcId="{9E53B189-0707-4064-9012-2711E3FFAF51}" destId="{5E98A81F-6172-48FF-A315-DC20E1D6D860}" srcOrd="0" destOrd="0" presId="urn:microsoft.com/office/officeart/2005/8/layout/venn3"/>
    <dgm:cxn modelId="{DF3C5D5E-55AC-4467-AD27-E94470EE9782}" type="presOf" srcId="{8FDD254B-A7A3-4B97-9FBB-6289B1A1C2D8}" destId="{F714F26A-66E6-47A5-BA72-4D05BE71D5ED}" srcOrd="0" destOrd="0" presId="urn:microsoft.com/office/officeart/2005/8/layout/venn3"/>
    <dgm:cxn modelId="{784CBDD7-F229-4E8B-B705-87AB3741EBBF}" type="presOf" srcId="{66612BEF-459C-4E4F-BD0C-352D325DEF40}" destId="{446CA65D-CB69-46F3-B3D9-11BB3C3F4571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81492C7D-A809-49B8-B0F7-D9B78A724DD6}" type="presParOf" srcId="{446CA65D-CB69-46F3-B3D9-11BB3C3F4571}" destId="{5E98A81F-6172-48FF-A315-DC20E1D6D860}" srcOrd="0" destOrd="0" presId="urn:microsoft.com/office/officeart/2005/8/layout/venn3"/>
    <dgm:cxn modelId="{48BCE81D-E3F0-469F-AE66-5D68562EE08F}" type="presParOf" srcId="{446CA65D-CB69-46F3-B3D9-11BB3C3F4571}" destId="{233A0F06-B176-4222-B794-F8A2ACEF7896}" srcOrd="1" destOrd="0" presId="urn:microsoft.com/office/officeart/2005/8/layout/venn3"/>
    <dgm:cxn modelId="{4084F0C9-7893-4023-80D3-E8E13E1632CF}" type="presParOf" srcId="{446CA65D-CB69-46F3-B3D9-11BB3C3F4571}" destId="{F714F26A-66E6-47A5-BA72-4D05BE71D5ED}" srcOrd="2" destOrd="0" presId="urn:microsoft.com/office/officeart/2005/8/layout/venn3"/>
    <dgm:cxn modelId="{9064B533-F23D-4780-88C3-B60E2D6A04E8}" type="presParOf" srcId="{446CA65D-CB69-46F3-B3D9-11BB3C3F4571}" destId="{C1BB16E1-7DA5-48EB-B3D7-8BC424EC9F8B}" srcOrd="3" destOrd="0" presId="urn:microsoft.com/office/officeart/2005/8/layout/venn3"/>
    <dgm:cxn modelId="{1CA921EA-8420-4863-92D5-8ED7709B6910}" type="presParOf" srcId="{446CA65D-CB69-46F3-B3D9-11BB3C3F4571}" destId="{71C6594F-E037-4259-BCD1-AAD3B842C68C}" srcOrd="4" destOrd="0" presId="urn:microsoft.com/office/officeart/2005/8/layout/venn3"/>
    <dgm:cxn modelId="{7A71F043-3ADA-413E-A876-23C2D27A5F46}" type="presParOf" srcId="{446CA65D-CB69-46F3-B3D9-11BB3C3F4571}" destId="{DEE0814D-27E9-4EA5-92C4-69241B91B41B}" srcOrd="5" destOrd="0" presId="urn:microsoft.com/office/officeart/2005/8/layout/venn3"/>
    <dgm:cxn modelId="{D927619C-F9F4-4EE7-8698-B6AC3F3D9D2A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DD7E9E-F415-4795-A949-5ED07DEEFA14}" type="presOf" srcId="{9B28D258-7D84-4D3E-A4D6-4DC2CAD20B9A}" destId="{218F0263-153A-4B8C-B3FB-8AB83B00CF86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2DD2C11B-A257-464F-A4D1-5019B1A4AD63}" type="presOf" srcId="{CD68ACB4-957B-40B2-9AB7-BA3A4F59C6F2}" destId="{6EF1AF08-9334-480F-9092-2F9E329DD69C}" srcOrd="0" destOrd="0" presId="urn:microsoft.com/office/officeart/2005/8/layout/venn3"/>
    <dgm:cxn modelId="{A8153251-FA51-47E4-BBDD-7D668DBADD38}" type="presOf" srcId="{EAE1088C-D00C-4178-B118-09F4A6B86C1F}" destId="{F0D1C6A0-6AE3-4478-BCA0-1963AF8130D5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7CA94B8B-367C-4AAF-AA40-5BADFE8DA40C}" type="presOf" srcId="{55503469-2CDB-46B9-B6CD-6814AE157330}" destId="{6FC185DC-2AFF-4C48-ABA6-A267AA6D91B6}" srcOrd="0" destOrd="0" presId="urn:microsoft.com/office/officeart/2005/8/layout/venn3"/>
    <dgm:cxn modelId="{ABF43C9F-62BB-46B4-ADAC-D775062FCECC}" type="presOf" srcId="{3C3D1718-21F3-40E3-8073-40B31DB53FAD}" destId="{F9C5F6B0-4D31-493A-9460-1EC566C3BB84}" srcOrd="0" destOrd="0" presId="urn:microsoft.com/office/officeart/2005/8/layout/venn3"/>
    <dgm:cxn modelId="{F99D185D-AF3D-4FD6-9056-90780ED177DF}" type="presParOf" srcId="{F0D1C6A0-6AE3-4478-BCA0-1963AF8130D5}" destId="{F9C5F6B0-4D31-493A-9460-1EC566C3BB84}" srcOrd="0" destOrd="0" presId="urn:microsoft.com/office/officeart/2005/8/layout/venn3"/>
    <dgm:cxn modelId="{F01BFF3C-AC3B-46D1-880C-88EC05A822FD}" type="presParOf" srcId="{F0D1C6A0-6AE3-4478-BCA0-1963AF8130D5}" destId="{B842DF3E-E78D-462F-A5CC-E16C67B01821}" srcOrd="1" destOrd="0" presId="urn:microsoft.com/office/officeart/2005/8/layout/venn3"/>
    <dgm:cxn modelId="{8C619D51-8AC9-4DE4-8BEA-88BCEAEC7179}" type="presParOf" srcId="{F0D1C6A0-6AE3-4478-BCA0-1963AF8130D5}" destId="{6EF1AF08-9334-480F-9092-2F9E329DD69C}" srcOrd="2" destOrd="0" presId="urn:microsoft.com/office/officeart/2005/8/layout/venn3"/>
    <dgm:cxn modelId="{27EB7454-A073-43CA-9F57-31122C0FCAEF}" type="presParOf" srcId="{F0D1C6A0-6AE3-4478-BCA0-1963AF8130D5}" destId="{B4C4B1EE-0694-4A8B-ADE2-6079FF95B405}" srcOrd="3" destOrd="0" presId="urn:microsoft.com/office/officeart/2005/8/layout/venn3"/>
    <dgm:cxn modelId="{A728E427-6660-4B08-A4FD-3995707FCE3C}" type="presParOf" srcId="{F0D1C6A0-6AE3-4478-BCA0-1963AF8130D5}" destId="{6FC185DC-2AFF-4C48-ABA6-A267AA6D91B6}" srcOrd="4" destOrd="0" presId="urn:microsoft.com/office/officeart/2005/8/layout/venn3"/>
    <dgm:cxn modelId="{8C893AD4-7AD4-4225-A6B3-577C4BAB4B1A}" type="presParOf" srcId="{F0D1C6A0-6AE3-4478-BCA0-1963AF8130D5}" destId="{8F737D8B-7FC9-4805-BF3E-0815E46E311C}" srcOrd="5" destOrd="0" presId="urn:microsoft.com/office/officeart/2005/8/layout/venn3"/>
    <dgm:cxn modelId="{894604A8-CC02-4B1F-AB2C-0AC635A580E7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706489"/>
        <a:ext cx="1301929" cy="1301929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706489"/>
        <a:ext cx="1301929" cy="1301929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706489"/>
        <a:ext cx="1301929" cy="1301929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706489"/>
        <a:ext cx="1301929" cy="13019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813646"/>
        <a:ext cx="1301929" cy="1301929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279374"/>
            <a:satOff val="-3219"/>
            <a:lumOff val="72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279374"/>
              <a:satOff val="-3219"/>
              <a:lumOff val="72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813646"/>
        <a:ext cx="1301929" cy="1301929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558749"/>
            <a:satOff val="-6439"/>
            <a:lumOff val="143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558749"/>
              <a:satOff val="-6439"/>
              <a:lumOff val="143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7030A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813646"/>
        <a:ext cx="1301929" cy="1301929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838123"/>
            <a:satOff val="-9658"/>
            <a:lumOff val="2159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838123"/>
              <a:satOff val="-9658"/>
              <a:lumOff val="2159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813646"/>
        <a:ext cx="1301929" cy="1301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2B61FA-6501-473D-895B-6251EFCBA329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1D7911-1665-4DBB-BA4B-5F270A91E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D34C3-1C15-462B-94D4-9CDB00780734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5489E-9C6D-4242-A64F-A8A68568D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1387-9240-4F99-B4B7-FEBA00564EDB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F9243-5E55-448B-B312-2666818DC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5DB58-7F51-4569-8E09-03BCC9AC14E7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F0E57-1DB0-4C8A-B37D-992F98213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0DD9B-CFE1-46B9-9460-92DDB5E0AFD0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B46EF-49E5-4921-8D7B-28D916D55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7451F-CCD8-4C2B-8AD7-DFF3685EFCE5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EB950-165B-4F64-BDA5-807463702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C22F3-57C3-41DC-B721-4C74069C4938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1A28F-9F35-4B41-BC37-48774866F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CD2B8-2EDC-48BA-B7B3-EBCEADF81632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1715B-26FA-435B-8057-1D53BEB02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5614B-917E-4292-8C1A-CB735BA943DF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63425-B88E-4D37-88F5-A7FBA950F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E2D72-FCA7-4E94-BB71-26B3AEA426A1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A0493-F26F-4AD9-90D8-A0AF41A686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154A2-AAC6-4294-81F4-AEF848105511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CC683-DCCD-424C-A116-7EFF8AA53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5426C-0BD5-456A-8407-C8ACC6DE9D52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33677-49EC-4C4A-8873-F7A81D2FB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CDC22A-37BB-4430-88D7-42EC56327EE6}" type="datetimeFigureOut">
              <a:rPr lang="ru-RU"/>
              <a:pPr>
                <a:defRPr/>
              </a:pPr>
              <a:t>05.01.2014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C79C7B-0B02-4149-A221-B3A5DE202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5" r:id="rId2"/>
    <p:sldLayoutId id="2147483864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5" r:id="rId9"/>
    <p:sldLayoutId id="2147483861" r:id="rId10"/>
    <p:sldLayoutId id="2147483862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7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dizigner.com/wp-content/uploads/2006/12/tutorial-adobeillustrator-snowflake.gif" TargetMode="External"/><Relationship Id="rId13" Type="http://schemas.openxmlformats.org/officeDocument/2006/relationships/hyperlink" Target="http://www.esquire.com/media/cm/esquire/images/glass-of-water-0808-lg-10661967.jpg" TargetMode="External"/><Relationship Id="rId3" Type="http://schemas.openxmlformats.org/officeDocument/2006/relationships/hyperlink" Target="http://i014.radikal.ru/0712/30/d8b1320621cf.jpg" TargetMode="External"/><Relationship Id="rId7" Type="http://schemas.openxmlformats.org/officeDocument/2006/relationships/hyperlink" Target="http://img1.moskva.com/data/myupload/13/357/13357669/69273e1aeba6.jpg" TargetMode="External"/><Relationship Id="rId12" Type="http://schemas.openxmlformats.org/officeDocument/2006/relationships/hyperlink" Target="http://i32.carguru.ru/2/28/22802/90/283890/e5f0a948d92b.png" TargetMode="External"/><Relationship Id="rId2" Type="http://schemas.openxmlformats.org/officeDocument/2006/relationships/hyperlink" Target="http://moikompas.ru/img/compas/2008-10-20/happy_new_year/95403718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g-fotki.yandex.ru/get/3305/oll525.5/0_21a89_97904e84_XL" TargetMode="External"/><Relationship Id="rId11" Type="http://schemas.openxmlformats.org/officeDocument/2006/relationships/hyperlink" Target="http://www.nwcod.com/uploads/posts/2008-07/1216670296_catalog_foto_1_48.jpg" TargetMode="External"/><Relationship Id="rId5" Type="http://schemas.openxmlformats.org/officeDocument/2006/relationships/hyperlink" Target="http://topbiz.com.ua/img/firm/1502/539_big.jpg" TargetMode="External"/><Relationship Id="rId15" Type="http://schemas.openxmlformats.org/officeDocument/2006/relationships/hyperlink" Target="http://s12.radikal.ru/i185/0911/52/a5c93771840c.jpg" TargetMode="External"/><Relationship Id="rId10" Type="http://schemas.openxmlformats.org/officeDocument/2006/relationships/hyperlink" Target="http://live4fun.ru/pictures/img_42514166_1798_1.jpg" TargetMode="External"/><Relationship Id="rId4" Type="http://schemas.openxmlformats.org/officeDocument/2006/relationships/hyperlink" Target="http://allday.ru/uploads/posts/1217535620_stockxpertcom_id15309781_size4.jpg" TargetMode="External"/><Relationship Id="rId9" Type="http://schemas.openxmlformats.org/officeDocument/2006/relationships/hyperlink" Target="http://s3.rimg.info/43db7c5444147442a2d4d5ae64825d12.gif" TargetMode="External"/><Relationship Id="rId14" Type="http://schemas.openxmlformats.org/officeDocument/2006/relationships/hyperlink" Target="http://poly-clinic.ru/media/kbiki_led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2928934"/>
            <a:ext cx="9144000" cy="71438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Откуда берутся снег и лёд</a:t>
            </a:r>
            <a:br>
              <a:rPr lang="ru-RU" sz="4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b="0" dirty="0" smtClean="0">
                <a:solidFill>
                  <a:schemeClr val="bg1"/>
                </a:solidFill>
              </a:rPr>
              <a:t> (окружающий мир, 1 класс)</a:t>
            </a:r>
            <a:endParaRPr lang="ru-RU" sz="2700" b="0" dirty="0"/>
          </a:p>
        </p:txBody>
      </p:sp>
      <p:sp>
        <p:nvSpPr>
          <p:cNvPr id="8" name="TextBox 7"/>
          <p:cNvSpPr txBox="1"/>
          <p:nvPr/>
        </p:nvSpPr>
        <p:spPr>
          <a:xfrm>
            <a:off x="4714875" y="4214813"/>
            <a:ext cx="44291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УМК «Школа России»,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Учебник – Плешаков А.А.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Автор – Мартюшева Т.Д.                     (учитель начальных классов)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14375"/>
            <a:ext cx="91440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Муниципальное общеобразовательное учреждение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«Средняя общеобразовательная школа №10»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14688" y="6000750"/>
            <a:ext cx="30718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г. Печора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2011г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64 из 104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4" descr="http://images-5.moifoto.ru/big/1/195/2012138pg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357166"/>
            <a:ext cx="4000528" cy="5857916"/>
          </a:xfrm>
          <a:prstGeom prst="round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" name="Picture 6" descr="http://i.i.ua/photo/images/pic/2/3/1965132_e03d7e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00042"/>
            <a:ext cx="4134830" cy="5857916"/>
          </a:xfrm>
          <a:prstGeom prst="roundRect">
            <a:avLst/>
          </a:prstGeom>
          <a:noFill/>
          <a:ln w="57150">
            <a:solidFill>
              <a:schemeClr val="accent1"/>
            </a:solidFill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71480"/>
            <a:ext cx="2428875" cy="3800479"/>
          </a:xfrm>
          <a:prstGeom prst="round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scene3d>
            <a:camera prst="obliqueTopLeft"/>
            <a:lightRig rig="threePt" dir="t"/>
          </a:scene3d>
          <a:sp3d>
            <a:bevelT/>
          </a:sp3d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571480"/>
            <a:ext cx="2486025" cy="3800479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642918"/>
            <a:ext cx="2400300" cy="3800479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500034" y="4514830"/>
            <a:ext cx="2535238" cy="1330354"/>
          </a:xfrm>
          <a:prstGeom prst="ellipse">
            <a:avLst/>
          </a:prstGeom>
          <a:gradFill>
            <a:gsLst>
              <a:gs pos="48000">
                <a:srgbClr val="5E9EFF">
                  <a:alpha val="2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</a:gra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ПШЕНИЦА</a:t>
            </a:r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3500430" y="4443392"/>
            <a:ext cx="2535238" cy="1330354"/>
          </a:xfrm>
          <a:prstGeom prst="ellipse">
            <a:avLst/>
          </a:prstGeom>
          <a:gradFill>
            <a:gsLst>
              <a:gs pos="48000">
                <a:srgbClr val="5E9EFF">
                  <a:alpha val="2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</a:gra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КЛЮКВА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6357950" y="4443392"/>
            <a:ext cx="2535238" cy="1330354"/>
          </a:xfrm>
          <a:prstGeom prst="ellipse">
            <a:avLst/>
          </a:prstGeom>
          <a:gradFill>
            <a:gsLst>
              <a:gs pos="48000">
                <a:srgbClr val="5E9EFF">
                  <a:alpha val="23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</a:gradFill>
          <a:ln w="9525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anchor="ctr"/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ЗЕМЛЯНИКА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38" y="1000125"/>
            <a:ext cx="7572375" cy="5610225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" name="Содержимое 3" descr="заяц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214290"/>
            <a:ext cx="8143932" cy="6357982"/>
          </a:xfrm>
          <a:prstGeom prst="round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Содержимое 3" descr="Картинка 50 из 9974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52750" y="357188"/>
            <a:ext cx="3690938" cy="6215062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Содержимое 3" descr="Картинка 15 из 99747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79525" y="357188"/>
            <a:ext cx="6584950" cy="6143625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Содержимое 3" descr="Зимние игры (42 фото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68413" y="500063"/>
            <a:ext cx="6607175" cy="6000750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Содержимое 3" descr="Картинка 48 из 3605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36750" y="357188"/>
            <a:ext cx="5564188" cy="5967412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Содержимое 3" descr="Картинка 300 из 3825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71625" y="500063"/>
            <a:ext cx="5926138" cy="5824537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572000"/>
            <a:ext cx="1408112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214282" y="857232"/>
            <a:ext cx="5429288" cy="1285884"/>
          </a:xfrm>
          <a:prstGeom prst="cloudCallout">
            <a:avLst>
              <a:gd name="adj1" fmla="val -21599"/>
              <a:gd name="adj2" fmla="val 23417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Всё зиму смирно лежит, а весной убежит.</a:t>
            </a:r>
          </a:p>
        </p:txBody>
      </p:sp>
      <p:sp>
        <p:nvSpPr>
          <p:cNvPr id="6" name="Выноска-облако 5"/>
          <p:cNvSpPr/>
          <p:nvPr/>
        </p:nvSpPr>
        <p:spPr>
          <a:xfrm>
            <a:off x="3571868" y="5286388"/>
            <a:ext cx="5429288" cy="1285884"/>
          </a:xfrm>
          <a:prstGeom prst="cloudCallout">
            <a:avLst>
              <a:gd name="adj1" fmla="val -79781"/>
              <a:gd name="adj2" fmla="val -7972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драгоценный камень, а блестит.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72438" y="4143375"/>
            <a:ext cx="642937" cy="42862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2" descr="Картинка 280 из 138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13" y="0"/>
            <a:ext cx="292893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Картинка 309 из 29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5" y="3071813"/>
            <a:ext cx="27273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Содержимое 3" descr="Картинка 180 из 3825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63" y="642938"/>
            <a:ext cx="6681787" cy="5786437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Содержимое 3" descr="Картинка 161 из 3825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500063"/>
            <a:ext cx="7143750" cy="5786437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Содержимое 3" descr="Картинка 22 из 10193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571500"/>
            <a:ext cx="7143750" cy="5753100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285750"/>
            <a:ext cx="4000500" cy="6429375"/>
          </a:xfrm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142875"/>
            <a:ext cx="40005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714375"/>
            <a:ext cx="3929063" cy="5961063"/>
          </a:xfrm>
        </p:spPr>
      </p:pic>
      <p:pic>
        <p:nvPicPr>
          <p:cNvPr id="2867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571500"/>
            <a:ext cx="4286250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642938"/>
            <a:ext cx="7500937" cy="5857875"/>
          </a:xfr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Содержимое 3" descr="Картинка 2 из 1286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2875" y="214313"/>
            <a:ext cx="4389438" cy="6357937"/>
          </a:xfrm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357188"/>
            <a:ext cx="4071937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z="4800" smtClean="0">
              <a:solidFill>
                <a:srgbClr val="00CC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800" b="1" smtClean="0">
                <a:solidFill>
                  <a:srgbClr val="006600"/>
                </a:solidFill>
              </a:rPr>
              <a:t>Легко и интересно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4800" b="1" smtClean="0">
              <a:solidFill>
                <a:srgbClr val="00CC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800" b="1" smtClean="0">
                <a:solidFill>
                  <a:srgbClr val="FFFF00"/>
                </a:solidFill>
              </a:rPr>
              <a:t>Требуется помощь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4800" b="1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800" b="1" smtClean="0">
                <a:solidFill>
                  <a:srgbClr val="FF0000"/>
                </a:solidFill>
              </a:rPr>
              <a:t>Ничего не понял</a:t>
            </a:r>
          </a:p>
          <a:p>
            <a:pPr eaLnBrk="1" hangingPunct="1">
              <a:lnSpc>
                <a:spcPct val="90000"/>
              </a:lnSpc>
            </a:pPr>
            <a:endParaRPr lang="ru-RU" sz="4800" smtClean="0">
              <a:solidFill>
                <a:srgbClr val="FF0000"/>
              </a:solidFill>
            </a:endParaRPr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7235825" y="1916113"/>
            <a:ext cx="1368425" cy="792162"/>
          </a:xfrm>
          <a:prstGeom prst="rect">
            <a:avLst/>
          </a:prstGeom>
          <a:solidFill>
            <a:srgbClr val="00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  <a:p>
            <a:endParaRPr lang="ru-RU"/>
          </a:p>
          <a:p>
            <a:endParaRPr lang="ru-RU"/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7164388" y="3429000"/>
            <a:ext cx="1368425" cy="7921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6227763" y="5157788"/>
            <a:ext cx="1368425" cy="79216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50888"/>
            <a:ext cx="9191625" cy="760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688" y="571480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4429124" y="500042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2772" name="Picture 6" descr="http://s3.rimg.info/43db7c5444147442a2d4d5ae64825d12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57563" y="4714875"/>
            <a:ext cx="2947987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5" y="1071563"/>
            <a:ext cx="8858250" cy="5124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Используемые источники информации: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solidFill>
                <a:schemeClr val="bg1"/>
              </a:solidFill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solidFill>
                  <a:schemeClr val="bg1"/>
                </a:solidFill>
                <a:latin typeface="+mj-lt"/>
              </a:rPr>
              <a:t>1. Плешаков А.А. Мир вокруг нас: методическое пособие: 1 класс./                                             А.А. Плешаков, В.П.Александрова, С.А.Борисова. – М.: Просвещение, 2002.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solidFill>
                  <a:schemeClr val="bg1"/>
                </a:solidFill>
                <a:latin typeface="+mj-lt"/>
              </a:rPr>
              <a:t>– С.158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solidFill>
                <a:schemeClr val="bg1"/>
              </a:solidFill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solidFill>
                  <a:schemeClr val="bg1"/>
                </a:solidFill>
                <a:latin typeface="+mj-lt"/>
              </a:rPr>
              <a:t>2. Плешаков А.А. От земли до неба:  атлас-определитель: пособие для учащихся общеобразовательных учреждений. – 10-е изд. – М.: Просвещение, 2009. – С. 222.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solidFill>
                <a:schemeClr val="bg1"/>
              </a:solidFill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solidFill>
                  <a:schemeClr val="bg1"/>
                </a:solidFill>
                <a:latin typeface="+mj-lt"/>
              </a:rPr>
              <a:t>3. Плешаков А.А. Окружающий мир. Мир вокруг нас: учеб. для 1 класса начальной школы. В 2 ч. Ч.1. /А.А. Плешаков. – 10-е изд. – М.: Просвещение, ОАО «Московские учебники», 2008. – С. 64.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dirty="0">
              <a:solidFill>
                <a:schemeClr val="bg1"/>
              </a:solidFill>
              <a:latin typeface="+mj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solidFill>
                  <a:schemeClr val="bg1"/>
                </a:solidFill>
                <a:latin typeface="+mj-lt"/>
              </a:rPr>
              <a:t>4. Тихомирова Е.М. Поурочные разработки по предмету «Окружающий мир»: 1 класс: к учебному комплекту А.А.Плешакова «Мир вокруг нас: 1 класс»/ Е.М.Тихомирова. – М.: Экзамен, 2007. – С. 335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7200" smtClean="0">
                <a:solidFill>
                  <a:schemeClr val="accent4">
                    <a:lumMod val="75000"/>
                  </a:schemeClr>
                </a:solidFill>
              </a:rPr>
              <a:t>снег,    и ,    берутся,</a:t>
            </a:r>
            <a:endParaRPr lang="ru-RU" sz="720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>
              <a:defRPr/>
            </a:pPr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</a:rPr>
              <a:t>лёд</a:t>
            </a: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</a:rPr>
              <a:t>,    </a:t>
            </a:r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</a:rPr>
              <a:t>ОТКУДА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50" y="785813"/>
            <a:ext cx="8858250" cy="49085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solidFill>
                  <a:schemeClr val="bg1"/>
                </a:solidFill>
                <a:latin typeface="+mj-lt"/>
              </a:rPr>
              <a:t>5. Картинки: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hlinkClick r:id="rId2"/>
              </a:rPr>
              <a:t>http://moikompas.ru/img/compas/2008-10-20/happy_new_year/95403718.jpg</a:t>
            </a: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hlinkClick r:id="rId3"/>
              </a:rPr>
              <a:t>http://i014.radikal.ru/0712/30/d8b1320621cf.jpg</a:t>
            </a: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hlinkClick r:id="rId4"/>
              </a:rPr>
              <a:t>http://allday.ru/uploads/posts/1217535620_stockxpertcom_id15309781_size4.jpg</a:t>
            </a: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hlinkClick r:id="rId5"/>
              </a:rPr>
              <a:t>http://topbiz.com.ua/img/firm/1502/539_big.jpg</a:t>
            </a:r>
            <a:endParaRPr lang="en-US" sz="14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hlinkClick r:id="rId6"/>
              </a:rPr>
              <a:t>http://img-fotki.yandex.ru/get/3305/oll525.5/0_21a89_97904e84_XL</a:t>
            </a: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hlinkClick r:id="rId7"/>
              </a:rPr>
              <a:t>http://img1.moskva.com/data/myupload/13/357/13357669/69273e1aeba6.jpg</a:t>
            </a:r>
            <a:endParaRPr lang="en-US" sz="14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hlinkClick r:id="rId8"/>
              </a:rPr>
              <a:t>http://dizigner.com/wp-content/uploads/2006/12/tutorial-adobeillustrator-snowflake.gif</a:t>
            </a:r>
            <a:endParaRPr lang="en-US" sz="14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hlinkClick r:id="rId9"/>
              </a:rPr>
              <a:t>http://s3.rimg.info/43db7c5444147442a2d4d5ae64825d12.gif</a:t>
            </a: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hlinkClick r:id="rId10"/>
              </a:rPr>
              <a:t>http://live4fun.ru/pictures/img_42514166_1798_1.jpg</a:t>
            </a:r>
            <a:endParaRPr lang="en-US" sz="14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hlinkClick r:id="rId11"/>
              </a:rPr>
              <a:t>http://www.nwcod.com/uploads/posts/2008-07/1216670296_catalog_foto_1_48.jpg</a:t>
            </a:r>
            <a:endParaRPr lang="en-US" sz="14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hlinkClick r:id="rId12"/>
              </a:rPr>
              <a:t>http://i32.carguru.ru/2/28/22802/90/283890/e5f0a948d92b.png</a:t>
            </a: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hlinkClick r:id="rId13"/>
              </a:rPr>
              <a:t>http://www.esquire.com/media/cm/esquire/images/glass-of-water-0808-lg-10661967.jpg</a:t>
            </a: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hlinkClick r:id="rId14"/>
              </a:rPr>
              <a:t>http://poly-clinic.ru/media/kbiki_led.jpg</a:t>
            </a: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hlinkClick r:id="rId15"/>
              </a:rPr>
              <a:t>http://s12.radikal.ru/i185/0911/52/a5c93771840c.jpg</a:t>
            </a:r>
            <a:endParaRPr lang="en-US" sz="14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5214942" cy="1828800"/>
          </a:xfrm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Мир вокруг нас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8500" b="1" spc="600" dirty="0" smtClean="0">
                <a:ln w="3810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Откуда берутся снег и лёд</a:t>
            </a:r>
            <a:endParaRPr lang="ru-RU" sz="8500" b="1" spc="600" dirty="0">
              <a:ln w="38100"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196" name="Picture 2" descr="Картинка 139 из 165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63" y="1071563"/>
            <a:ext cx="2395537" cy="250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Картинка 133 из 1207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7350" y="3048000"/>
            <a:ext cx="36766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Выноска-облако 5"/>
          <p:cNvSpPr/>
          <p:nvPr/>
        </p:nvSpPr>
        <p:spPr>
          <a:xfrm>
            <a:off x="3857620" y="928670"/>
            <a:ext cx="5143536" cy="1285884"/>
          </a:xfrm>
          <a:prstGeom prst="cloudCallout">
            <a:avLst>
              <a:gd name="adj1" fmla="val 13106"/>
              <a:gd name="adj2" fmla="val 16593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Ребята! Давайте изучим свойства снега и льда.</a:t>
            </a:r>
          </a:p>
        </p:txBody>
      </p:sp>
      <p:pic>
        <p:nvPicPr>
          <p:cNvPr id="9222" name="Picture 12" descr="Картинка 80 из 1655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2286000"/>
            <a:ext cx="43624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Картинка 133 из 1207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3857625"/>
            <a:ext cx="271462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14348" y="1214422"/>
            <a:ext cx="3000396" cy="23574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3786190"/>
            <a:ext cx="3000396" cy="23574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3500438"/>
            <a:ext cx="3000396" cy="235745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357818" y="3143248"/>
            <a:ext cx="3000396" cy="235745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4643438" y="1071546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214942" y="1357298"/>
            <a:ext cx="3214710" cy="7143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Снег белый.                                  Лёд бесцветный.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00938" y="6000750"/>
            <a:ext cx="500062" cy="3571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52" name="Picture 2" descr="Картинка 280 из 138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14313"/>
            <a:ext cx="29289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1214438" y="1285875"/>
            <a:ext cx="500062" cy="3571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54" name="Picture 2" descr="Картинка 309 из 29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3786188"/>
            <a:ext cx="27273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Картинка 133 из 1207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3857625"/>
            <a:ext cx="271462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14348" y="1214422"/>
            <a:ext cx="3000396" cy="23574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4643438" y="1071546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214942" y="1357298"/>
            <a:ext cx="3214710" cy="7143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Снег непрозрачный.                                  Лёд прозрачный.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272" name="Picture 2" descr="Картинка 280 из 138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14313"/>
            <a:ext cx="29289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1214438" y="1285875"/>
            <a:ext cx="500062" cy="3571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5000628" y="3786190"/>
            <a:ext cx="3000396" cy="23574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75" name="Picture 2" descr="Картинка 150 из 9875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 flipH="1" flipV="1">
            <a:off x="5572125" y="3571875"/>
            <a:ext cx="30718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8215313" y="5357813"/>
            <a:ext cx="500062" cy="3571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4 из 324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5" y="2928938"/>
            <a:ext cx="2571750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4857752" y="4143380"/>
            <a:ext cx="3000396" cy="235745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2" name="Picture 6" descr="Картинка 133 из 1207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3857625"/>
            <a:ext cx="271462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14348" y="1214422"/>
            <a:ext cx="3000396" cy="2357454"/>
          </a:xfrm>
          <a:prstGeom prst="rect">
            <a:avLst/>
          </a:prstGeom>
          <a:solidFill>
            <a:srgbClr val="FF9900"/>
          </a:solidFill>
          <a:ln>
            <a:solidFill>
              <a:srgbClr val="FF9900"/>
            </a:solidFill>
          </a:ln>
          <a:scene3d>
            <a:camera prst="perspectiveRelaxed"/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perspectiveRelaxed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Выноска-облако 15"/>
          <p:cNvSpPr/>
          <p:nvPr/>
        </p:nvSpPr>
        <p:spPr>
          <a:xfrm>
            <a:off x="4643438" y="1071546"/>
            <a:ext cx="4357718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5214942" y="1357298"/>
            <a:ext cx="3214710" cy="7143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Снег рыхлый.                                  Лёд хрупкий.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2298" name="Picture 2" descr="Картинка 280 из 138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14313"/>
            <a:ext cx="29289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Прямоугольник 25"/>
          <p:cNvSpPr/>
          <p:nvPr/>
        </p:nvSpPr>
        <p:spPr>
          <a:xfrm>
            <a:off x="1214438" y="1285875"/>
            <a:ext cx="500062" cy="35718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300" name="Picture 2" descr="Картинка 309 из 290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5" y="4214813"/>
            <a:ext cx="27273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43188" y="1500188"/>
            <a:ext cx="928687" cy="228600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solidFill>
              <a:schemeClr val="tx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5" name="Picture 4" descr="Картинка 71 из 538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CFF"/>
              </a:clrFrom>
              <a:clrTo>
                <a:srgbClr val="F8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813" y="714375"/>
            <a:ext cx="19288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" descr="Картинка 92 из 1709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38" y="2500313"/>
            <a:ext cx="304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Выноска-облако 18"/>
          <p:cNvSpPr/>
          <p:nvPr/>
        </p:nvSpPr>
        <p:spPr>
          <a:xfrm>
            <a:off x="4214810" y="1071546"/>
            <a:ext cx="4786346" cy="1285884"/>
          </a:xfrm>
          <a:prstGeom prst="cloudCallout">
            <a:avLst>
              <a:gd name="adj1" fmla="val 44029"/>
              <a:gd name="adj2" fmla="val -42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4714876" y="1357298"/>
            <a:ext cx="3786182" cy="71438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В тепле снег и лёд тают. Образуется вода.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3321" name="Picture 6" descr="Картинка 133 из 1207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4044950"/>
            <a:ext cx="271462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2" descr="Картинка 92 из 1709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0" y="3048000"/>
            <a:ext cx="304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2" descr="Картинка 92 из 1709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500063"/>
            <a:ext cx="304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4" descr="Картинка 71 из 538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CFF"/>
              </a:clrFrom>
              <a:clrTo>
                <a:srgbClr val="F8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1438" y="1857375"/>
            <a:ext cx="192881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2" descr="Картинка 92 из 1709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57188" y="1143000"/>
            <a:ext cx="304800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615</TotalTime>
  <Words>351</Words>
  <Application>Microsoft Office PowerPoint</Application>
  <PresentationFormat>Экран (4:3)</PresentationFormat>
  <Paragraphs>62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Constantia</vt:lpstr>
      <vt:lpstr>Wingdings 2</vt:lpstr>
      <vt:lpstr>Поток</vt:lpstr>
      <vt:lpstr>Откуда берутся снег и лёд   (окружающий мир, 1 класс)</vt:lpstr>
      <vt:lpstr>Слайд 2</vt:lpstr>
      <vt:lpstr>снег,    и ,    берутся,</vt:lpstr>
      <vt:lpstr>Мир вокруг нас</vt:lpstr>
      <vt:lpstr>Слайд 5</vt:lpstr>
      <vt:lpstr>Снег белый.                                  Лёд бесцветный.</vt:lpstr>
      <vt:lpstr>Снег непрозрачный.                                  Лёд прозрачный.</vt:lpstr>
      <vt:lpstr>Снег рыхлый.                                  Лёд хрупкий.</vt:lpstr>
      <vt:lpstr>В тепле снег и лёд тают. Образуется вода.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Татьяна</cp:lastModifiedBy>
  <cp:revision>91</cp:revision>
  <dcterms:modified xsi:type="dcterms:W3CDTF">2014-01-04T20:39:55Z</dcterms:modified>
</cp:coreProperties>
</file>