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75" r:id="rId4"/>
    <p:sldId id="259" r:id="rId5"/>
    <p:sldId id="258" r:id="rId6"/>
    <p:sldId id="276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8" autoAdjust="0"/>
    <p:restoredTop sz="86329" autoAdjust="0"/>
  </p:normalViewPr>
  <p:slideViewPr>
    <p:cSldViewPr>
      <p:cViewPr varScale="1">
        <p:scale>
          <a:sx n="74" d="100"/>
          <a:sy n="74" d="100"/>
        </p:scale>
        <p:origin x="-10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ECE9C6"/>
                </a:solidFill>
              </a:rPr>
              <a:pPr/>
              <a:t>19.11.2012</a:t>
            </a:fld>
            <a:endParaRPr lang="ru-RU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ECE9C6"/>
                </a:solidFill>
              </a:rPr>
              <a:pPr/>
              <a:t>‹#›</a:t>
            </a:fld>
            <a:endParaRPr lang="ru-RU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4343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298616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6161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27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3280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98681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8233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67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0673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532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0867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895D1D"/>
                </a:solidFill>
              </a:rPr>
              <a:pPr/>
              <a:t>19.11.2012</a:t>
            </a:fld>
            <a:endParaRPr lang="ru-RU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895D1D"/>
                </a:solidFill>
              </a:rPr>
              <a:pPr/>
              <a:t>‹#›</a:t>
            </a:fld>
            <a:endParaRPr lang="ru-RU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9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0"/>
            <a:ext cx="6777318" cy="609329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>КОУ  </a:t>
            </a:r>
            <a:r>
              <a:rPr lang="ru-RU" sz="1200" b="1" dirty="0">
                <a:effectLst/>
                <a:ea typeface="Times New Roman"/>
                <a:cs typeface="Times New Roman"/>
              </a:rPr>
              <a:t>Омской области «</a:t>
            </a:r>
            <a:r>
              <a:rPr lang="ru-RU" sz="1200" b="1" dirty="0" err="1">
                <a:effectLst/>
                <a:ea typeface="Times New Roman"/>
                <a:cs typeface="Times New Roman"/>
              </a:rPr>
              <a:t>Большеуковская</a:t>
            </a:r>
            <a:r>
              <a:rPr lang="ru-RU" sz="1200" b="1" dirty="0">
                <a:effectLst/>
                <a:ea typeface="Times New Roman"/>
                <a:cs typeface="Times New Roman"/>
              </a:rPr>
              <a:t> специальная (коррекционная) школа-интернат </a:t>
            </a: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>для </a:t>
            </a:r>
            <a:r>
              <a:rPr lang="ru-RU" sz="1200" b="1" dirty="0">
                <a:effectLst/>
                <a:ea typeface="Times New Roman"/>
                <a:cs typeface="Times New Roman"/>
              </a:rPr>
              <a:t>детей-сирот и детей, оставшихся без попечения родителей, </a:t>
            </a: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>с ограниченными </a:t>
            </a:r>
            <a:r>
              <a:rPr lang="ru-RU" sz="1200" b="1" dirty="0">
                <a:effectLst/>
                <a:ea typeface="Times New Roman"/>
                <a:cs typeface="Times New Roman"/>
              </a:rPr>
              <a:t>возможностями здоровья </a:t>
            </a:r>
            <a:r>
              <a:rPr lang="en-US" sz="1200" b="1" dirty="0">
                <a:effectLst/>
                <a:ea typeface="Times New Roman"/>
                <a:cs typeface="Times New Roman"/>
              </a:rPr>
              <a:t>VIII</a:t>
            </a:r>
            <a:r>
              <a:rPr lang="ru-RU" sz="1200" b="1" dirty="0">
                <a:effectLst/>
                <a:ea typeface="Times New Roman"/>
                <a:cs typeface="Times New Roman"/>
              </a:rPr>
              <a:t> вида</a:t>
            </a:r>
            <a:r>
              <a:rPr lang="ru-RU" sz="1200" b="1" dirty="0" smtClean="0">
                <a:effectLst/>
                <a:ea typeface="Times New Roman"/>
                <a:cs typeface="Times New Roman"/>
              </a:rPr>
              <a:t>»</a:t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4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4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400" b="1" dirty="0" smtClean="0">
                <a:effectLst/>
                <a:ea typeface="Times New Roman"/>
                <a:cs typeface="Times New Roman"/>
              </a:rPr>
              <a:t>Обобщение  </a:t>
            </a:r>
            <a:r>
              <a:rPr lang="ru-RU" sz="2400" b="1" dirty="0">
                <a:effectLst/>
                <a:ea typeface="Times New Roman"/>
                <a:cs typeface="Times New Roman"/>
              </a:rPr>
              <a:t>опыта </a:t>
            </a:r>
            <a:r>
              <a:rPr lang="ru-RU" sz="2400" b="1" dirty="0" smtClean="0">
                <a:effectLst/>
                <a:ea typeface="Times New Roman"/>
                <a:cs typeface="Times New Roman"/>
              </a:rPr>
              <a:t>работы</a:t>
            </a:r>
            <a:br>
              <a:rPr lang="ru-RU" sz="2400" b="1" dirty="0" smtClean="0">
                <a:effectLst/>
                <a:ea typeface="Times New Roman"/>
                <a:cs typeface="Times New Roman"/>
              </a:rPr>
            </a:br>
            <a:r>
              <a:rPr lang="ru-RU" sz="2400" b="1" dirty="0" smtClean="0">
                <a:effectLst/>
                <a:ea typeface="Times New Roman"/>
                <a:cs typeface="Times New Roman"/>
              </a:rPr>
              <a:t> </a:t>
            </a:r>
            <a:r>
              <a:rPr lang="ru-RU" sz="2400" b="1" dirty="0">
                <a:effectLst/>
                <a:ea typeface="Times New Roman"/>
                <a:cs typeface="Times New Roman"/>
              </a:rPr>
              <a:t>над методической </a:t>
            </a:r>
            <a:r>
              <a:rPr lang="ru-RU" sz="2400" b="1" dirty="0" smtClean="0">
                <a:effectLst/>
                <a:ea typeface="Times New Roman"/>
                <a:cs typeface="Times New Roman"/>
              </a:rPr>
              <a:t>темой</a:t>
            </a:r>
            <a:br>
              <a:rPr lang="ru-RU" sz="2400" b="1" dirty="0" smtClean="0">
                <a:effectLst/>
                <a:ea typeface="Times New Roman"/>
                <a:cs typeface="Times New Roman"/>
              </a:rPr>
            </a:br>
            <a:r>
              <a:rPr lang="ru-RU" sz="24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4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«Развитие рефлексивных умений педагога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в профессиональной деятельности»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584176"/>
          </a:xfrm>
        </p:spPr>
        <p:txBody>
          <a:bodyPr>
            <a:normAutofit/>
          </a:bodyPr>
          <a:lstStyle/>
          <a:p>
            <a:endParaRPr lang="ru-RU" dirty="0">
              <a:effectLst/>
            </a:endParaRPr>
          </a:p>
          <a:p>
            <a:r>
              <a:rPr lang="ru-RU" dirty="0" smtClean="0">
                <a:effectLst/>
              </a:rPr>
              <a:t>учителя начальных классов</a:t>
            </a:r>
          </a:p>
          <a:p>
            <a:r>
              <a:rPr lang="ru-RU" dirty="0" err="1" smtClean="0">
                <a:effectLst/>
              </a:rPr>
              <a:t>Фрихерт</a:t>
            </a:r>
            <a:r>
              <a:rPr lang="ru-RU" dirty="0" smtClean="0">
                <a:effectLst/>
              </a:rPr>
              <a:t>  Галины  Ивановны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6078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21602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836712"/>
            <a:ext cx="6400800" cy="511256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«…Единственная  вещь  в  </a:t>
            </a:r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мире, </a:t>
            </a: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которую</a:t>
            </a: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мы  способны  </a:t>
            </a:r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изменить, - это мы сами, </a:t>
            </a:r>
            <a:endParaRPr lang="ru-RU" sz="2800" i="1" dirty="0" smtClean="0">
              <a:effectLst/>
              <a:latin typeface="TimesNewRomanPS-ItalicMT"/>
              <a:ea typeface="Calibri"/>
              <a:cs typeface="TimesNewRomanPS-ItalicMT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и в</a:t>
            </a:r>
            <a:r>
              <a:rPr lang="ru-RU" sz="2000" dirty="0" smtClean="0">
                <a:effectLst/>
                <a:latin typeface="Calibri"/>
                <a:ea typeface="Calibri"/>
                <a:cs typeface="Times New Roman"/>
              </a:rPr>
              <a:t>  </a:t>
            </a: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этом </a:t>
            </a:r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заключается наш </a:t>
            </a:r>
            <a:endParaRPr lang="ru-RU" sz="2800" i="1" dirty="0" smtClean="0">
              <a:effectLst/>
              <a:latin typeface="TimesNewRomanPS-ItalicMT"/>
              <a:ea typeface="Calibri"/>
              <a:cs typeface="TimesNewRomanPS-ItalicMT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i="1" dirty="0">
              <a:effectLst/>
              <a:latin typeface="TimesNewRomanPS-ItalicMT"/>
              <a:ea typeface="Calibri"/>
              <a:cs typeface="TimesNewRomanPS-ItalicMT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i="1" dirty="0" smtClean="0">
              <a:effectLst/>
              <a:latin typeface="TimesNewRomanPS-ItalicMT"/>
              <a:ea typeface="Calibri"/>
              <a:cs typeface="TimesNewRomanPS-ItalicMT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единственный </a:t>
            </a:r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шанс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изменить </a:t>
            </a:r>
            <a:r>
              <a:rPr lang="ru-RU" sz="2800" i="1" dirty="0" smtClean="0">
                <a:effectLst/>
                <a:latin typeface="TimesNewRomanPS-ItalicMT"/>
                <a:ea typeface="Calibri"/>
                <a:cs typeface="TimesNewRomanPS-ItalicMT"/>
              </a:rPr>
              <a:t>мир…"</a:t>
            </a:r>
            <a:endParaRPr lang="ru-RU" sz="2000" dirty="0">
              <a:effectLst/>
              <a:latin typeface="Calibri"/>
              <a:ea typeface="Calibri"/>
              <a:cs typeface="Times New Roman"/>
            </a:endParaRPr>
          </a:p>
          <a:p>
            <a:pPr algn="r"/>
            <a:r>
              <a:rPr lang="ru-RU" sz="2800" i="1" dirty="0">
                <a:effectLst/>
                <a:latin typeface="TimesNewRomanPS-ItalicMT"/>
                <a:ea typeface="Calibri"/>
                <a:cs typeface="TimesNewRomanPS-ItalicMT"/>
              </a:rPr>
              <a:t>Уолт Уитмен</a:t>
            </a:r>
            <a:endParaRPr lang="ru-RU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94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93610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Этапы работы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над методической темой</a:t>
            </a: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536504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effectLst/>
              </a:rPr>
              <a:t>I</a:t>
            </a: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этап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анализ литературы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>
              <a:effectLst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effectLst/>
            </a:endParaRP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</a:rPr>
              <a:t>- рефлексия индивидуальна;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</a:rPr>
              <a:t>- рефлексия диалогична;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</a:rPr>
              <a:t>- рефлексия </a:t>
            </a:r>
            <a:r>
              <a:rPr lang="ru-RU" sz="2800" dirty="0" err="1" smtClean="0">
                <a:effectLst/>
              </a:rPr>
              <a:t>разномасштабна</a:t>
            </a:r>
            <a:r>
              <a:rPr lang="ru-RU" sz="2800" dirty="0" smtClean="0">
                <a:effectLst/>
              </a:rPr>
              <a:t>;</a:t>
            </a:r>
          </a:p>
          <a:p>
            <a:pPr marL="457200" indent="-457200">
              <a:lnSpc>
                <a:spcPct val="115000"/>
              </a:lnSpc>
              <a:spcAft>
                <a:spcPts val="0"/>
              </a:spcAft>
              <a:buFontTx/>
              <a:buChar char="-"/>
            </a:pPr>
            <a:r>
              <a:rPr lang="ru-RU" sz="2800" dirty="0" smtClean="0">
                <a:effectLst/>
              </a:rPr>
              <a:t>- рефлексия </a:t>
            </a:r>
            <a:r>
              <a:rPr lang="ru-RU" sz="2800" dirty="0" err="1" smtClean="0">
                <a:effectLst/>
              </a:rPr>
              <a:t>деятельностна</a:t>
            </a:r>
            <a:r>
              <a:rPr lang="ru-RU" sz="2800" dirty="0" smtClean="0">
                <a:effectLst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163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93610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Этапы работы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над методической темой</a:t>
            </a: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475252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effectLst/>
              </a:rPr>
              <a:t>I</a:t>
            </a:r>
            <a:r>
              <a:rPr lang="ru-RU" sz="2800" dirty="0">
                <a:effectLst/>
              </a:rPr>
              <a:t> </a:t>
            </a:r>
            <a:r>
              <a:rPr lang="ru-RU" sz="2800" dirty="0" smtClean="0">
                <a:effectLst/>
              </a:rPr>
              <a:t>этап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Диагностирование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«Методика оценки профессиональной направленности личности учителя»,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effectLst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«Личностный дифференциал»,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«Я на своём рабочем месте»,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«Барьеры педагогической деятельности»</a:t>
            </a:r>
          </a:p>
        </p:txBody>
      </p:sp>
    </p:spTree>
    <p:extLst>
      <p:ext uri="{BB962C8B-B14F-4D97-AF65-F5344CB8AC3E}">
        <p14:creationId xmlns:p14="http://schemas.microsoft.com/office/powerpoint/2010/main" val="2570822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936104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Этапы работы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над методической темой</a:t>
            </a: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4752528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effectLst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2800" dirty="0" smtClean="0">
                <a:effectLst/>
              </a:rPr>
              <a:t>II</a:t>
            </a:r>
            <a:r>
              <a:rPr lang="ru-RU" sz="2800" dirty="0" smtClean="0">
                <a:effectLst/>
              </a:rPr>
              <a:t> этап - формирующий</a:t>
            </a:r>
            <a:endParaRPr lang="en-US" sz="2800" dirty="0" smtClean="0">
              <a:effectLst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Цель: освоение педагогической рефлексии А.А. </a:t>
            </a:r>
            <a:r>
              <a:rPr lang="ru-RU" sz="2800" dirty="0" err="1" smtClean="0">
                <a:effectLst/>
              </a:rPr>
              <a:t>Бизяевой</a:t>
            </a:r>
            <a:r>
              <a:rPr lang="ru-RU" sz="2800" smtClean="0">
                <a:effectLst/>
              </a:rPr>
              <a:t>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реализация самоконтроля своей деятельности,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effectLst/>
              </a:rPr>
              <a:t>реализация профессиональной деятельности, осуществляемой как педагогической рефлексией</a:t>
            </a:r>
          </a:p>
        </p:txBody>
      </p:sp>
    </p:spTree>
    <p:extLst>
      <p:ext uri="{BB962C8B-B14F-4D97-AF65-F5344CB8AC3E}">
        <p14:creationId xmlns:p14="http://schemas.microsoft.com/office/powerpoint/2010/main" val="357323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288032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400" b="1" dirty="0">
                <a:effectLst/>
                <a:ea typeface="Times New Roman"/>
                <a:cs typeface="Times New Roman"/>
              </a:rPr>
              <a:t>Р</a:t>
            </a:r>
            <a:r>
              <a:rPr lang="ru-RU" sz="1400" b="1" dirty="0" smtClean="0">
                <a:effectLst/>
                <a:ea typeface="Times New Roman"/>
                <a:cs typeface="Times New Roman"/>
              </a:rPr>
              <a:t>азговор  с  самим  собой</a:t>
            </a:r>
            <a:endParaRPr lang="ru-RU" sz="1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620688"/>
            <a:ext cx="8208912" cy="5760640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Была ли моя стратегия урока удачной? Как можно было бы построить урок иначе, чтобы сделать его эффективнее?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Научились ли мои ученики чему-нибудь на уроке? Если да, то благодаря чему? Если нет, то по какой причине?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Произошло ли что-нибудь особенное на уроке? Если да, то что именно и почему?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Насколько хорошо мой урок опирался на знания, опыт и интересы учеников? Как можно было это сделать лучше?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Насколько гибко я адаптировала ход урока к ответам учеников и их поведению?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Как мои ученики относились к тому, что мы вместе делали на уроке? С какими чувствами они уходили с урока? Было ли им комфортно на уроке?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Удалось ли мне владеть дисциплиной в классе? Какие из моих приемов по поддержанию порядка на уроке работали лучше, а какие хуже? Почему? Что стоило сделать иначе?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Удалось ли мне управлять собственным эмоциональным состоянием на протяжении всего урока? Если нет, то почему? Что мне надо учесть на будущее?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Что мне далось труднее всего на уроке? Что потребовало от меня особых усилий? Почему? Что следует предпринять в следующий раз при таких обстоятельствах?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Были ли мои обучающие приемы эффективны? То, чему научились дети действительно связано с тем, каким образом я их учил? Что мне стоит учесть на будущее?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Можно ли было провести этот урок иначе? Если да, то как именно? Какой стороне урока следует уделять большее значение: содержательной, методической, эмоциональной?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На какие мотивы своих учеников я опиралась на уроке? Учитывала ли я их внутреннюю мотивацию или привлекал в основном внешние стимулы? Как можно было еще побудить их к учебе и к успеху?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Насколько объективно я оценила учебную работу учеников? Достаточно ли понятно для учеников комментировала поставленные отметки? Как оценки влияли на настроение учеников, на весь ход урока?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Предоставляла ли я ученикам возможность самостоятельного управления своей учебной деятельностью? Если да, то в чем именно? Если нет, то почему и как это стоило бы сделать?</a:t>
            </a:r>
            <a:endParaRPr lang="ru-RU" sz="12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>
                <a:effectLst/>
                <a:ea typeface="Calibri"/>
                <a:cs typeface="Times New Roman"/>
              </a:rPr>
              <a:t>• Опиралась ли я на теорию обучения при подготовке к уроку и в его проведении? В какой степени проведенный урок согласуется с выбранной мною теорией обучения</a:t>
            </a:r>
            <a:r>
              <a:rPr lang="ru-RU" sz="1200" dirty="0" smtClean="0">
                <a:effectLst/>
                <a:ea typeface="Calibri"/>
                <a:cs typeface="Times New Roman"/>
              </a:rPr>
              <a:t>?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7904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332656"/>
            <a:ext cx="6777318" cy="792088"/>
          </a:xfrm>
        </p:spPr>
        <p:txBody>
          <a:bodyPr>
            <a:noAutofit/>
          </a:bodyPr>
          <a:lstStyle/>
          <a:p>
            <a:pPr lvl="0" indent="539750" fontAlgn="base">
              <a:spcAft>
                <a:spcPct val="0"/>
              </a:spcAft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800" b="1" dirty="0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Компонентный </a:t>
            </a:r>
            <a:r>
              <a:rPr lang="ru-RU" sz="1800" b="1" dirty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состав рефлексивной компетентности  </a:t>
            </a:r>
            <a:r>
              <a:rPr lang="ru-RU" sz="1800" b="1" dirty="0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 (</a:t>
            </a:r>
            <a:r>
              <a:rPr lang="ru-RU" sz="1800" b="1" dirty="0" err="1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А.А.Бизяева</a:t>
            </a:r>
            <a:r>
              <a:rPr lang="ru-RU" sz="1800" b="1" dirty="0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)</a:t>
            </a:r>
            <a:endParaRPr lang="ru-RU" sz="18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786385"/>
              </p:ext>
            </p:extLst>
          </p:nvPr>
        </p:nvGraphicFramePr>
        <p:xfrm>
          <a:off x="395536" y="1412776"/>
          <a:ext cx="8352928" cy="4968552"/>
        </p:xfrm>
        <a:graphic>
          <a:graphicData uri="http://schemas.openxmlformats.org/drawingml/2006/table">
            <a:tbl>
              <a:tblPr firstRow="1" firstCol="1" bandRow="1"/>
              <a:tblGrid>
                <a:gridCol w="2748742"/>
                <a:gridCol w="2835538"/>
                <a:gridCol w="2768648"/>
              </a:tblGrid>
              <a:tr h="3441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Когнитивный компонент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err="1">
                          <a:effectLst/>
                          <a:latin typeface="+mn-lt"/>
                          <a:ea typeface="Calibri"/>
                          <a:cs typeface="TimesNewRomanPSMT"/>
                        </a:rPr>
                        <a:t>Операциональный</a:t>
                      </a:r>
                      <a:r>
                        <a:rPr lang="ru-RU" sz="1200" b="1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 компонент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+mn-lt"/>
                          <a:ea typeface="Calibri"/>
                          <a:cs typeface="TimesNewRomanPSMT"/>
                        </a:rPr>
                        <a:t>Личностный компонент</a:t>
                      </a:r>
                      <a:endParaRPr lang="ru-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243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Знания о том, что такое рефлексия и как ее осуществлять;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685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знание современных требований к личностному и профессиональному развитию педагога;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осознание личностного смысла своей профессиональной деятельности;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знание способов и технологий осуществления рефлексии своей деятельности и особенностей своей личности.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Владение рефлексивными умениями и навыками: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анализ своих собственных мыслей, действий,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психологического состояния и осмысление представлений других людей о себе;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навыки самоконтроля, саморазвития и самосовершенствования;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критическое отношение к своей учебно-профессиональной деятельности, владение умениями осуществлять адекватную самооценку уровня личностно-профессионального развития, результативности своей деятельности;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использование рефлексивных приемов на всех этапах учебно-профессиональной деятельности;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владение приемами развития рефлексии у детей.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+mn-lt"/>
                          <a:ea typeface="Calibri"/>
                          <a:cs typeface="TimesNewRomanPSMT"/>
                        </a:rPr>
                        <a:t>Рефлексивность</a:t>
                      </a: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 как значимое личностное качество, необходимое в профессиональной деятельности педагога: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склонность к анализу собственного мышления, сознания, обдумыванию своей деятельности и поступков других в деталях;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тщательное планирование и прогнозирование своих возможностей;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готовность к творчеству и постоянному саморазвитию;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– понимание другого, способность поставить себя на его место (осуществление эмпатического понимания другого).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indent="54038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  <a:ea typeface="Calibri"/>
                          <a:cs typeface="TimesNewRomanPSMT"/>
                        </a:rPr>
                        <a:t> 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30111" marR="301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468313" y="3316565"/>
            <a:ext cx="72968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7245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20688"/>
            <a:ext cx="6777318" cy="576064"/>
          </a:xfrm>
        </p:spPr>
        <p:txBody>
          <a:bodyPr>
            <a:noAutofit/>
          </a:bodyPr>
          <a:lstStyle/>
          <a:p>
            <a:pPr lvl="0" indent="539750" fontAlgn="base">
              <a:spcAft>
                <a:spcPct val="0"/>
              </a:spcAft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200" b="1" dirty="0">
                <a:effectLst/>
                <a:ea typeface="Times New Roman"/>
                <a:cs typeface="Times New Roman"/>
              </a:rPr>
              <a:t/>
            </a:r>
            <a:br>
              <a:rPr lang="ru-RU" sz="1200" b="1" dirty="0">
                <a:effectLst/>
                <a:ea typeface="Times New Roman"/>
                <a:cs typeface="Times New Roman"/>
              </a:rPr>
            </a:br>
            <a:r>
              <a:rPr lang="ru-RU" sz="1200" b="1" dirty="0" smtClean="0">
                <a:effectLst/>
                <a:ea typeface="Times New Roman"/>
                <a:cs typeface="Times New Roman"/>
              </a:rPr>
              <a:t>ЦЕЛЬ – СПОСОБ – РЕЗУЛЬТАТ</a:t>
            </a:r>
            <a:br>
              <a:rPr lang="ru-RU" sz="1200" b="1" dirty="0" smtClean="0">
                <a:effectLst/>
                <a:ea typeface="Times New Roman"/>
                <a:cs typeface="Times New Roman"/>
              </a:rPr>
            </a:br>
            <a:r>
              <a:rPr lang="ru-RU" sz="1600" b="1" dirty="0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(</a:t>
            </a:r>
            <a:r>
              <a:rPr lang="ru-RU" sz="1600" b="1" dirty="0" err="1" smtClean="0">
                <a:ln>
                  <a:noFill/>
                </a:ln>
                <a:solidFill>
                  <a:prstClr val="white"/>
                </a:solidFill>
                <a:effectLst/>
                <a:ea typeface="Calibri" pitchFamily="34" charset="0"/>
                <a:cs typeface="TimesNewRomanPS-ItalicMT"/>
              </a:rPr>
              <a:t>Д.М.Демидко</a:t>
            </a:r>
            <a:r>
              <a:rPr lang="ru-RU" sz="1600" b="1" dirty="0" smtClean="0">
                <a:ln>
                  <a:noFill/>
                </a:ln>
                <a:solidFill>
                  <a:prstClr val="white"/>
                </a:solidFill>
                <a:effectLst/>
                <a:latin typeface="Arial" pitchFamily="34" charset="0"/>
                <a:ea typeface="Calibri" pitchFamily="34" charset="0"/>
                <a:cs typeface="TimesNewRomanPS-ItalicMT"/>
              </a:rPr>
              <a:t>)</a:t>
            </a:r>
            <a:endParaRPr lang="ru-RU" sz="1400" i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95536" y="3429000"/>
            <a:ext cx="82089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627606"/>
              </p:ext>
            </p:extLst>
          </p:nvPr>
        </p:nvGraphicFramePr>
        <p:xfrm>
          <a:off x="1236662" y="1484784"/>
          <a:ext cx="6670675" cy="489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9705"/>
                <a:gridCol w="5220970"/>
              </a:tblGrid>
              <a:tr h="882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Структура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Рефлексивные умения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3380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Цель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Оценить требования к идеалу (норме) с аксиологических позиций; оценить поставленную цель на основе диагноза – анализа – прогноза; корректировать цель в соответствии с ценностными требованиями к деятельности.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82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Способы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Оценить логические пути деятельности; оценить логические возможности деятельности; проявить готовность к пересмотру своих действий.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7936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>
                          <a:effectLst/>
                        </a:rPr>
                        <a:t>Результат деятельности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ru-RU" sz="1200" dirty="0">
                          <a:effectLst/>
                        </a:rPr>
                        <a:t>Оценить эффективность своей деятельности; прогнозировать конечный результат своей деятельности; оценить значимость продукта деятельности, исходя из внутренних и внешних критериев качества; принять ответственность за свою деятельность.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618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6777318" cy="1656184"/>
          </a:xfrm>
        </p:spPr>
        <p:txBody>
          <a:bodyPr>
            <a:noAutofit/>
          </a:bodyPr>
          <a:lstStyle/>
          <a:p>
            <a:pPr lvl="0" indent="539750" fontAlgn="base">
              <a:spcAft>
                <a:spcPct val="0"/>
              </a:spcAft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Этапы </a:t>
            </a:r>
            <a:r>
              <a:rPr lang="ru-RU" sz="2800" b="1" dirty="0">
                <a:effectLst/>
                <a:ea typeface="Times New Roman"/>
                <a:cs typeface="Times New Roman"/>
              </a:rPr>
              <a:t>работы </a:t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>над методической </a:t>
            </a:r>
            <a:r>
              <a:rPr lang="ru-RU" sz="2800" b="1" dirty="0" smtClean="0">
                <a:effectLst/>
                <a:ea typeface="Times New Roman"/>
                <a:cs typeface="Times New Roman"/>
              </a:rPr>
              <a:t>темой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en-US" sz="2800" dirty="0" smtClean="0">
                <a:effectLst/>
                <a:ea typeface="Times New Roman"/>
                <a:cs typeface="Times New Roman"/>
              </a:rPr>
              <a:t>III</a:t>
            </a:r>
            <a:r>
              <a:rPr lang="ru-RU" sz="2800" dirty="0" smtClean="0">
                <a:effectLst/>
                <a:ea typeface="Times New Roman"/>
                <a:cs typeface="Times New Roman"/>
              </a:rPr>
              <a:t> этап</a:t>
            </a:r>
            <a:endParaRPr lang="ru-RU" sz="2800" i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23528" y="1415099"/>
            <a:ext cx="8208912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Цель: определить результативность работы. </a:t>
            </a: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800" dirty="0"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effectLst/>
                <a:latin typeface="+mj-lt"/>
                <a:cs typeface="Arial" pitchFamily="34" charset="0"/>
              </a:rPr>
              <a:t>Д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иагностирование</a:t>
            </a: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«Определение уровня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сформированности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cs typeface="Arial" pitchFamily="34" charset="0"/>
              </a:rPr>
              <a:t> педагогической рефлексии»</a:t>
            </a: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effectLst/>
                <a:latin typeface="+mj-lt"/>
                <a:cs typeface="Arial" pitchFamily="34" charset="0"/>
              </a:rPr>
              <a:t>«Диагностика уровня саморазвития и профессионально-педагогической деятельности»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204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404664"/>
            <a:ext cx="6777318" cy="144016"/>
          </a:xfrm>
        </p:spPr>
        <p:txBody>
          <a:bodyPr>
            <a:noAutofit/>
          </a:bodyPr>
          <a:lstStyle/>
          <a:p>
            <a:pPr lvl="0" indent="539750" fontAlgn="base">
              <a:spcAft>
                <a:spcPct val="0"/>
              </a:spcAft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</a:t>
            </a:r>
            <a:endParaRPr lang="ru-RU" sz="2800" i="1" dirty="0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95536" y="909881"/>
            <a:ext cx="8208912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4000" i="1" dirty="0">
                <a:effectLst/>
              </a:rPr>
              <a:t>Что позади нас и что впереди нас –</a:t>
            </a:r>
            <a:endParaRPr lang="ru-RU" sz="4000" dirty="0">
              <a:effectLst/>
            </a:endParaRPr>
          </a:p>
          <a:p>
            <a:r>
              <a:rPr lang="ru-RU" sz="4000" i="1" dirty="0">
                <a:effectLst/>
              </a:rPr>
              <a:t>мелочь в сравнении с тем</a:t>
            </a:r>
            <a:r>
              <a:rPr lang="ru-RU" sz="4000" i="1">
                <a:effectLst/>
              </a:rPr>
              <a:t>, </a:t>
            </a:r>
            <a:endParaRPr lang="ru-RU" sz="4000" i="1" smtClean="0">
              <a:effectLst/>
            </a:endParaRPr>
          </a:p>
          <a:p>
            <a:r>
              <a:rPr lang="ru-RU" sz="4000" i="1" smtClean="0">
                <a:effectLst/>
              </a:rPr>
              <a:t>что </a:t>
            </a:r>
            <a:r>
              <a:rPr lang="ru-RU" sz="4000" i="1" dirty="0">
                <a:effectLst/>
              </a:rPr>
              <a:t>внутри нас</a:t>
            </a:r>
            <a:r>
              <a:rPr lang="ru-RU" sz="4000" i="1" dirty="0" smtClean="0">
                <a:effectLst/>
              </a:rPr>
              <a:t>.</a:t>
            </a:r>
          </a:p>
          <a:p>
            <a:endParaRPr lang="ru-RU" sz="4000" dirty="0">
              <a:effectLst/>
            </a:endParaRPr>
          </a:p>
          <a:p>
            <a:pPr algn="r"/>
            <a:r>
              <a:rPr lang="ru-RU" sz="4000" i="1" dirty="0" err="1">
                <a:effectLst/>
              </a:rPr>
              <a:t>Ралф</a:t>
            </a:r>
            <a:r>
              <a:rPr lang="ru-RU" sz="4000" i="1" dirty="0">
                <a:effectLst/>
              </a:rPr>
              <a:t> У. </a:t>
            </a:r>
            <a:r>
              <a:rPr lang="ru-RU" sz="4000" i="1" dirty="0" err="1">
                <a:effectLst/>
              </a:rPr>
              <a:t>Эмерсон</a:t>
            </a:r>
            <a:endParaRPr lang="ru-RU" sz="4000" dirty="0">
              <a:effectLst/>
            </a:endParaRPr>
          </a:p>
          <a:p>
            <a:pPr marL="0" marR="0" lvl="0" indent="539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195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6777318" cy="7200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908720"/>
            <a:ext cx="6400800" cy="5184576"/>
          </a:xfrm>
        </p:spPr>
        <p:txBody>
          <a:bodyPr>
            <a:normAutofit/>
          </a:bodyPr>
          <a:lstStyle/>
          <a:p>
            <a:endParaRPr lang="ru-RU" dirty="0">
              <a:effectLst/>
            </a:endParaRPr>
          </a:p>
          <a:p>
            <a:endParaRPr lang="ru-RU" dirty="0" smtClean="0">
              <a:effectLst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908720"/>
            <a:ext cx="6984776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i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a typeface="Calibri"/>
                <a:cs typeface="Times New Roman"/>
              </a:rPr>
              <a:t>«…Из </a:t>
            </a:r>
            <a:r>
              <a:rPr lang="ru-RU" sz="2800" i="1" dirty="0">
                <a:ea typeface="Calibri"/>
                <a:cs typeface="Times New Roman"/>
              </a:rPr>
              <a:t>всех приключений, </a:t>
            </a:r>
            <a:r>
              <a:rPr lang="ru-RU" sz="2800" i="1" dirty="0" smtClean="0">
                <a:ea typeface="Calibri"/>
                <a:cs typeface="Times New Roman"/>
              </a:rPr>
              <a:t>уготованных</a:t>
            </a:r>
            <a:r>
              <a:rPr lang="ru-RU" sz="2800" dirty="0" smtClean="0">
                <a:latin typeface="Calibri"/>
                <a:ea typeface="Calibri"/>
                <a:cs typeface="Times New Roman"/>
              </a:rPr>
              <a:t>  </a:t>
            </a:r>
            <a:r>
              <a:rPr lang="ru-RU" sz="2800" i="1" dirty="0" smtClean="0">
                <a:ea typeface="Calibri"/>
                <a:cs typeface="Times New Roman"/>
              </a:rPr>
              <a:t>нам </a:t>
            </a:r>
            <a:r>
              <a:rPr lang="ru-RU" sz="2800" i="1" dirty="0">
                <a:ea typeface="Calibri"/>
                <a:cs typeface="Times New Roman"/>
              </a:rPr>
              <a:t>жизнью, самое </a:t>
            </a:r>
            <a:r>
              <a:rPr lang="ru-RU" sz="2800" i="1" dirty="0" smtClean="0">
                <a:ea typeface="Calibri"/>
                <a:cs typeface="Times New Roman"/>
              </a:rPr>
              <a:t>важное </a:t>
            </a:r>
            <a:r>
              <a:rPr lang="ru-RU" sz="2800" i="1" dirty="0">
                <a:ea typeface="Calibri"/>
                <a:cs typeface="Times New Roman"/>
              </a:rPr>
              <a:t>и </a:t>
            </a:r>
            <a:r>
              <a:rPr lang="ru-RU" sz="2800" i="1" dirty="0" smtClean="0">
                <a:ea typeface="Calibri"/>
                <a:cs typeface="Times New Roman"/>
              </a:rPr>
              <a:t>интересное–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i="1" dirty="0">
                <a:ea typeface="Calibri"/>
                <a:cs typeface="Times New Roman"/>
              </a:rPr>
              <a:t>отправиться в </a:t>
            </a:r>
            <a:r>
              <a:rPr lang="ru-RU" sz="2800" i="1" dirty="0" smtClean="0">
                <a:ea typeface="Calibri"/>
                <a:cs typeface="Times New Roman"/>
              </a:rPr>
              <a:t>путешествие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i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ru-RU" sz="2800" i="1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a typeface="Calibri"/>
                <a:cs typeface="Times New Roman"/>
              </a:rPr>
              <a:t> </a:t>
            </a:r>
            <a:r>
              <a:rPr lang="ru-RU" sz="2800" i="1" dirty="0">
                <a:ea typeface="Calibri"/>
                <a:cs typeface="Times New Roman"/>
              </a:rPr>
              <a:t>внутрь </a:t>
            </a:r>
            <a:r>
              <a:rPr lang="ru-RU" sz="2800" i="1" dirty="0" smtClean="0">
                <a:ea typeface="Calibri"/>
                <a:cs typeface="Times New Roman"/>
              </a:rPr>
              <a:t>самого</a:t>
            </a:r>
            <a:r>
              <a:rPr lang="ru-RU" sz="28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ru-RU" sz="2800" i="1" dirty="0" smtClean="0">
                <a:ea typeface="Calibri"/>
                <a:cs typeface="Times New Roman"/>
              </a:rPr>
              <a:t>себя</a:t>
            </a:r>
            <a:r>
              <a:rPr lang="ru-RU" sz="2800" i="1" dirty="0">
                <a:ea typeface="Calibri"/>
                <a:cs typeface="Times New Roman"/>
              </a:rPr>
              <a:t>, </a:t>
            </a:r>
            <a:endParaRPr lang="ru-RU" sz="2800" i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a typeface="Calibri"/>
                <a:cs typeface="Times New Roman"/>
              </a:rPr>
              <a:t>исследовать </a:t>
            </a:r>
            <a:r>
              <a:rPr lang="ru-RU" sz="2800" i="1" dirty="0">
                <a:ea typeface="Calibri"/>
                <a:cs typeface="Times New Roman"/>
              </a:rPr>
              <a:t>неведомую часть </a:t>
            </a:r>
            <a:endParaRPr lang="ru-RU" sz="2800" i="1" dirty="0" smtClean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i="1" dirty="0" smtClean="0">
                <a:ea typeface="Calibri"/>
                <a:cs typeface="Times New Roman"/>
              </a:rPr>
              <a:t>самого себя...»</a:t>
            </a:r>
            <a:endParaRPr lang="ru-RU" sz="2800" dirty="0">
              <a:latin typeface="Calibri"/>
              <a:ea typeface="Calibri"/>
              <a:cs typeface="Times New Roman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sz="2800" i="1" dirty="0">
                <a:ea typeface="Calibri"/>
                <a:cs typeface="Times New Roman"/>
              </a:rPr>
              <a:t>Федерико Феллини</a:t>
            </a:r>
            <a:endParaRPr lang="ru-RU" sz="28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510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108012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3200" b="1" i="1" dirty="0">
                <a:effectLst/>
                <a:ea typeface="Times New Roman"/>
                <a:cs typeface="Times New Roman"/>
              </a:rPr>
              <a:t>Ц</a:t>
            </a:r>
            <a:r>
              <a:rPr lang="ru-RU" sz="3200" b="1" i="1" dirty="0" smtClean="0">
                <a:effectLst/>
                <a:ea typeface="Times New Roman"/>
                <a:cs typeface="Times New Roman"/>
              </a:rPr>
              <a:t>ель работы</a:t>
            </a:r>
            <a:br>
              <a:rPr lang="ru-RU" sz="3200" b="1" i="1" dirty="0" smtClean="0">
                <a:effectLst/>
                <a:ea typeface="Times New Roman"/>
                <a:cs typeface="Times New Roman"/>
              </a:rPr>
            </a:br>
            <a:r>
              <a:rPr lang="ru-RU" sz="3200" b="1" i="1" dirty="0" smtClean="0">
                <a:effectLst/>
                <a:ea typeface="Times New Roman"/>
                <a:cs typeface="Times New Roman"/>
              </a:rPr>
              <a:t> над методической темой: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556792"/>
            <a:ext cx="6400800" cy="4680520"/>
          </a:xfrm>
        </p:spPr>
        <p:txBody>
          <a:bodyPr>
            <a:normAutofit/>
          </a:bodyPr>
          <a:lstStyle/>
          <a:p>
            <a:endParaRPr lang="ru-RU" dirty="0">
              <a:effectLst/>
            </a:endParaRPr>
          </a:p>
          <a:p>
            <a:r>
              <a:rPr lang="ru-RU" sz="2800" dirty="0">
                <a:effectLst/>
              </a:rPr>
              <a:t>р</a:t>
            </a:r>
            <a:r>
              <a:rPr lang="ru-RU" sz="2800" dirty="0" smtClean="0">
                <a:effectLst/>
              </a:rPr>
              <a:t>азвитие  индивидуального творческого потенциала через осмысление  эмоционально-ценностного отношения к себе,</a:t>
            </a:r>
          </a:p>
          <a:p>
            <a:r>
              <a:rPr lang="ru-RU" sz="2800" dirty="0">
                <a:effectLst/>
              </a:rPr>
              <a:t>в</a:t>
            </a:r>
            <a:r>
              <a:rPr lang="ru-RU" sz="2800" dirty="0" smtClean="0">
                <a:effectLst/>
              </a:rPr>
              <a:t>ырабатывание способности к самоанализу,</a:t>
            </a:r>
          </a:p>
          <a:p>
            <a:r>
              <a:rPr lang="ru-RU" sz="2800" dirty="0">
                <a:effectLst/>
              </a:rPr>
              <a:t>с</a:t>
            </a:r>
            <a:r>
              <a:rPr lang="ru-RU" sz="2800" dirty="0" smtClean="0">
                <a:effectLst/>
              </a:rPr>
              <a:t>амооценке и </a:t>
            </a:r>
            <a:r>
              <a:rPr lang="ru-RU" sz="2800" dirty="0" err="1" smtClean="0">
                <a:effectLst/>
              </a:rPr>
              <a:t>саморегуляции</a:t>
            </a:r>
            <a:r>
              <a:rPr lang="ru-RU" sz="2800" dirty="0" smtClean="0">
                <a:effectLst/>
              </a:rPr>
              <a:t> в процессе профессиональной деятельности</a:t>
            </a:r>
          </a:p>
          <a:p>
            <a:endParaRPr lang="ru-RU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5182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72008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i="1" dirty="0">
                <a:effectLst/>
                <a:ea typeface="Times New Roman"/>
                <a:cs typeface="Times New Roman"/>
              </a:rPr>
              <a:t>З</a:t>
            </a:r>
            <a:r>
              <a:rPr lang="ru-RU" sz="2800" b="1" i="1" dirty="0" smtClean="0">
                <a:effectLst/>
                <a:ea typeface="Times New Roman"/>
                <a:cs typeface="Times New Roman"/>
              </a:rPr>
              <a:t>адачи исследования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752528"/>
          </a:xfrm>
        </p:spPr>
        <p:txBody>
          <a:bodyPr>
            <a:normAutofit lnSpcReduction="10000"/>
          </a:bodyPr>
          <a:lstStyle/>
          <a:p>
            <a:endParaRPr lang="ru-RU" dirty="0">
              <a:effectLst/>
            </a:endParaRPr>
          </a:p>
          <a:p>
            <a:pPr marL="457200" indent="-457200" algn="just">
              <a:buAutoNum type="arabicPeriod"/>
            </a:pPr>
            <a:r>
              <a:rPr lang="ru-RU" dirty="0" smtClean="0">
                <a:effectLst/>
              </a:rPr>
              <a:t>1. Уточнить содержание понятия «рефлексивные умения».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effectLst/>
              </a:rPr>
              <a:t>2. Изучить психолого-педагогическую литературу по данной теме.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effectLst/>
              </a:rPr>
              <a:t>3. Выявить особенности профессионально значимых личностных качеств.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effectLst/>
              </a:rPr>
              <a:t>4. </a:t>
            </a:r>
            <a:r>
              <a:rPr lang="ru-RU" dirty="0">
                <a:effectLst/>
              </a:rPr>
              <a:t>В</a:t>
            </a:r>
            <a:r>
              <a:rPr lang="ru-RU" dirty="0" smtClean="0">
                <a:effectLst/>
              </a:rPr>
              <a:t>ыявить условия, обеспечивающие эффективное развитие рефлексивных умений.</a:t>
            </a:r>
          </a:p>
          <a:p>
            <a:pPr marL="457200" indent="-457200" algn="just">
              <a:buAutoNum type="arabicPeriod"/>
            </a:pPr>
            <a:r>
              <a:rPr lang="ru-RU" dirty="0" smtClean="0">
                <a:effectLst/>
              </a:rPr>
              <a:t>5. Определить результативность работы  по развитию рефлексивных умений.</a:t>
            </a:r>
          </a:p>
        </p:txBody>
      </p:sp>
    </p:spTree>
    <p:extLst>
      <p:ext uri="{BB962C8B-B14F-4D97-AF65-F5344CB8AC3E}">
        <p14:creationId xmlns:p14="http://schemas.microsoft.com/office/powerpoint/2010/main" val="416503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3341" y="404664"/>
            <a:ext cx="6777318" cy="72008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Рефлексия - 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475252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effectLst/>
                <a:ea typeface="Calibri"/>
                <a:cs typeface="Times New Roman"/>
              </a:rPr>
              <a:t>способность к анализу, осмыслению и конструированию </a:t>
            </a:r>
            <a:r>
              <a:rPr lang="ru-RU" dirty="0" err="1">
                <a:effectLst/>
                <a:ea typeface="Calibri"/>
                <a:cs typeface="Times New Roman"/>
              </a:rPr>
              <a:t>смыслообразующей</a:t>
            </a:r>
            <a:r>
              <a:rPr lang="ru-RU" dirty="0">
                <a:effectLst/>
                <a:ea typeface="Calibri"/>
                <a:cs typeface="Times New Roman"/>
              </a:rPr>
              <a:t> ценностной основы своей деятельности, основанной на отражении себя как субъекта деятельности, личности и индивидуальности в системе общественных отношений</a:t>
            </a:r>
            <a:r>
              <a:rPr lang="ru-RU" dirty="0" smtClean="0">
                <a:effectLst/>
                <a:ea typeface="Calibri"/>
                <a:cs typeface="Times New Roman"/>
              </a:rPr>
              <a:t>.</a:t>
            </a:r>
          </a:p>
          <a:p>
            <a:pPr algn="r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+mj-lt"/>
                <a:ea typeface="Calibri"/>
                <a:cs typeface="Times New Roman"/>
              </a:rPr>
              <a:t>А. А. </a:t>
            </a:r>
            <a:r>
              <a:rPr lang="ru-RU" dirty="0" err="1" smtClean="0">
                <a:effectLst/>
                <a:latin typeface="+mj-lt"/>
                <a:ea typeface="Calibri"/>
                <a:cs typeface="Times New Roman"/>
              </a:rPr>
              <a:t>Бизяева</a:t>
            </a:r>
            <a:endParaRPr lang="ru-RU" dirty="0">
              <a:effectLst/>
              <a:latin typeface="+mj-lt"/>
              <a:ea typeface="Calibri"/>
              <a:cs typeface="Times New Roman"/>
            </a:endParaRPr>
          </a:p>
          <a:p>
            <a:pPr>
              <a:lnSpc>
                <a:spcPct val="150000"/>
              </a:lnSpc>
            </a:pPr>
            <a:endParaRPr lang="ru-RU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394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6777318" cy="864096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>А</a:t>
            </a:r>
            <a:r>
              <a:rPr lang="ru-RU" sz="2800" b="1" dirty="0" smtClean="0">
                <a:effectLst/>
                <a:ea typeface="Times New Roman"/>
                <a:cs typeface="Times New Roman"/>
              </a:rPr>
              <a:t>спекты изучения рефлексии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32048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effectLst/>
              </a:rPr>
              <a:t>кооперативный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800" dirty="0" smtClean="0">
              <a:effectLst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effectLst/>
              </a:rPr>
              <a:t>к</a:t>
            </a:r>
            <a:r>
              <a:rPr lang="ru-RU" sz="2800" dirty="0" smtClean="0">
                <a:effectLst/>
              </a:rPr>
              <a:t>оммуникативный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800" dirty="0" smtClean="0">
              <a:effectLst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>
                <a:effectLst/>
              </a:rPr>
              <a:t>к</a:t>
            </a:r>
            <a:r>
              <a:rPr lang="ru-RU" sz="2800" dirty="0" smtClean="0">
                <a:effectLst/>
              </a:rPr>
              <a:t>огнитивный (интеллектуальный)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800" dirty="0" smtClean="0">
              <a:effectLst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ru-RU" sz="2800" dirty="0" smtClean="0">
                <a:effectLst/>
              </a:rPr>
              <a:t>личностный</a:t>
            </a:r>
          </a:p>
          <a:p>
            <a:pPr marL="457200" indent="-457200">
              <a:buFont typeface="Wingdings" pitchFamily="2" charset="2"/>
              <a:buChar char="ü"/>
            </a:pP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783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332656"/>
            <a:ext cx="6777318" cy="864096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Функции    рефлексии</a:t>
            </a: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320480"/>
          </a:xfrm>
        </p:spPr>
        <p:txBody>
          <a:bodyPr>
            <a:noAutofit/>
          </a:bodyPr>
          <a:lstStyle/>
          <a:p>
            <a:endParaRPr lang="ru-RU" sz="2800" dirty="0" smtClean="0">
              <a:effectLst/>
            </a:endParaRPr>
          </a:p>
          <a:p>
            <a:r>
              <a:rPr lang="ru-RU" sz="2800" dirty="0" smtClean="0">
                <a:effectLst/>
              </a:rPr>
              <a:t>ситуативная </a:t>
            </a:r>
            <a:r>
              <a:rPr lang="ru-RU" sz="2800" dirty="0">
                <a:effectLst/>
              </a:rPr>
              <a:t>рефлексия</a:t>
            </a:r>
          </a:p>
          <a:p>
            <a:endParaRPr lang="ru-RU" sz="2800" dirty="0" smtClean="0">
              <a:effectLst/>
            </a:endParaRPr>
          </a:p>
          <a:p>
            <a:r>
              <a:rPr lang="ru-RU" sz="2800" dirty="0">
                <a:effectLst/>
              </a:rPr>
              <a:t>р</a:t>
            </a:r>
            <a:r>
              <a:rPr lang="ru-RU" sz="2800" dirty="0" smtClean="0">
                <a:effectLst/>
              </a:rPr>
              <a:t>етроспективная </a:t>
            </a:r>
            <a:r>
              <a:rPr lang="ru-RU" sz="2800" dirty="0">
                <a:effectLst/>
              </a:rPr>
              <a:t>рефлексия</a:t>
            </a:r>
          </a:p>
          <a:p>
            <a:r>
              <a:rPr lang="ru-RU" sz="2800" dirty="0" smtClean="0">
                <a:effectLst/>
              </a:rPr>
              <a:t>  </a:t>
            </a:r>
          </a:p>
          <a:p>
            <a:r>
              <a:rPr lang="ru-RU" sz="2800" dirty="0" err="1" smtClean="0">
                <a:effectLst/>
              </a:rPr>
              <a:t>проспективная</a:t>
            </a:r>
            <a:r>
              <a:rPr lang="ru-RU" sz="2800" dirty="0" smtClean="0">
                <a:effectLst/>
              </a:rPr>
              <a:t>   рефлексия</a:t>
            </a:r>
            <a:endParaRPr lang="ru-RU" sz="2800" dirty="0">
              <a:effectLst/>
            </a:endParaRPr>
          </a:p>
          <a:p>
            <a:pPr marL="457200" indent="-457200">
              <a:buFont typeface="Wingdings" pitchFamily="2" charset="2"/>
              <a:buChar char="ü"/>
            </a:pP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28939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548680"/>
            <a:ext cx="6777318" cy="144016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>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>П</a:t>
            </a:r>
            <a:r>
              <a:rPr lang="ru-RU" sz="2800" b="1" dirty="0" smtClean="0">
                <a:effectLst/>
                <a:ea typeface="Times New Roman"/>
                <a:cs typeface="Times New Roman"/>
              </a:rPr>
              <a:t>едагогическая     рефлексия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endParaRPr lang="ru-RU" sz="28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4320480"/>
          </a:xfrm>
        </p:spPr>
        <p:txBody>
          <a:bodyPr>
            <a:noAutofit/>
          </a:bodyPr>
          <a:lstStyle/>
          <a:p>
            <a:endParaRPr lang="ru-RU" sz="2800" dirty="0" smtClean="0">
              <a:effectLst/>
            </a:endParaRPr>
          </a:p>
          <a:p>
            <a:r>
              <a:rPr lang="ru-RU" sz="2800" i="1" dirty="0" smtClean="0">
                <a:effectLst/>
                <a:ea typeface="Calibri"/>
              </a:rPr>
              <a:t>«…Рефлексивно </a:t>
            </a:r>
            <a:r>
              <a:rPr lang="ru-RU" sz="2800" i="1" dirty="0">
                <a:effectLst/>
                <a:ea typeface="Calibri"/>
              </a:rPr>
              <a:t>мыслить для учителя – </a:t>
            </a:r>
            <a:r>
              <a:rPr lang="ru-RU" sz="2800" i="1" dirty="0" smtClean="0">
                <a:effectLst/>
                <a:ea typeface="Calibri"/>
              </a:rPr>
              <a:t>значит </a:t>
            </a:r>
            <a:r>
              <a:rPr lang="ru-RU" sz="2800" i="1" dirty="0">
                <a:effectLst/>
                <a:ea typeface="Calibri"/>
              </a:rPr>
              <a:t>соотносить</a:t>
            </a:r>
            <a:r>
              <a:rPr lang="ru-RU" sz="2800" dirty="0">
                <a:effectLst/>
                <a:ea typeface="Calibri"/>
              </a:rPr>
              <a:t> </a:t>
            </a:r>
            <a:r>
              <a:rPr lang="ru-RU" sz="2800" i="1" dirty="0">
                <a:effectLst/>
                <a:ea typeface="Calibri"/>
              </a:rPr>
              <a:t>свое профессиональное действие с учеником, на которого оно</a:t>
            </a:r>
            <a:r>
              <a:rPr lang="ru-RU" sz="2800" dirty="0">
                <a:effectLst/>
                <a:ea typeface="Calibri"/>
              </a:rPr>
              <a:t> </a:t>
            </a:r>
            <a:r>
              <a:rPr lang="ru-RU" sz="2800" i="1" dirty="0">
                <a:effectLst/>
                <a:ea typeface="Calibri"/>
              </a:rPr>
              <a:t>направлено, с позиции оценки его эффективности для личностного и интеллектуального развития </a:t>
            </a:r>
            <a:r>
              <a:rPr lang="ru-RU" sz="2800" i="1" dirty="0" smtClean="0">
                <a:effectLst/>
                <a:ea typeface="Calibri"/>
              </a:rPr>
              <a:t>ученика…»</a:t>
            </a:r>
          </a:p>
          <a:p>
            <a:pPr algn="r"/>
            <a:r>
              <a:rPr lang="ru-RU" sz="2800" dirty="0" smtClean="0">
                <a:effectLst/>
              </a:rPr>
              <a:t>Холодная М.А</a:t>
            </a:r>
            <a:r>
              <a:rPr lang="ru-RU" sz="2800" i="1" dirty="0" smtClean="0">
                <a:effectLst/>
              </a:rPr>
              <a:t>.</a:t>
            </a:r>
            <a:endParaRPr lang="ru-RU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71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548680"/>
            <a:ext cx="6777318" cy="2160240"/>
          </a:xfrm>
        </p:spPr>
        <p:txBody>
          <a:bodyPr>
            <a:no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>П</a:t>
            </a:r>
            <a:r>
              <a:rPr lang="ru-RU" sz="2800" b="1" dirty="0" smtClean="0">
                <a:effectLst/>
                <a:ea typeface="Times New Roman"/>
                <a:cs typeface="Times New Roman"/>
              </a:rPr>
              <a:t>едагогическая     рефлексия                                                                                                             </a:t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r>
              <a:rPr lang="ru-RU" sz="2800" b="1" dirty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>
                <a:effectLst/>
                <a:ea typeface="Times New Roman"/>
                <a:cs typeface="Times New Roman"/>
              </a:rPr>
            </a:br>
            <a:r>
              <a:rPr lang="ru-RU" sz="2800" b="1" dirty="0" smtClean="0">
                <a:effectLst/>
                <a:ea typeface="Times New Roman"/>
                <a:cs typeface="Times New Roman"/>
              </a:rPr>
              <a:t/>
            </a:r>
            <a:br>
              <a:rPr lang="ru-RU" sz="2800" b="1" dirty="0" smtClean="0">
                <a:effectLst/>
                <a:ea typeface="Times New Roman"/>
                <a:cs typeface="Times New Roman"/>
              </a:rPr>
            </a:br>
            <a:endParaRPr lang="ru-RU" sz="30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1700808"/>
            <a:ext cx="6400800" cy="4608512"/>
          </a:xfrm>
        </p:spPr>
        <p:txBody>
          <a:bodyPr>
            <a:noAutofit/>
          </a:bodyPr>
          <a:lstStyle/>
          <a:p>
            <a:endParaRPr lang="ru-RU" sz="3600" b="1" i="1" dirty="0" smtClean="0">
              <a:effectLst/>
              <a:ea typeface="Times New Roman"/>
              <a:cs typeface="Times New Roman"/>
            </a:endParaRPr>
          </a:p>
          <a:p>
            <a:endParaRPr lang="ru-RU" sz="3600" b="1" i="1" dirty="0">
              <a:effectLst/>
              <a:ea typeface="Times New Roman"/>
              <a:cs typeface="Times New Roman"/>
            </a:endParaRPr>
          </a:p>
          <a:p>
            <a:endParaRPr lang="ru-RU" sz="3600" b="1" i="1" dirty="0" smtClean="0">
              <a:effectLst/>
              <a:ea typeface="Times New Roman"/>
              <a:cs typeface="Times New Roman"/>
            </a:endParaRPr>
          </a:p>
          <a:p>
            <a:r>
              <a:rPr lang="ru-RU" sz="3600" b="1" i="1" dirty="0" smtClean="0">
                <a:effectLst/>
                <a:ea typeface="Times New Roman"/>
                <a:cs typeface="Times New Roman"/>
              </a:rPr>
              <a:t>«…деятельность </a:t>
            </a:r>
            <a:r>
              <a:rPr lang="ru-RU" sz="3600" b="1" i="1" dirty="0">
                <a:effectLst/>
                <a:ea typeface="Times New Roman"/>
                <a:cs typeface="Times New Roman"/>
              </a:rPr>
              <a:t>– общение </a:t>
            </a:r>
            <a:r>
              <a:rPr lang="ru-RU" sz="3600" b="1" i="1" dirty="0" smtClean="0">
                <a:effectLst/>
                <a:ea typeface="Times New Roman"/>
                <a:cs typeface="Times New Roman"/>
              </a:rPr>
              <a:t>– личность…»</a:t>
            </a:r>
          </a:p>
          <a:p>
            <a:pPr algn="r"/>
            <a:endParaRPr lang="ru-RU" sz="3600" b="1" i="1" dirty="0" smtClean="0">
              <a:effectLst/>
              <a:cs typeface="Times New Roman"/>
            </a:endParaRPr>
          </a:p>
          <a:p>
            <a:pPr algn="r"/>
            <a:r>
              <a:rPr lang="ru-RU" sz="2800" dirty="0" err="1" smtClean="0">
                <a:effectLst/>
              </a:rPr>
              <a:t>Л.М.Митина</a:t>
            </a:r>
            <a:endParaRPr lang="ru-RU" sz="2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903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219</TotalTime>
  <Words>1017</Words>
  <Application>Microsoft Office PowerPoint</Application>
  <PresentationFormat>Экран (4:3)</PresentationFormat>
  <Paragraphs>153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Твердый переплет</vt:lpstr>
      <vt:lpstr>1_Твердый переплет</vt:lpstr>
      <vt:lpstr>                                                                                                                                                                                                                                   КОУ  Омской области «Большеуковская специальная (коррекционная) школа-интернат  для детей-сирот и детей, оставшихся без попечения родителей,  с ограниченными возможностями здоровья VIII вида»   Обобщение  опыта работы  над методической темой  «Развитие рефлексивных умений педагога  в профессиональной деятельности»   </vt:lpstr>
      <vt:lpstr>   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   Цель работы  над методической темой:</vt:lpstr>
      <vt:lpstr>                                                                                                                                              Задачи исследования</vt:lpstr>
      <vt:lpstr>                                                                                                                                              Рефлексия - </vt:lpstr>
      <vt:lpstr>                                                                                                                                              Аспекты изучения рефлексии</vt:lpstr>
      <vt:lpstr>                                                                                                                                             Функции    рефлексии</vt:lpstr>
      <vt:lpstr>                                                                                                                                            Педагогическая     рефлексия </vt:lpstr>
      <vt:lpstr>                          Педагогическая     рефлексия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</vt:lpstr>
      <vt:lpstr>                                                                                                                                            Этапы работы  над методической темой</vt:lpstr>
      <vt:lpstr>                                                                                                                                            Этапы работы  над методической темой</vt:lpstr>
      <vt:lpstr>                                                                                                                                            Этапы работы  над методической темой</vt:lpstr>
      <vt:lpstr>                                                                                                                                            Разговор  с  самим  собой</vt:lpstr>
      <vt:lpstr>                                                                                                                                                 Компонентный состав рефлексивной компетентности   (А.А.Бизяева)</vt:lpstr>
      <vt:lpstr>                                                                                                                                                ЦЕЛЬ – СПОСОБ – РЕЗУЛЬТАТ (Д.М.Демидко)</vt:lpstr>
      <vt:lpstr>                            Этапы работы  над методической темой  III этап</vt:lpstr>
      <vt:lpstr>                                                                                                                 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23</cp:revision>
  <dcterms:created xsi:type="dcterms:W3CDTF">2012-11-17T02:06:08Z</dcterms:created>
  <dcterms:modified xsi:type="dcterms:W3CDTF">2012-11-19T06:48:41Z</dcterms:modified>
</cp:coreProperties>
</file>