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8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3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26.03.2014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26.03.2014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26.03.2014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26.03.2014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26.03.2014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26.03.2014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26.03.2014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26.03.2014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1844824"/>
            <a:ext cx="8458200" cy="3024336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Уровни использования системы оценки образовательных </a:t>
            </a:r>
            <a:r>
              <a:rPr lang="ru-RU" dirty="0" smtClean="0"/>
              <a:t>результатов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2400" b="1" i="1" u="sng" dirty="0" smtClean="0"/>
              <a:t>(стандартный   максимальный)</a:t>
            </a:r>
            <a:endParaRPr lang="ru-RU" sz="2400" b="1" i="1" u="sng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4653136"/>
            <a:ext cx="8458200" cy="914400"/>
          </a:xfrm>
        </p:spPr>
        <p:txBody>
          <a:bodyPr/>
          <a:lstStyle/>
          <a:p>
            <a:pPr algn="r"/>
            <a:r>
              <a:rPr lang="ru-RU" b="1" dirty="0" smtClean="0">
                <a:latin typeface="Monotype Corsiva" panose="03010101010201010101" pitchFamily="66" charset="0"/>
              </a:rPr>
              <a:t>Тхор Л.К.</a:t>
            </a:r>
            <a:endParaRPr lang="ru-RU" b="1" dirty="0"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3710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b="1" i="1" u="sng" dirty="0" smtClean="0"/>
              <a:t>•Право </a:t>
            </a:r>
            <a:r>
              <a:rPr lang="ru-RU" sz="2800" b="1" i="1" u="sng" dirty="0"/>
              <a:t>отказа от отметки и право пересдачи. </a:t>
            </a:r>
            <a:endParaRPr lang="ru-RU" sz="2800" b="1" i="1" u="sng" dirty="0" smtClean="0"/>
          </a:p>
          <a:p>
            <a:pPr marL="0" indent="0">
              <a:buNone/>
            </a:pPr>
            <a:r>
              <a:rPr lang="ru-RU" sz="2800" dirty="0" smtClean="0"/>
              <a:t>Ученик </a:t>
            </a:r>
            <a:r>
              <a:rPr lang="ru-RU" sz="2800" dirty="0"/>
              <a:t>привыкает к ответственности за свой выбор – получать текущую отметку или нет, пересдавать задание контрольной работы или нет. Таким образом, дети учатся определять тот уровень притязаний, к которому они могут и хотят стремиться на данный момент.</a:t>
            </a: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Максимальный </a:t>
            </a:r>
            <a:r>
              <a:rPr lang="ru-RU" sz="2400" dirty="0" smtClean="0">
                <a:latin typeface="+mn-lt"/>
              </a:rPr>
              <a:t>уровень использования системы оценки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52436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772816"/>
            <a:ext cx="86868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b="1" i="1" u="sng" dirty="0" smtClean="0"/>
              <a:t>•Уровни </a:t>
            </a:r>
            <a:r>
              <a:rPr lang="ru-RU" sz="2800" b="1" i="1" u="sng" dirty="0"/>
              <a:t>успешности (используется полностью). </a:t>
            </a:r>
            <a:endParaRPr lang="ru-RU" sz="2800" b="1" i="1" u="sng" dirty="0" smtClean="0"/>
          </a:p>
          <a:p>
            <a:pPr marL="0" indent="0">
              <a:buNone/>
            </a:pPr>
            <a:r>
              <a:rPr lang="ru-RU" sz="2800" dirty="0" smtClean="0"/>
              <a:t>Учитель </a:t>
            </a:r>
            <a:r>
              <a:rPr lang="ru-RU" sz="2800" dirty="0"/>
              <a:t>использует уровни успешности при оценке не только контрольных работ, но и всех текущих заданий, регулярно, обучая своих учеников по этим критериям определять уровень любого задания.</a:t>
            </a: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Максимальный </a:t>
            </a:r>
            <a:r>
              <a:rPr lang="ru-RU" sz="2400" dirty="0" smtClean="0">
                <a:latin typeface="+mn-lt"/>
              </a:rPr>
              <a:t>уровень использования системы оценки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20568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844824"/>
            <a:ext cx="86868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b="1" i="1" u="sng" dirty="0" smtClean="0"/>
              <a:t>•Итоговые </a:t>
            </a:r>
            <a:r>
              <a:rPr lang="ru-RU" sz="2800" b="1" i="1" u="sng" dirty="0"/>
              <a:t>оценки (используются полностью). </a:t>
            </a:r>
            <a:endParaRPr lang="ru-RU" sz="2800" b="1" i="1" u="sng" dirty="0" smtClean="0"/>
          </a:p>
          <a:p>
            <a:pPr marL="0" indent="0">
              <a:buNone/>
            </a:pPr>
            <a:r>
              <a:rPr lang="ru-RU" sz="2800" dirty="0" smtClean="0"/>
              <a:t>Учитель </a:t>
            </a:r>
            <a:r>
              <a:rPr lang="ru-RU" sz="2800" dirty="0"/>
              <a:t>определяет в соответствии с этим правилом не только итоговую оценку за ступень начальной школы, но и итоговые предметные оценки за четверть и комплексную оценку за год. </a:t>
            </a: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Максимальный </a:t>
            </a:r>
            <a:r>
              <a:rPr lang="ru-RU" sz="2400" b="1" dirty="0" smtClean="0">
                <a:latin typeface="+mn-lt"/>
              </a:rPr>
              <a:t>уровень использования системы оценки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465719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124744"/>
            <a:ext cx="8686800" cy="838200"/>
          </a:xfrm>
        </p:spPr>
        <p:txBody>
          <a:bodyPr/>
          <a:lstStyle/>
          <a:p>
            <a:pPr algn="ctr"/>
            <a:r>
              <a:rPr lang="ru-RU" u="sng" dirty="0" smtClean="0"/>
              <a:t>Важно!</a:t>
            </a:r>
            <a:endParaRPr lang="ru-RU" u="sng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2204864"/>
            <a:ext cx="86868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i="1" u="sng" dirty="0"/>
              <a:t>Использование </a:t>
            </a:r>
            <a:r>
              <a:rPr lang="ru-RU" sz="2800" b="1" i="1" u="sng" dirty="0"/>
              <a:t>полного набора</a:t>
            </a:r>
            <a:r>
              <a:rPr lang="ru-RU" sz="2800" i="1" u="sng" dirty="0"/>
              <a:t> правил оценивания </a:t>
            </a:r>
            <a:r>
              <a:rPr lang="ru-RU" sz="2800" dirty="0"/>
              <a:t>на переходном этапе введения ФГОС НОО является необязательным и</a:t>
            </a:r>
            <a:r>
              <a:rPr lang="ru-RU" sz="2800" b="1" i="1" u="sng" dirty="0"/>
              <a:t> документально оформляется решением педсовета</a:t>
            </a:r>
            <a:r>
              <a:rPr lang="ru-RU" sz="2800" dirty="0"/>
              <a:t>, т.к. предполагает изменение порядка заполнения официального журнала</a:t>
            </a:r>
          </a:p>
          <a:p>
            <a:pPr marL="0" indent="0">
              <a:buNone/>
            </a:pPr>
            <a:endParaRPr lang="ru-RU" sz="2800" dirty="0"/>
          </a:p>
          <a:p>
            <a:pPr marL="0" indent="0">
              <a:buNone/>
            </a:pP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824332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800" b="1" i="1" dirty="0" smtClean="0"/>
              <a:t>Различие оценки и отметки.</a:t>
            </a:r>
          </a:p>
          <a:p>
            <a:pPr marL="0" indent="0">
              <a:buNone/>
            </a:pPr>
            <a:r>
              <a:rPr lang="ru-RU" sz="2800" b="1" u="sng" dirty="0" smtClean="0"/>
              <a:t>Оценка</a:t>
            </a:r>
            <a:r>
              <a:rPr lang="ru-RU" sz="2800" b="1" dirty="0" smtClean="0"/>
              <a:t> </a:t>
            </a:r>
            <a:r>
              <a:rPr lang="ru-RU" sz="2800" dirty="0" smtClean="0"/>
              <a:t>– процесс словесного оценивания любых действий.</a:t>
            </a:r>
          </a:p>
          <a:p>
            <a:pPr marL="0" indent="0">
              <a:buNone/>
            </a:pPr>
            <a:endParaRPr lang="ru-RU" sz="2800" u="sng" dirty="0" smtClean="0"/>
          </a:p>
          <a:p>
            <a:pPr marL="0" indent="0">
              <a:buNone/>
            </a:pPr>
            <a:r>
              <a:rPr lang="ru-RU" sz="2800" b="1" u="sng" dirty="0" smtClean="0"/>
              <a:t>Отметка</a:t>
            </a:r>
            <a:r>
              <a:rPr lang="ru-RU" sz="2800" dirty="0" smtClean="0"/>
              <a:t> </a:t>
            </a:r>
            <a:r>
              <a:rPr lang="ru-RU" sz="2800" dirty="0"/>
              <a:t>- это цифровое выражение знаний </a:t>
            </a:r>
            <a:r>
              <a:rPr lang="ru-RU" sz="2800" dirty="0" smtClean="0"/>
              <a:t>учащихся</a:t>
            </a:r>
            <a:r>
              <a:rPr lang="ru-RU" sz="2800" dirty="0"/>
              <a:t>, фиксирующее уровень их </a:t>
            </a:r>
            <a:r>
              <a:rPr lang="ru-RU" sz="2800" dirty="0" err="1" smtClean="0"/>
              <a:t>обученности</a:t>
            </a:r>
            <a:r>
              <a:rPr lang="ru-RU" sz="2800" dirty="0"/>
              <a:t>,   выражается  в  баллах.</a:t>
            </a: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290834" y="404664"/>
            <a:ext cx="8686800" cy="936104"/>
          </a:xfrm>
          <a:prstGeom prst="rect">
            <a:avLst/>
          </a:prstGeom>
        </p:spPr>
        <p:txBody>
          <a:bodyPr vert="horz" anchor="ctr">
            <a:normAutofit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600" kern="1200" cap="all" baseline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dirty="0" smtClean="0"/>
              <a:t>Стандартный</a:t>
            </a:r>
            <a:r>
              <a:rPr lang="ru-RU" dirty="0" smtClean="0"/>
              <a:t> </a:t>
            </a:r>
            <a:r>
              <a:rPr lang="ru-RU" sz="2400" dirty="0" smtClean="0"/>
              <a:t>уровень использования системы оценки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30165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700808"/>
            <a:ext cx="86868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800" b="1" i="1" u="sng" dirty="0" smtClean="0"/>
              <a:t>Самооценка</a:t>
            </a:r>
          </a:p>
          <a:p>
            <a:pPr marL="0" indent="0">
              <a:buNone/>
            </a:pPr>
            <a:r>
              <a:rPr lang="ru-RU" sz="2800" dirty="0" smtClean="0"/>
              <a:t>Ученики в диалоге с учителем обучаются самостоятельно оценивать свои результаты по «Алгоритму самооценки»</a:t>
            </a:r>
            <a:endParaRPr lang="ru-RU" sz="2800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290834" y="404664"/>
            <a:ext cx="8686800" cy="936104"/>
          </a:xfrm>
          <a:prstGeom prst="rect">
            <a:avLst/>
          </a:prstGeom>
        </p:spPr>
        <p:txBody>
          <a:bodyPr vert="horz" anchor="ctr">
            <a:normAutofit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600" kern="1200" cap="all" baseline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dirty="0" smtClean="0"/>
              <a:t>Стандартный</a:t>
            </a:r>
            <a:r>
              <a:rPr lang="ru-RU" dirty="0" smtClean="0"/>
              <a:t> </a:t>
            </a:r>
            <a:r>
              <a:rPr lang="ru-RU" sz="2400" dirty="0" smtClean="0"/>
              <a:t>уровень использования системы оценки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1452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800" b="1" dirty="0" smtClean="0"/>
              <a:t>Одна задача – одна оценка.</a:t>
            </a:r>
          </a:p>
          <a:p>
            <a:pPr marL="0" indent="0">
              <a:buNone/>
            </a:pPr>
            <a:r>
              <a:rPr lang="ru-RU" sz="2800" b="1" dirty="0" smtClean="0"/>
              <a:t>Учитель и ученики привыкают </a:t>
            </a:r>
            <a:r>
              <a:rPr lang="ru-RU" sz="2800" b="1" u="sng" dirty="0" smtClean="0"/>
              <a:t>оценивать каждую </a:t>
            </a:r>
            <a:r>
              <a:rPr lang="ru-RU" sz="2800" b="1" dirty="0" smtClean="0"/>
              <a:t>решённую </a:t>
            </a:r>
            <a:r>
              <a:rPr lang="ru-RU" sz="2800" b="1" u="sng" dirty="0" smtClean="0"/>
              <a:t>задачу в отдельности</a:t>
            </a:r>
            <a:r>
              <a:rPr lang="ru-RU" sz="2800" b="1" dirty="0" smtClean="0"/>
              <a:t>. </a:t>
            </a:r>
          </a:p>
          <a:p>
            <a:pPr marL="0" indent="0">
              <a:buNone/>
            </a:pPr>
            <a:r>
              <a:rPr lang="ru-RU" sz="2800" b="1" dirty="0" smtClean="0"/>
              <a:t>Если требуется определить одну отметку, это делается </a:t>
            </a:r>
            <a:r>
              <a:rPr lang="ru-RU" sz="2800" b="1" u="sng" dirty="0" smtClean="0"/>
              <a:t>на основе отдельных отметок </a:t>
            </a:r>
            <a:r>
              <a:rPr lang="ru-RU" sz="2800" b="1" dirty="0" smtClean="0"/>
              <a:t>за решённые задачи (выводится </a:t>
            </a:r>
            <a:r>
              <a:rPr lang="ru-RU" sz="2800" b="1" u="sng" dirty="0" smtClean="0"/>
              <a:t>среднее арифметическое</a:t>
            </a:r>
            <a:r>
              <a:rPr lang="ru-RU" sz="2800" b="1" dirty="0" smtClean="0"/>
              <a:t>)</a:t>
            </a:r>
            <a:endParaRPr lang="ru-RU" sz="2800" b="1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290834" y="404664"/>
            <a:ext cx="8686800" cy="936104"/>
          </a:xfrm>
          <a:prstGeom prst="rect">
            <a:avLst/>
          </a:prstGeom>
        </p:spPr>
        <p:txBody>
          <a:bodyPr vert="horz" anchor="ctr">
            <a:normAutofit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600" kern="1200" cap="all" baseline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dirty="0" smtClean="0"/>
              <a:t>Стандартный</a:t>
            </a:r>
            <a:r>
              <a:rPr lang="ru-RU" dirty="0" smtClean="0"/>
              <a:t> </a:t>
            </a:r>
            <a:r>
              <a:rPr lang="ru-RU" sz="2400" dirty="0" smtClean="0"/>
              <a:t>уровень использования системы оценки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93577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sz="2800" b="1" i="1" u="sng" dirty="0" smtClean="0"/>
              <a:t>Таблицы результатов </a:t>
            </a:r>
            <a:r>
              <a:rPr lang="ru-RU" sz="2800" b="1" i="1" dirty="0" smtClean="0"/>
              <a:t>и </a:t>
            </a:r>
            <a:r>
              <a:rPr lang="ru-RU" sz="2800" b="1" i="1" u="sng" dirty="0" smtClean="0"/>
              <a:t>портфель достижений</a:t>
            </a:r>
          </a:p>
          <a:p>
            <a:pPr marL="0" indent="0">
              <a:buNone/>
            </a:pPr>
            <a:r>
              <a:rPr lang="ru-RU" sz="2800" b="1" dirty="0" smtClean="0"/>
              <a:t>Учитель частично использует </a:t>
            </a:r>
            <a:r>
              <a:rPr lang="ru-RU" sz="2800" b="1" u="sng" dirty="0" smtClean="0"/>
              <a:t>таблицы результатов </a:t>
            </a:r>
            <a:r>
              <a:rPr lang="ru-RU" sz="2800" b="1" dirty="0" smtClean="0"/>
              <a:t>после проведения итоговых контрольных работ по предметам (1 раз в четверть) и </a:t>
            </a:r>
            <a:r>
              <a:rPr lang="ru-RU" sz="2800" b="1" u="sng" dirty="0" smtClean="0"/>
              <a:t>диагностик </a:t>
            </a:r>
            <a:r>
              <a:rPr lang="ru-RU" sz="2800" b="1" u="sng" dirty="0" err="1" smtClean="0"/>
              <a:t>метапредметных</a:t>
            </a:r>
            <a:r>
              <a:rPr lang="ru-RU" sz="2800" b="1" u="sng" dirty="0" smtClean="0"/>
              <a:t> результатов</a:t>
            </a:r>
            <a:r>
              <a:rPr lang="ru-RU" sz="2800" b="1" dirty="0" smtClean="0"/>
              <a:t> ( 1 раз в год). Учитель выставляет отметки за каждое из заданий в таблицу результатов (в «Рабочий журнал учителя»). </a:t>
            </a:r>
          </a:p>
          <a:p>
            <a:pPr marL="0" indent="0">
              <a:buNone/>
            </a:pPr>
            <a:r>
              <a:rPr lang="ru-RU" sz="2800" b="1" dirty="0" smtClean="0"/>
              <a:t>В текущей работе при заполнении официального журнала учитель руководствуется привычными правилами.</a:t>
            </a: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290834" y="404664"/>
            <a:ext cx="8686800" cy="936104"/>
          </a:xfrm>
          <a:prstGeom prst="rect">
            <a:avLst/>
          </a:prstGeom>
        </p:spPr>
        <p:txBody>
          <a:bodyPr vert="horz" anchor="ctr">
            <a:normAutofit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600" kern="1200" cap="all" baseline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dirty="0" smtClean="0"/>
              <a:t>Стандартный</a:t>
            </a:r>
            <a:r>
              <a:rPr lang="ru-RU" dirty="0" smtClean="0"/>
              <a:t> </a:t>
            </a:r>
            <a:r>
              <a:rPr lang="ru-RU" sz="2400" dirty="0" smtClean="0"/>
              <a:t>уровень использования системы оценки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7239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340768"/>
            <a:ext cx="8686800" cy="5112568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sz="2800" b="1" i="1" dirty="0" smtClean="0"/>
              <a:t>Отметки в таблицы результатов выставляются</a:t>
            </a:r>
            <a:r>
              <a:rPr lang="ru-RU" sz="2800" dirty="0" smtClean="0"/>
              <a:t>:</a:t>
            </a:r>
          </a:p>
          <a:p>
            <a:pPr>
              <a:buFontTx/>
              <a:buChar char="-"/>
            </a:pPr>
            <a:r>
              <a:rPr lang="ru-RU" sz="2800" b="1" dirty="0" smtClean="0"/>
              <a:t>В 1-м классе в виде «+», «-»;</a:t>
            </a:r>
          </a:p>
          <a:p>
            <a:pPr>
              <a:buFontTx/>
              <a:buChar char="-"/>
            </a:pPr>
            <a:r>
              <a:rPr lang="ru-RU" sz="2800" b="1" dirty="0" smtClean="0"/>
              <a:t>Во 2-4 классах отметки ставятся по традиционной </a:t>
            </a:r>
          </a:p>
          <a:p>
            <a:pPr marL="0" indent="0">
              <a:buNone/>
            </a:pPr>
            <a:r>
              <a:rPr lang="ru-RU" sz="2800" b="1" dirty="0"/>
              <a:t> </a:t>
            </a:r>
            <a:r>
              <a:rPr lang="ru-RU" sz="2800" b="1" dirty="0" smtClean="0"/>
              <a:t>   4-бальной шкале.</a:t>
            </a:r>
          </a:p>
          <a:p>
            <a:pPr marL="0" indent="0">
              <a:buNone/>
            </a:pPr>
            <a:r>
              <a:rPr lang="ru-RU" sz="2800" b="1" dirty="0" smtClean="0"/>
              <a:t>Эти  данные используются для отслеживания того, как конкретные ученики справляются с программными требованиями (насколько они успешны)</a:t>
            </a:r>
          </a:p>
          <a:p>
            <a:pPr marL="0" indent="0">
              <a:buNone/>
            </a:pPr>
            <a:r>
              <a:rPr lang="ru-RU" sz="2800" b="1" dirty="0" smtClean="0"/>
              <a:t>Только эти данные учитель переносит в «Портфель достижений  ученика» Остальные материалы портфеля достижений ученик пополняет самостоятельно (консультируясь с учителем)</a:t>
            </a:r>
            <a:endParaRPr lang="ru-RU" sz="2800" b="1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290834" y="404664"/>
            <a:ext cx="8686800" cy="936104"/>
          </a:xfrm>
          <a:prstGeom prst="rect">
            <a:avLst/>
          </a:prstGeom>
        </p:spPr>
        <p:txBody>
          <a:bodyPr vert="horz" anchor="ctr">
            <a:normAutofit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600" kern="1200" cap="all" baseline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dirty="0" smtClean="0"/>
              <a:t>Стандартный</a:t>
            </a:r>
            <a:r>
              <a:rPr lang="ru-RU" dirty="0" smtClean="0"/>
              <a:t> </a:t>
            </a:r>
            <a:r>
              <a:rPr lang="ru-RU" sz="2400" dirty="0" smtClean="0"/>
              <a:t>уровень использования системы оценки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91914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800" b="1" i="1" u="sng" dirty="0" smtClean="0"/>
              <a:t>Уровни успешности </a:t>
            </a:r>
          </a:p>
          <a:p>
            <a:pPr marL="0" indent="0" algn="ctr">
              <a:buNone/>
            </a:pPr>
            <a:r>
              <a:rPr lang="ru-RU" sz="2800" b="1" i="1" dirty="0" smtClean="0"/>
              <a:t>(используются частично) </a:t>
            </a:r>
            <a:endParaRPr lang="ru-RU" sz="2800" b="1" i="1" dirty="0"/>
          </a:p>
          <a:p>
            <a:pPr marL="0" indent="0">
              <a:buNone/>
            </a:pPr>
            <a:r>
              <a:rPr lang="ru-RU" sz="2800" b="1" i="1" dirty="0" smtClean="0"/>
              <a:t>Учитель фиксирует уровни успешности только при оценивании заданий предметных проверочных и контрольных работ, </a:t>
            </a:r>
            <a:r>
              <a:rPr lang="ru-RU" sz="2800" b="1" i="1" dirty="0" err="1" smtClean="0"/>
              <a:t>метапредметных</a:t>
            </a:r>
            <a:r>
              <a:rPr lang="ru-RU" sz="2800" b="1" i="1" dirty="0" smtClean="0"/>
              <a:t>  диагностик.</a:t>
            </a:r>
          </a:p>
          <a:p>
            <a:pPr marL="0" indent="0">
              <a:buNone/>
            </a:pPr>
            <a:r>
              <a:rPr lang="ru-RU" sz="2800" b="1" i="1" dirty="0" smtClean="0"/>
              <a:t> Для текущего оценивания педагог руководствуется традиционными правилами контроля и оценивания.</a:t>
            </a:r>
            <a:endParaRPr lang="ru-RU" sz="2800" b="1" i="1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290834" y="404664"/>
            <a:ext cx="8686800" cy="936104"/>
          </a:xfrm>
          <a:prstGeom prst="rect">
            <a:avLst/>
          </a:prstGeom>
        </p:spPr>
        <p:txBody>
          <a:bodyPr vert="horz" anchor="ctr">
            <a:normAutofit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600" kern="1200" cap="all" baseline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dirty="0" smtClean="0"/>
              <a:t>Стандартный</a:t>
            </a:r>
            <a:r>
              <a:rPr lang="ru-RU" dirty="0" smtClean="0"/>
              <a:t> </a:t>
            </a:r>
            <a:r>
              <a:rPr lang="ru-RU" sz="2400" dirty="0" smtClean="0"/>
              <a:t>уровень использования системы оценки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6519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800" b="1" i="1" u="sng" dirty="0" smtClean="0"/>
              <a:t>Итоговые оценки </a:t>
            </a:r>
          </a:p>
          <a:p>
            <a:pPr marL="0" indent="0" algn="ctr">
              <a:buNone/>
            </a:pPr>
            <a:r>
              <a:rPr lang="ru-RU" sz="2800" b="1" i="1" dirty="0" smtClean="0"/>
              <a:t>(используются частично)</a:t>
            </a:r>
          </a:p>
          <a:p>
            <a:pPr marL="0" indent="0">
              <a:buNone/>
            </a:pPr>
            <a:r>
              <a:rPr lang="ru-RU" sz="2800" dirty="0"/>
              <a:t>Учитель определяет итоговую оценку за ступень начальной школы.  В соответствии с требованиями новой системы оценки (на основе выходных диагностик и портфеля достижений) при определении четвертных оценок по предмету учитель использует привычные традиционные </a:t>
            </a:r>
            <a:r>
              <a:rPr lang="ru-RU" sz="2800" dirty="0" smtClean="0"/>
              <a:t>правила.</a:t>
            </a:r>
            <a:endParaRPr lang="ru-RU" sz="2800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290834" y="404664"/>
            <a:ext cx="8686800" cy="936104"/>
          </a:xfrm>
          <a:prstGeom prst="rect">
            <a:avLst/>
          </a:prstGeom>
        </p:spPr>
        <p:txBody>
          <a:bodyPr vert="horz" anchor="ctr">
            <a:normAutofit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600" kern="1200" cap="all" baseline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dirty="0" smtClean="0"/>
              <a:t>Стандартный</a:t>
            </a:r>
            <a:r>
              <a:rPr lang="ru-RU" dirty="0" smtClean="0"/>
              <a:t> </a:t>
            </a:r>
            <a:r>
              <a:rPr lang="ru-RU" sz="2400" dirty="0" smtClean="0"/>
              <a:t>уровень использования системы оценки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32168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Максимальный </a:t>
            </a:r>
            <a:r>
              <a:rPr lang="ru-RU" sz="2400" dirty="0" smtClean="0">
                <a:latin typeface="+mn-lt"/>
              </a:rPr>
              <a:t>уровень использования системы оценки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1340768"/>
            <a:ext cx="8686800" cy="518457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2400" b="1" dirty="0"/>
              <a:t>На этом этапе учитель может при желании полный набор правил оценивания или отдельные правила из этого набора, что позволит получить максимальный эффект: </a:t>
            </a:r>
            <a:endParaRPr lang="ru-RU" sz="2400" b="1" dirty="0" smtClean="0"/>
          </a:p>
          <a:p>
            <a:pPr marL="0" indent="0">
              <a:buNone/>
            </a:pPr>
            <a:r>
              <a:rPr lang="ru-RU" sz="2400" b="1" i="1" u="sng" dirty="0" smtClean="0"/>
              <a:t>•Таблицы </a:t>
            </a:r>
            <a:r>
              <a:rPr lang="ru-RU" sz="2400" b="1" i="1" u="sng" dirty="0"/>
              <a:t>результатов и портфель </a:t>
            </a:r>
            <a:r>
              <a:rPr lang="ru-RU" sz="2400" b="1" i="1" u="sng" dirty="0" smtClean="0"/>
              <a:t> достижений </a:t>
            </a:r>
            <a:r>
              <a:rPr lang="ru-RU" sz="2400" b="1" i="1" u="sng" dirty="0"/>
              <a:t>(используется полностью) </a:t>
            </a:r>
            <a:r>
              <a:rPr lang="ru-RU" sz="2400" b="1" i="1" u="sng" dirty="0" smtClean="0"/>
              <a:t>.</a:t>
            </a:r>
          </a:p>
          <a:p>
            <a:pPr marL="0" indent="0">
              <a:buNone/>
            </a:pPr>
            <a:r>
              <a:rPr lang="ru-RU" sz="2400" b="1" dirty="0" smtClean="0"/>
              <a:t>Предметные </a:t>
            </a:r>
            <a:r>
              <a:rPr lang="ru-RU" sz="2400" b="1" dirty="0"/>
              <a:t>таблицы результатов учитель заполняет постоянно текущими отметками, а не только после контрольных работ. Чтобы исключить двойное выставление отметок в таблицы результатов и в официальный журнал, рекомендуется воспользоваться правом образовательного учреждения на определение порядка заполнения журнала: выставлять в него только за контрольные работы и за четверть, но не текущие отметки, которые фиксируются только в журнале учителя и в дневниках школьников</a:t>
            </a:r>
          </a:p>
        </p:txBody>
      </p:sp>
    </p:spTree>
    <p:extLst>
      <p:ext uri="{BB962C8B-B14F-4D97-AF65-F5344CB8AC3E}">
        <p14:creationId xmlns:p14="http://schemas.microsoft.com/office/powerpoint/2010/main" val="423849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91</TotalTime>
  <Words>607</Words>
  <Application>Microsoft Office PowerPoint</Application>
  <PresentationFormat>Экран (4:3)</PresentationFormat>
  <Paragraphs>49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Трек</vt:lpstr>
      <vt:lpstr>Уровни использования системы оценки образовательных результатов  (стандартный   максимальный)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Максимальный уровень использования системы оценки</vt:lpstr>
      <vt:lpstr>Максимальный уровень использования системы оценки</vt:lpstr>
      <vt:lpstr>Максимальный уровень использования системы оценки</vt:lpstr>
      <vt:lpstr>Максимальный уровень использования системы оценки</vt:lpstr>
      <vt:lpstr>Важно!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Уровни использования системы оценки образовательных результатов</dc:title>
  <dc:creator>Дом</dc:creator>
  <cp:lastModifiedBy>Дом</cp:lastModifiedBy>
  <cp:revision>10</cp:revision>
  <dcterms:created xsi:type="dcterms:W3CDTF">2014-03-26T13:21:31Z</dcterms:created>
  <dcterms:modified xsi:type="dcterms:W3CDTF">2014-03-26T15:03:04Z</dcterms:modified>
</cp:coreProperties>
</file>