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5BA4-2106-4ACD-A971-F74778464A7A}" type="datetimeFigureOut">
              <a:rPr lang="ru-RU" smtClean="0"/>
              <a:t>14.07.2011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5087-CE88-4939-B11B-3EF6853DA56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5BA4-2106-4ACD-A971-F74778464A7A}" type="datetimeFigureOut">
              <a:rPr lang="ru-RU" smtClean="0"/>
              <a:t>14.07.2011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5087-CE88-4939-B11B-3EF6853DA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5BA4-2106-4ACD-A971-F74778464A7A}" type="datetimeFigureOut">
              <a:rPr lang="ru-RU" smtClean="0"/>
              <a:t>14.07.2011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5087-CE88-4939-B11B-3EF6853DA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5BA4-2106-4ACD-A971-F74778464A7A}" type="datetimeFigureOut">
              <a:rPr lang="ru-RU" smtClean="0"/>
              <a:t>14.07.2011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5087-CE88-4939-B11B-3EF6853DA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5BA4-2106-4ACD-A971-F74778464A7A}" type="datetimeFigureOut">
              <a:rPr lang="ru-RU" smtClean="0"/>
              <a:t>14.07.2011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0FF5087-CE88-4939-B11B-3EF6853DA56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5BA4-2106-4ACD-A971-F74778464A7A}" type="datetimeFigureOut">
              <a:rPr lang="ru-RU" smtClean="0"/>
              <a:t>14.07.2011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5087-CE88-4939-B11B-3EF6853DA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5BA4-2106-4ACD-A971-F74778464A7A}" type="datetimeFigureOut">
              <a:rPr lang="ru-RU" smtClean="0"/>
              <a:t>14.07.2011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5087-CE88-4939-B11B-3EF6853DA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5BA4-2106-4ACD-A971-F74778464A7A}" type="datetimeFigureOut">
              <a:rPr lang="ru-RU" smtClean="0"/>
              <a:t>14.07.2011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5087-CE88-4939-B11B-3EF6853DA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5BA4-2106-4ACD-A971-F74778464A7A}" type="datetimeFigureOut">
              <a:rPr lang="ru-RU" smtClean="0"/>
              <a:t>14.07.2011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5087-CE88-4939-B11B-3EF6853DA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5BA4-2106-4ACD-A971-F74778464A7A}" type="datetimeFigureOut">
              <a:rPr lang="ru-RU" smtClean="0"/>
              <a:t>14.07.2011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5087-CE88-4939-B11B-3EF6853DA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5BA4-2106-4ACD-A971-F74778464A7A}" type="datetimeFigureOut">
              <a:rPr lang="ru-RU" smtClean="0"/>
              <a:t>14.07.2011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5087-CE88-4939-B11B-3EF6853DA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80B5BA4-2106-4ACD-A971-F74778464A7A}" type="datetimeFigureOut">
              <a:rPr lang="ru-RU" smtClean="0"/>
              <a:t>14.07.2011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0FF5087-CE88-4939-B11B-3EF6853DA56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90775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Интерактивное обучение как современное направление активизации познавательной деятельности обучающихся.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789040"/>
            <a:ext cx="7488832" cy="2423120"/>
          </a:xfrm>
        </p:spPr>
        <p:txBody>
          <a:bodyPr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</a:rPr>
              <a:t>Муниципальное общеобразовательное учреждение</a:t>
            </a:r>
            <a:endParaRPr lang="ru-RU" sz="1800" dirty="0">
              <a:solidFill>
                <a:prstClr val="black"/>
              </a:solidFill>
              <a:latin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</a:rPr>
              <a:t>средняя 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</a:rPr>
              <a:t>общеобразовательная школа № 5 </a:t>
            </a:r>
            <a:endParaRPr lang="ru-RU" sz="1800" dirty="0">
              <a:solidFill>
                <a:prstClr val="black"/>
              </a:solidFill>
              <a:latin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</a:rPr>
              <a:t>с углубленным изучением отдельных предметов</a:t>
            </a:r>
            <a:endParaRPr lang="ru-RU" sz="1800" dirty="0">
              <a:solidFill>
                <a:prstClr val="black"/>
              </a:solidFill>
              <a:latin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</a:rPr>
              <a:t>Бугульминского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</a:rPr>
              <a:t> муниципального района </a:t>
            </a:r>
            <a:endParaRPr lang="ru-RU" sz="1800" dirty="0">
              <a:solidFill>
                <a:prstClr val="black"/>
              </a:solidFill>
              <a:latin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</a:rPr>
              <a:t>Республики 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</a:rPr>
              <a:t>Татарстан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</a:rPr>
              <a:t>Учитель начальных классов: </a:t>
            </a:r>
            <a:r>
              <a:rPr lang="ru-RU" sz="1800" b="1" dirty="0" err="1" smtClean="0">
                <a:solidFill>
                  <a:prstClr val="black"/>
                </a:solidFill>
                <a:latin typeface="Times New Roman" pitchFamily="18" charset="0"/>
              </a:rPr>
              <a:t>Идиятуллина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</a:rPr>
              <a:t>А</a:t>
            </a:r>
            <a:r>
              <a:rPr lang="ru-RU" sz="1800" b="1" dirty="0" err="1" smtClean="0">
                <a:solidFill>
                  <a:prstClr val="black"/>
                </a:solidFill>
                <a:latin typeface="Times New Roman" pitchFamily="18" charset="0"/>
              </a:rPr>
              <a:t>йслу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ru-RU" sz="1800" b="1" dirty="0" err="1" smtClean="0">
                <a:solidFill>
                  <a:prstClr val="black"/>
                </a:solidFill>
                <a:latin typeface="Times New Roman" pitchFamily="18" charset="0"/>
              </a:rPr>
              <a:t>Гилмутдиновна</a:t>
            </a:r>
            <a:endParaRPr lang="ru-RU" sz="1800" b="1" dirty="0" smtClean="0">
              <a:solidFill>
                <a:prstClr val="black"/>
              </a:solidFill>
              <a:latin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800" dirty="0">
              <a:solidFill>
                <a:prstClr val="black"/>
              </a:solidFill>
              <a:latin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789040"/>
            <a:ext cx="1512168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1188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Интерактивное обучение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Сложный процесс взаимодействия учителя и учащихся, основанный на диалоге. </a:t>
            </a:r>
          </a:p>
          <a:p>
            <a:r>
              <a:rPr lang="ru-RU" dirty="0" smtClean="0"/>
              <a:t>Участие в диалоге требует умения не только слушать и слышать, не только говорить, но и быть понятым.</a:t>
            </a:r>
            <a:endParaRPr lang="ru-RU" dirty="0"/>
          </a:p>
        </p:txBody>
      </p:sp>
      <p:pic>
        <p:nvPicPr>
          <p:cNvPr id="8" name="Picture 5" descr="23039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35" t="15024" r="15477" b="1929"/>
          <a:stretch/>
        </p:blipFill>
        <p:spPr bwMode="auto">
          <a:xfrm>
            <a:off x="5652120" y="4005064"/>
            <a:ext cx="2736304" cy="270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25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Интерактивные методы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Основаны на групповом взаимодействии, позволяющие в обстановке доверия выявить и развить личностный потенциал каждого члена группы.</a:t>
            </a:r>
            <a:endParaRPr lang="ru-RU" dirty="0"/>
          </a:p>
        </p:txBody>
      </p:sp>
      <p:pic>
        <p:nvPicPr>
          <p:cNvPr id="4" name="Picture 7" descr="P10206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429000"/>
            <a:ext cx="5040560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6964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и методы интерактивного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Дискуссионные</a:t>
            </a:r>
          </a:p>
          <a:p>
            <a:r>
              <a:rPr lang="ru-RU" dirty="0" smtClean="0"/>
              <a:t>Игровые</a:t>
            </a:r>
          </a:p>
          <a:p>
            <a:r>
              <a:rPr lang="ru-RU" dirty="0" smtClean="0"/>
              <a:t>Тренинговые</a:t>
            </a:r>
            <a:endParaRPr lang="ru-RU" dirty="0"/>
          </a:p>
        </p:txBody>
      </p:sp>
      <p:pic>
        <p:nvPicPr>
          <p:cNvPr id="4" name="Picture 6" descr="P102071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41"/>
          <a:stretch/>
        </p:blipFill>
        <p:spPr bwMode="auto">
          <a:xfrm>
            <a:off x="5148064" y="1556792"/>
            <a:ext cx="3528392" cy="3096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0" descr="S630406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74" r="-1970"/>
          <a:stretch/>
        </p:blipFill>
        <p:spPr bwMode="auto">
          <a:xfrm>
            <a:off x="2123728" y="3861048"/>
            <a:ext cx="3384376" cy="2608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62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даёт  интерактивное обучение?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Опыт активного освоения учебного материала</a:t>
            </a:r>
          </a:p>
          <a:p>
            <a:r>
              <a:rPr lang="ru-RU" sz="2800" dirty="0" smtClean="0"/>
              <a:t>Развитие личностной рефлексии.</a:t>
            </a:r>
          </a:p>
          <a:p>
            <a:r>
              <a:rPr lang="ru-RU" sz="2800" dirty="0" smtClean="0"/>
              <a:t>Освоение нового опыта учебного взаимодействия, переживаний.</a:t>
            </a:r>
          </a:p>
          <a:p>
            <a:r>
              <a:rPr lang="ru-RU" sz="2800" dirty="0" smtClean="0"/>
              <a:t>Развитие навыков общения в группе.</a:t>
            </a:r>
          </a:p>
          <a:p>
            <a:r>
              <a:rPr lang="ru-RU" sz="2800" dirty="0" smtClean="0"/>
              <a:t>Развитие навыков анализа и самоанализа в процессе группой рефлексии.</a:t>
            </a:r>
          </a:p>
          <a:p>
            <a:r>
              <a:rPr lang="ru-RU" dirty="0" smtClean="0"/>
              <a:t>Многомерное освоение учебного материала.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529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Развивающий и образовательный эффект работы в группах.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19256" cy="4750180"/>
          </a:xfrm>
        </p:spPr>
        <p:txBody>
          <a:bodyPr/>
          <a:lstStyle/>
          <a:p>
            <a:r>
              <a:rPr lang="ru-RU" dirty="0" smtClean="0"/>
              <a:t>Высокая активность учащихся.</a:t>
            </a:r>
          </a:p>
          <a:p>
            <a:r>
              <a:rPr lang="ru-RU" dirty="0" smtClean="0"/>
              <a:t>Комфортность.</a:t>
            </a:r>
          </a:p>
          <a:p>
            <a:r>
              <a:rPr lang="ru-RU" dirty="0" smtClean="0"/>
              <a:t>Повышение самооценки.</a:t>
            </a:r>
          </a:p>
          <a:p>
            <a:r>
              <a:rPr lang="ru-RU" dirty="0" smtClean="0"/>
              <a:t>Развитие речи, коммуникативных навыков.</a:t>
            </a:r>
          </a:p>
          <a:p>
            <a:r>
              <a:rPr lang="ru-RU" dirty="0" smtClean="0"/>
              <a:t>Глубокая проработка учебного материала.</a:t>
            </a:r>
          </a:p>
          <a:p>
            <a:endParaRPr lang="ru-RU" dirty="0"/>
          </a:p>
        </p:txBody>
      </p:sp>
      <p:pic>
        <p:nvPicPr>
          <p:cNvPr id="4" name="Picture 5" descr="P10206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518666"/>
            <a:ext cx="3456384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5327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Общие правила групповой работы.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Каждый участник имеет возможность высказаться.</a:t>
            </a:r>
          </a:p>
          <a:p>
            <a:r>
              <a:rPr lang="ru-RU" sz="2800" dirty="0" smtClean="0"/>
              <a:t>Все участники уважают взгляды каждого.</a:t>
            </a:r>
          </a:p>
          <a:p>
            <a:r>
              <a:rPr lang="ru-RU" sz="2800" dirty="0" smtClean="0"/>
              <a:t>Обсуждаются идеи, предложения, а не люди.</a:t>
            </a:r>
          </a:p>
          <a:p>
            <a:r>
              <a:rPr lang="ru-RU" sz="2800" dirty="0" smtClean="0"/>
              <a:t>Все участники делают замечания кратко и по существу.</a:t>
            </a:r>
          </a:p>
          <a:p>
            <a:r>
              <a:rPr lang="ru-RU" sz="2800" dirty="0" smtClean="0"/>
              <a:t>Уметь воспринимать чужие идеи, мнения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Конфликты разрешаются мирно.</a:t>
            </a:r>
          </a:p>
          <a:p>
            <a:r>
              <a:rPr lang="ru-RU" dirty="0" smtClean="0"/>
              <a:t>Все участники стремятся создать дружескую, деловую атмосферу.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307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Интерактивные методы обучения.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Мозговой штурм.</a:t>
            </a:r>
          </a:p>
          <a:p>
            <a:r>
              <a:rPr lang="ru-RU" dirty="0" smtClean="0"/>
              <a:t>Групповая дискуссия.</a:t>
            </a:r>
          </a:p>
          <a:p>
            <a:r>
              <a:rPr lang="ru-RU" dirty="0" smtClean="0"/>
              <a:t>Ролевая игра.</a:t>
            </a:r>
          </a:p>
          <a:p>
            <a:r>
              <a:rPr lang="ru-RU" dirty="0" smtClean="0"/>
              <a:t>Деловая игра.</a:t>
            </a:r>
          </a:p>
          <a:p>
            <a:r>
              <a:rPr lang="ru-RU" dirty="0" smtClean="0"/>
              <a:t>Тренинг.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9726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Кларин М.В. Интерактивное обучение- инструмент освоения нового опыта// Педагогика. 2000. - №7</a:t>
            </a:r>
          </a:p>
          <a:p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Панина Т.С; Вавилова Л.Н. Современные способы активизации обучения. //М.: Издательский центр «Академия», 2007. </a:t>
            </a:r>
          </a:p>
          <a:p>
            <a:endParaRPr lang="ru-RU" sz="2400" dirty="0"/>
          </a:p>
        </p:txBody>
      </p:sp>
      <p:pic>
        <p:nvPicPr>
          <p:cNvPr id="4" name="Picture 4" descr="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97152"/>
            <a:ext cx="338437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653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141</TotalTime>
  <Words>280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Интерактивное обучение как современное направление активизации познавательной деятельности обучающихся.</vt:lpstr>
      <vt:lpstr>Интерактивное обучение</vt:lpstr>
      <vt:lpstr>Интерактивные методы обучения</vt:lpstr>
      <vt:lpstr>Формы и методы интерактивного обучения</vt:lpstr>
      <vt:lpstr>Что даёт  интерактивное обучение? </vt:lpstr>
      <vt:lpstr>Развивающий и образовательный эффект работы в группах.</vt:lpstr>
      <vt:lpstr>Общие правила групповой работы.</vt:lpstr>
      <vt:lpstr>Интерактивные методы обучения.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Интерактивное обучение как современное направление</dc:title>
  <dc:creator>Идиятуллина</dc:creator>
  <cp:lastModifiedBy>Идиятуллина</cp:lastModifiedBy>
  <cp:revision>14</cp:revision>
  <dcterms:created xsi:type="dcterms:W3CDTF">2011-07-09T08:47:42Z</dcterms:created>
  <dcterms:modified xsi:type="dcterms:W3CDTF">2011-07-14T06:20:26Z</dcterms:modified>
</cp:coreProperties>
</file>