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027117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65354" cy="688234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31616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Система оценки достижения планируемых результатов освоения основной образовательной программы общего образования</a:t>
            </a:r>
            <a:endParaRPr lang="ru-RU" dirty="0">
              <a:solidFill>
                <a:schemeClr val="accent4">
                  <a:lumMod val="50000"/>
                </a:schemeClr>
              </a:solidFill>
              <a:latin typeface="Georg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027117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157"/>
            <a:ext cx="9144000" cy="686631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Оценка достижений планируемых результатов</a:t>
            </a:r>
            <a:endParaRPr lang="ru-RU" b="1" dirty="0">
              <a:solidFill>
                <a:schemeClr val="accent4">
                  <a:lumMod val="50000"/>
                </a:schemeClr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предметная</a:t>
            </a:r>
          </a:p>
          <a:p>
            <a:pPr algn="ctr">
              <a:buNone/>
            </a:pPr>
            <a:r>
              <a:rPr lang="ru-RU" sz="4800" dirty="0" err="1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метапредметная</a:t>
            </a:r>
            <a:endParaRPr lang="ru-RU" sz="4800" dirty="0" smtClean="0">
              <a:solidFill>
                <a:schemeClr val="accent4">
                  <a:lumMod val="50000"/>
                </a:schemeClr>
              </a:solidFill>
              <a:latin typeface="Georgia" pitchFamily="18" charset="0"/>
            </a:endParaRPr>
          </a:p>
          <a:p>
            <a:pPr algn="ctr">
              <a:buNone/>
            </a:pPr>
            <a:r>
              <a:rPr lang="ru-RU" sz="4800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личностная</a:t>
            </a:r>
            <a:endParaRPr lang="ru-RU" sz="4800" dirty="0">
              <a:solidFill>
                <a:schemeClr val="accent4">
                  <a:lumMod val="50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027117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156"/>
            <a:ext cx="9144000" cy="686631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Оценка предметных результатов</a:t>
            </a:r>
            <a:endParaRPr lang="ru-RU" b="1" dirty="0">
              <a:solidFill>
                <a:schemeClr val="accent4">
                  <a:lumMod val="50000"/>
                </a:schemeClr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17747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определяет зону актуального развития ученика  как  «Ученик научится»  и оценивается «удовлетворительно»</a:t>
            </a:r>
          </a:p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Зона ближайшего развития ученика  определена как «Ученик получит возможность научиться» и позволяет получить каждому ученику более высокий результат</a:t>
            </a:r>
            <a:endParaRPr lang="ru-RU" dirty="0">
              <a:solidFill>
                <a:schemeClr val="accent4">
                  <a:lumMod val="50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027117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157"/>
            <a:ext cx="9144000" cy="686631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26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Предметная оценка</a:t>
            </a:r>
            <a:endParaRPr lang="ru-RU" sz="5400" b="1" dirty="0">
              <a:solidFill>
                <a:schemeClr val="accent4">
                  <a:lumMod val="50000"/>
                </a:schemeClr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46375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Итоговая оценка</a:t>
            </a:r>
          </a:p>
          <a:p>
            <a:pPr algn="ctr"/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Результаты промежуточной аттестации</a:t>
            </a:r>
          </a:p>
          <a:p>
            <a:pPr algn="ctr"/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Результаты итоговых работ</a:t>
            </a:r>
            <a:endParaRPr lang="ru-RU" sz="3600" dirty="0">
              <a:solidFill>
                <a:schemeClr val="accent4">
                  <a:lumMod val="50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027117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157"/>
            <a:ext cx="9143999" cy="686631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Оценка личностных и </a:t>
            </a: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метапредметных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 результатов</a:t>
            </a:r>
            <a:endParaRPr lang="ru-RU" b="1" dirty="0">
              <a:solidFill>
                <a:schemeClr val="accent4">
                  <a:lumMod val="50000"/>
                </a:schemeClr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32193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   степень притязаний ученика в выполнении предметных заданий различных уровней</a:t>
            </a:r>
          </a:p>
          <a:p>
            <a:pPr algn="ctr"/>
            <a:endParaRPr lang="ru-RU" dirty="0">
              <a:solidFill>
                <a:schemeClr val="accent4">
                  <a:lumMod val="50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027117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157"/>
            <a:ext cx="9143999" cy="686631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26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Georgia" pitchFamily="18" charset="0"/>
              </a:rPr>
              <a:t>  Педагогу необходимо проектировать образовательный процесс так, чтобы ученики:</a:t>
            </a:r>
            <a:br>
              <a:rPr lang="ru-RU" sz="3200" b="1" dirty="0" smtClean="0">
                <a:latin typeface="Georgia" pitchFamily="18" charset="0"/>
              </a:rPr>
            </a:br>
            <a:endParaRPr lang="ru-RU" sz="3200" b="1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17747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получали опыт выхода за пределы выученного;</a:t>
            </a:r>
          </a:p>
          <a:p>
            <a:pPr lvl="0"/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переживали такой опыт как ценность;</a:t>
            </a:r>
          </a:p>
          <a:p>
            <a:pPr lvl="0"/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стремились самостоятельно расширять границы своих знаний и умений;</a:t>
            </a:r>
          </a:p>
          <a:p>
            <a:pPr lvl="0"/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проявляли инициативу в новых ситуациях;</a:t>
            </a:r>
          </a:p>
          <a:p>
            <a:pPr lvl="0"/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действовали самостоятельно и в случаях ошибки находили способы корректировки собственных действий.</a:t>
            </a:r>
          </a:p>
          <a:p>
            <a:endParaRPr lang="ru-RU" sz="2800" dirty="0">
              <a:solidFill>
                <a:schemeClr val="accent4">
                  <a:lumMod val="50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027117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157"/>
            <a:ext cx="9144000" cy="686631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57306"/>
            <a:ext cx="8229600" cy="1143000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Оценка результатов воспитания</a:t>
            </a:r>
            <a:r>
              <a:rPr lang="ru-RU" sz="4800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/>
            </a:r>
            <a:br>
              <a:rPr lang="ru-RU" sz="4800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</a:br>
            <a:endParaRPr lang="ru-RU" sz="4800" dirty="0">
              <a:solidFill>
                <a:schemeClr val="accent4">
                  <a:lumMod val="50000"/>
                </a:schemeClr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260755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err="1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неперсонифицированная</a:t>
            </a: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 диагностика личностных результатов </a:t>
            </a:r>
            <a:endParaRPr lang="ru-RU" sz="3600" dirty="0">
              <a:solidFill>
                <a:schemeClr val="accent4">
                  <a:lumMod val="50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210964392_chahua169-cop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Спасибо </a:t>
            </a:r>
          </a:p>
          <a:p>
            <a:pPr algn="ctr">
              <a:buNone/>
            </a:pPr>
            <a:r>
              <a:rPr lang="ru-RU" sz="60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за внимание !</a:t>
            </a:r>
            <a:endParaRPr lang="ru-RU" sz="6000" b="1" dirty="0">
              <a:solidFill>
                <a:schemeClr val="accent2">
                  <a:lumMod val="75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143</Words>
  <PresentationFormat>Экран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Система оценки достижения планируемых результатов освоения основной образовательной программы общего образования</vt:lpstr>
      <vt:lpstr>Оценка достижений планируемых результатов</vt:lpstr>
      <vt:lpstr>Оценка предметных результатов</vt:lpstr>
      <vt:lpstr>Предметная оценка</vt:lpstr>
      <vt:lpstr>Оценка личностных и метапредметных результатов</vt:lpstr>
      <vt:lpstr>  Педагогу необходимо проектировать образовательный процесс так, чтобы ученики: </vt:lpstr>
      <vt:lpstr>Оценка результатов воспитания 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оценки достижения планируемых результатов освоения основной образовательной программы общего образования.</dc:title>
  <dc:creator>оля</dc:creator>
  <cp:lastModifiedBy>оля</cp:lastModifiedBy>
  <cp:revision>14</cp:revision>
  <dcterms:created xsi:type="dcterms:W3CDTF">2011-10-18T12:19:53Z</dcterms:created>
  <dcterms:modified xsi:type="dcterms:W3CDTF">2011-10-18T15:53:38Z</dcterms:modified>
</cp:coreProperties>
</file>