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73" r:id="rId2"/>
    <p:sldId id="256" r:id="rId3"/>
    <p:sldId id="274" r:id="rId4"/>
    <p:sldId id="259" r:id="rId5"/>
    <p:sldId id="261" r:id="rId6"/>
    <p:sldId id="266" r:id="rId7"/>
    <p:sldId id="267" r:id="rId8"/>
    <p:sldId id="258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A358D-64FC-4AA6-AA63-E639968733C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9105B-48B7-4E41-A065-84B15E3F8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9105B-48B7-4E41-A065-84B15E3F89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9105B-48B7-4E41-A065-84B15E3F89C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226DED-6A25-47D1-935E-3C2606D1B7FA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61B793-EA58-4890-9AFA-662A48370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26DED-6A25-47D1-935E-3C2606D1B7FA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1B793-EA58-4890-9AFA-662A48370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0226DED-6A25-47D1-935E-3C2606D1B7FA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61B793-EA58-4890-9AFA-662A48370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26DED-6A25-47D1-935E-3C2606D1B7FA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1B793-EA58-4890-9AFA-662A48370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226DED-6A25-47D1-935E-3C2606D1B7FA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261B793-EA58-4890-9AFA-662A48370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26DED-6A25-47D1-935E-3C2606D1B7FA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1B793-EA58-4890-9AFA-662A48370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26DED-6A25-47D1-935E-3C2606D1B7FA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1B793-EA58-4890-9AFA-662A48370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26DED-6A25-47D1-935E-3C2606D1B7FA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1B793-EA58-4890-9AFA-662A48370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226DED-6A25-47D1-935E-3C2606D1B7FA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1B793-EA58-4890-9AFA-662A48370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26DED-6A25-47D1-935E-3C2606D1B7FA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1B793-EA58-4890-9AFA-662A48370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26DED-6A25-47D1-935E-3C2606D1B7FA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1B793-EA58-4890-9AFA-662A48370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226DED-6A25-47D1-935E-3C2606D1B7FA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261B793-EA58-4890-9AFA-662A48370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9190" y="285728"/>
            <a:ext cx="3888908" cy="150019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Учитель начальных классов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игонина</a:t>
            </a:r>
            <a:r>
              <a:rPr lang="ru-RU" sz="2800" dirty="0" smtClean="0"/>
              <a:t> И.В.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МОУ «Средняя школа №11»</a:t>
            </a:r>
            <a:endParaRPr lang="ru-RU" sz="2000" dirty="0"/>
          </a:p>
        </p:txBody>
      </p:sp>
      <p:pic>
        <p:nvPicPr>
          <p:cNvPr id="7" name="Рисунок 6" descr="пирамидки 11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72066" y="3143248"/>
            <a:ext cx="4071934" cy="285752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Пытаюсь зажечь в них хотя бы свечу –</a:t>
            </a:r>
          </a:p>
          <a:p>
            <a:r>
              <a:rPr lang="ru-RU" sz="2400" dirty="0" smtClean="0"/>
              <a:t>Не худшая всё – таки участь.</a:t>
            </a:r>
          </a:p>
          <a:p>
            <a:r>
              <a:rPr lang="ru-RU" sz="2400" dirty="0" smtClean="0"/>
              <a:t>Мне кажется, я их чему – то учу,</a:t>
            </a:r>
          </a:p>
          <a:p>
            <a:r>
              <a:rPr lang="ru-RU" sz="2400" dirty="0" smtClean="0"/>
              <a:t>А это они меня учат.</a:t>
            </a:r>
            <a:endParaRPr lang="ru-RU" sz="2400" dirty="0"/>
          </a:p>
        </p:txBody>
      </p:sp>
    </p:spTree>
  </p:cSld>
  <p:clrMapOvr>
    <a:masterClrMapping/>
  </p:clrMapOvr>
  <p:transition advTm="32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5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5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15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350"/>
                            </p:stCondLst>
                            <p:childTnLst>
                              <p:par>
                                <p:cTn id="36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34222" cy="3824294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Проектная деятельность </a:t>
            </a:r>
            <a:br>
              <a:rPr lang="ru-RU" dirty="0" smtClean="0"/>
            </a:br>
            <a:r>
              <a:rPr lang="ru-RU" dirty="0" smtClean="0"/>
              <a:t>в обучении младших школьников.</a:t>
            </a:r>
            <a:endParaRPr lang="ru-RU" dirty="0"/>
          </a:p>
        </p:txBody>
      </p:sp>
    </p:spTree>
  </p:cSld>
  <p:clrMapOvr>
    <a:masterClrMapping/>
  </p:clrMapOvr>
  <p:transition advTm="16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 проект</a:t>
            </a:r>
            <a:br>
              <a:rPr lang="ru-RU" dirty="0" smtClean="0"/>
            </a:br>
            <a:r>
              <a:rPr lang="ru-RU" dirty="0" smtClean="0"/>
              <a:t> для учителя?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0" y="2000240"/>
            <a:ext cx="4714876" cy="4572032"/>
          </a:xfrm>
        </p:spPr>
        <p:txBody>
          <a:bodyPr>
            <a:normAutofit fontScale="77500" lnSpcReduction="20000"/>
          </a:bodyPr>
          <a:lstStyle/>
          <a:p>
            <a:pPr lvl="3">
              <a:buNone/>
            </a:pPr>
            <a:r>
              <a:rPr lang="ru-RU" sz="2900" dirty="0" smtClean="0"/>
              <a:t>Проект – это дидактическое средство развития, обучения и воспитания, которое позволяет вырабатывать и развивать умения и навыки проектирования:</a:t>
            </a:r>
          </a:p>
          <a:p>
            <a:pPr lvl="3">
              <a:buFontTx/>
              <a:buChar char="-"/>
            </a:pPr>
            <a:r>
              <a:rPr lang="ru-RU" sz="2900" dirty="0" smtClean="0"/>
              <a:t>проблематизация, </a:t>
            </a:r>
          </a:p>
          <a:p>
            <a:pPr lvl="3">
              <a:buFontTx/>
              <a:buChar char="-"/>
            </a:pPr>
            <a:r>
              <a:rPr lang="ru-RU" sz="2900" dirty="0" smtClean="0"/>
              <a:t>целеполагание, </a:t>
            </a:r>
          </a:p>
          <a:p>
            <a:pPr lvl="3">
              <a:buFontTx/>
              <a:buChar char="-"/>
            </a:pPr>
            <a:r>
              <a:rPr lang="ru-RU" sz="2900" dirty="0" smtClean="0"/>
              <a:t>планирование деятельности,</a:t>
            </a:r>
          </a:p>
          <a:p>
            <a:pPr lvl="3">
              <a:buFontTx/>
              <a:buChar char="-"/>
            </a:pPr>
            <a:r>
              <a:rPr lang="ru-RU" sz="2900" dirty="0" smtClean="0"/>
              <a:t> рефлексия и самоанализ, </a:t>
            </a:r>
          </a:p>
          <a:p>
            <a:pPr lvl="3">
              <a:buFontTx/>
              <a:buChar char="-"/>
            </a:pPr>
            <a:r>
              <a:rPr lang="ru-RU" sz="2900" dirty="0" smtClean="0"/>
              <a:t>презентация и самопрезентация.</a:t>
            </a:r>
          </a:p>
          <a:p>
            <a:pPr lvl="3"/>
            <a:endParaRPr lang="ru-RU" dirty="0"/>
          </a:p>
        </p:txBody>
      </p:sp>
      <p:pic>
        <p:nvPicPr>
          <p:cNvPr id="12" name="Содержимое 11" descr="IMG_1192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3286124"/>
            <a:ext cx="3259806" cy="3214710"/>
          </a:xfrm>
        </p:spPr>
      </p:pic>
    </p:spTree>
  </p:cSld>
  <p:clrMapOvr>
    <a:masterClrMapping/>
  </p:clrMapOvr>
  <p:transition advTm="21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600" decel="100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600" decel="100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66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 проект </a:t>
            </a:r>
            <a:br>
              <a:rPr lang="ru-RU" dirty="0" smtClean="0"/>
            </a:br>
            <a:r>
              <a:rPr lang="ru-RU" dirty="0" smtClean="0"/>
              <a:t>для ученика?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7286676" cy="3643338"/>
          </a:xfrm>
        </p:spPr>
        <p:txBody>
          <a:bodyPr/>
          <a:lstStyle/>
          <a:p>
            <a:r>
              <a:rPr lang="ru-RU" dirty="0" smtClean="0"/>
              <a:t>Раскрытие творческого потенциала.</a:t>
            </a:r>
          </a:p>
          <a:p>
            <a:pPr algn="just"/>
            <a:r>
              <a:rPr lang="ru-RU" dirty="0" smtClean="0"/>
              <a:t>Умение работать в группе.</a:t>
            </a:r>
          </a:p>
          <a:p>
            <a:r>
              <a:rPr lang="ru-RU" dirty="0" smtClean="0"/>
              <a:t>Деятельность, направленная на решение интересной проблемы, сформулированной самими учащимися.</a:t>
            </a:r>
          </a:p>
          <a:p>
            <a:r>
              <a:rPr lang="ru-RU" dirty="0" smtClean="0"/>
              <a:t>Умение презентовать свою работу.</a:t>
            </a:r>
            <a:endParaRPr lang="ru-RU" dirty="0"/>
          </a:p>
        </p:txBody>
      </p:sp>
      <p:pic>
        <p:nvPicPr>
          <p:cNvPr id="6" name="Рисунок 5" descr="P3280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429132"/>
            <a:ext cx="2771238" cy="2071702"/>
          </a:xfrm>
          <a:prstGeom prst="rect">
            <a:avLst/>
          </a:prstGeom>
        </p:spPr>
      </p:pic>
      <p:pic>
        <p:nvPicPr>
          <p:cNvPr id="8" name="Рисунок 7" descr="SAM_1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572008"/>
            <a:ext cx="3175022" cy="1785950"/>
          </a:xfrm>
          <a:prstGeom prst="rect">
            <a:avLst/>
          </a:prstGeom>
        </p:spPr>
      </p:pic>
    </p:spTree>
  </p:cSld>
  <p:clrMapOvr>
    <a:masterClrMapping/>
  </p:clrMapOvr>
  <p:transition advTm="13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Общеучебные умения:</a:t>
            </a:r>
            <a:endParaRPr lang="ru-RU" dirty="0"/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14282" y="3786190"/>
            <a:ext cx="857256" cy="14287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215206" y="3500438"/>
            <a:ext cx="785818" cy="135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18523508">
            <a:off x="6385870" y="2022975"/>
            <a:ext cx="1785950" cy="9286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овая стрелка 12"/>
          <p:cNvSpPr/>
          <p:nvPr/>
        </p:nvSpPr>
        <p:spPr>
          <a:xfrm rot="13525466">
            <a:off x="840350" y="1262293"/>
            <a:ext cx="2034012" cy="200744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одержимое 4"/>
          <p:cNvSpPr>
            <a:spLocks noGrp="1"/>
          </p:cNvSpPr>
          <p:nvPr>
            <p:ph sz="half" idx="1"/>
          </p:nvPr>
        </p:nvSpPr>
        <p:spPr>
          <a:xfrm>
            <a:off x="1214414" y="0"/>
            <a:ext cx="3571900" cy="2357453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Социальные 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у</a:t>
            </a:r>
            <a:r>
              <a:rPr lang="ru-RU" sz="2400" dirty="0" smtClean="0"/>
              <a:t>мение работать в группах;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у</a:t>
            </a:r>
            <a:r>
              <a:rPr lang="ru-RU" sz="2400" dirty="0" smtClean="0"/>
              <a:t>мение выполнять роли лидера, исполнителя, оппонента;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у</a:t>
            </a:r>
            <a:r>
              <a:rPr lang="ru-RU" sz="2400" dirty="0" smtClean="0"/>
              <a:t>мение пойти на компромисс.</a:t>
            </a:r>
          </a:p>
        </p:txBody>
      </p:sp>
      <p:sp>
        <p:nvSpPr>
          <p:cNvPr id="15" name="Содержимое 5"/>
          <p:cNvSpPr txBox="1">
            <a:spLocks/>
          </p:cNvSpPr>
          <p:nvPr/>
        </p:nvSpPr>
        <p:spPr>
          <a:xfrm>
            <a:off x="4286248" y="0"/>
            <a:ext cx="3357586" cy="314327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Коммуникативные 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слушать и слышать;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принимать другое мнение;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высказывать своё мнение;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презентовать результат работы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928662" y="3643314"/>
            <a:ext cx="3048978" cy="2482849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Мыслительные: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синтез;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сравнение;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обобщение;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классификация;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выявление закономерностей.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3"/>
          <p:cNvSpPr txBox="1">
            <a:spLocks/>
          </p:cNvSpPr>
          <p:nvPr/>
        </p:nvSpPr>
        <p:spPr>
          <a:xfrm>
            <a:off x="3786182" y="3643314"/>
            <a:ext cx="4127380" cy="3625857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Исследовательские: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Наблюдение;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Проведение эксперимента;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Анкетирование;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Обработка статистических данных.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9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072362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проектов, основанные на доминирующей деятельности.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186766" cy="4143404"/>
          </a:xfrm>
        </p:spPr>
        <p:txBody>
          <a:bodyPr/>
          <a:lstStyle/>
          <a:p>
            <a:r>
              <a:rPr lang="ru-RU" dirty="0" smtClean="0"/>
              <a:t>Исследовательские.</a:t>
            </a:r>
          </a:p>
          <a:p>
            <a:r>
              <a:rPr lang="ru-RU" dirty="0" smtClean="0"/>
              <a:t>Творческие.</a:t>
            </a:r>
          </a:p>
          <a:p>
            <a:r>
              <a:rPr lang="ru-RU" dirty="0" smtClean="0"/>
              <a:t>Игровые.</a:t>
            </a:r>
          </a:p>
          <a:p>
            <a:r>
              <a:rPr lang="ru-RU" dirty="0" smtClean="0"/>
              <a:t>Информационные.</a:t>
            </a:r>
          </a:p>
          <a:p>
            <a:r>
              <a:rPr lang="ru-RU" dirty="0" smtClean="0"/>
              <a:t>Практико – ориентированные.</a:t>
            </a:r>
            <a:endParaRPr lang="ru-RU" dirty="0"/>
          </a:p>
        </p:txBody>
      </p:sp>
      <p:pic>
        <p:nvPicPr>
          <p:cNvPr id="5" name="Содержимое 7" descr="IMGP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214554"/>
            <a:ext cx="2476518" cy="1857388"/>
          </a:xfrm>
          <a:prstGeom prst="rect">
            <a:avLst/>
          </a:prstGeom>
        </p:spPr>
      </p:pic>
      <p:pic>
        <p:nvPicPr>
          <p:cNvPr id="6" name="Содержимое 5" descr="DSC0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72050"/>
            <a:ext cx="2381266" cy="1785950"/>
          </a:xfrm>
          <a:prstGeom prst="rect">
            <a:avLst/>
          </a:prstGeom>
        </p:spPr>
      </p:pic>
      <p:pic>
        <p:nvPicPr>
          <p:cNvPr id="7" name="Содержимое 9" descr="пирамидки 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5036331"/>
            <a:ext cx="2428892" cy="1821669"/>
          </a:xfrm>
          <a:prstGeom prst="rect">
            <a:avLst/>
          </a:prstGeom>
        </p:spPr>
      </p:pic>
      <p:pic>
        <p:nvPicPr>
          <p:cNvPr id="8" name="Содержимое 7" descr="SAM_22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071546"/>
            <a:ext cx="1142976" cy="1523968"/>
          </a:xfrm>
          <a:prstGeom prst="rect">
            <a:avLst/>
          </a:prstGeom>
        </p:spPr>
      </p:pic>
      <p:pic>
        <p:nvPicPr>
          <p:cNvPr id="9" name="Содержимое 7" descr="SAM_22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5000612"/>
            <a:ext cx="2476517" cy="1857388"/>
          </a:xfrm>
          <a:prstGeom prst="rect">
            <a:avLst/>
          </a:prstGeom>
        </p:spPr>
      </p:pic>
    </p:spTree>
  </p:cSld>
  <p:clrMapOvr>
    <a:masterClrMapping/>
  </p:clrMapOvr>
  <p:transition advTm="23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работы над проектом.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dirty="0" smtClean="0"/>
              <a:t>Мотивационный.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643182"/>
            <a:ext cx="38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dirty="0" smtClean="0"/>
              <a:t>Планирующе – подготовительный.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857628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Информационно – операционный.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15082"/>
            <a:ext cx="309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dirty="0" smtClean="0"/>
              <a:t>Рефлексивно – оценочный.</a:t>
            </a:r>
            <a:endParaRPr lang="ru-RU" dirty="0"/>
          </a:p>
        </p:txBody>
      </p:sp>
      <p:pic>
        <p:nvPicPr>
          <p:cNvPr id="9" name="Рисунок 8" descr="P328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31"/>
            <a:ext cx="2928958" cy="2189609"/>
          </a:xfrm>
          <a:prstGeom prst="rect">
            <a:avLst/>
          </a:prstGeom>
        </p:spPr>
      </p:pic>
      <p:pic>
        <p:nvPicPr>
          <p:cNvPr id="10" name="Рисунок 9" descr="P328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14290"/>
            <a:ext cx="3153477" cy="2357454"/>
          </a:xfrm>
          <a:prstGeom prst="rect">
            <a:avLst/>
          </a:prstGeom>
        </p:spPr>
      </p:pic>
      <p:pic>
        <p:nvPicPr>
          <p:cNvPr id="11" name="Рисунок 10" descr="P328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357694"/>
            <a:ext cx="2962326" cy="2214554"/>
          </a:xfrm>
          <a:prstGeom prst="rect">
            <a:avLst/>
          </a:prstGeom>
        </p:spPr>
      </p:pic>
      <p:pic>
        <p:nvPicPr>
          <p:cNvPr id="12" name="Рисунок 11" descr="P3280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643314"/>
            <a:ext cx="2928958" cy="2189609"/>
          </a:xfrm>
          <a:prstGeom prst="rect">
            <a:avLst/>
          </a:prstGeom>
        </p:spPr>
      </p:pic>
    </p:spTree>
  </p:cSld>
  <p:clrMapOvr>
    <a:masterClrMapping/>
  </p:clrMapOvr>
  <p:transition advTm="24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65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15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95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45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Вывод:</a:t>
            </a:r>
            <a:br>
              <a:rPr lang="ru-RU" dirty="0" smtClean="0"/>
            </a:br>
            <a:r>
              <a:rPr lang="ru-RU" dirty="0" smtClean="0"/>
              <a:t>Что же такое проект? Это…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одна из форм исследовательской работы.</a:t>
            </a:r>
          </a:p>
          <a:p>
            <a:pPr algn="just"/>
            <a:r>
              <a:rPr lang="ru-RU" dirty="0" smtClean="0"/>
              <a:t> совокупность приёмов, операций, которые помогают овладеть определённой областью практических или теоретических знаний в той или иной деятельности.</a:t>
            </a:r>
            <a:endParaRPr lang="ru-RU" dirty="0"/>
          </a:p>
        </p:txBody>
      </p:sp>
    </p:spTree>
  </p:cSld>
  <p:clrMapOvr>
    <a:masterClrMapping/>
  </p:clrMapOvr>
  <p:transition advTm="19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«Спорьте, заблуждайтесь, ошибайтесь, но ради бога, размышляйте, и хотя и криво, да сами»</a:t>
            </a:r>
          </a:p>
          <a:p>
            <a:pPr>
              <a:buNone/>
            </a:pPr>
            <a:r>
              <a:rPr lang="ru-RU" sz="4400" dirty="0" smtClean="0"/>
              <a:t>									                Г.Э.Лессинг</a:t>
            </a:r>
            <a:endParaRPr lang="ru-RU" sz="4400" dirty="0"/>
          </a:p>
        </p:txBody>
      </p:sp>
    </p:spTree>
  </p:cSld>
  <p:clrMapOvr>
    <a:masterClrMapping/>
  </p:clrMapOvr>
  <p:transition advTm="18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466</TotalTime>
  <Words>271</Words>
  <Application>Microsoft Office PowerPoint</Application>
  <PresentationFormat>Экран (4:3)</PresentationFormat>
  <Paragraphs>58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Учитель начальных классов  игонина И.В.  МОУ «Средняя школа №11»</vt:lpstr>
      <vt:lpstr>Проектная деятельность  в обучении младших школьников.</vt:lpstr>
      <vt:lpstr>Что такое проект  для учителя?</vt:lpstr>
      <vt:lpstr>Что такое проект  для ученика?</vt:lpstr>
      <vt:lpstr>Общеучебные умения:</vt:lpstr>
      <vt:lpstr>Виды проектов, основанные на доминирующей деятельности.</vt:lpstr>
      <vt:lpstr>Этапы работы над проектом.</vt:lpstr>
      <vt:lpstr>Вывод: Что же такое проект? Это…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учащихся начальных классов</dc:title>
  <dc:creator>Admin</dc:creator>
  <cp:lastModifiedBy>Admin</cp:lastModifiedBy>
  <cp:revision>46</cp:revision>
  <dcterms:created xsi:type="dcterms:W3CDTF">2012-03-26T19:39:39Z</dcterms:created>
  <dcterms:modified xsi:type="dcterms:W3CDTF">2012-03-29T04:29:49Z</dcterms:modified>
</cp:coreProperties>
</file>