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99" r:id="rId5"/>
    <p:sldId id="300" r:id="rId6"/>
    <p:sldId id="266" r:id="rId7"/>
    <p:sldId id="270" r:id="rId8"/>
    <p:sldId id="297" r:id="rId9"/>
    <p:sldId id="272" r:id="rId10"/>
    <p:sldId id="275" r:id="rId11"/>
    <p:sldId id="298" r:id="rId12"/>
    <p:sldId id="280" r:id="rId13"/>
    <p:sldId id="283" r:id="rId14"/>
    <p:sldId id="287" r:id="rId15"/>
    <p:sldId id="288" r:id="rId16"/>
    <p:sldId id="289" r:id="rId17"/>
    <p:sldId id="292" r:id="rId18"/>
    <p:sldId id="301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4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обученности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98.7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знаний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64.099999999999994</c:v>
                </c:pt>
                <c:pt idx="1">
                  <c:v>59.8</c:v>
                </c:pt>
                <c:pt idx="2">
                  <c:v>64.7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37</c:v>
                </c:pt>
                <c:pt idx="1">
                  <c:v>37</c:v>
                </c:pt>
                <c:pt idx="2">
                  <c:v>38</c:v>
                </c:pt>
              </c:numCache>
            </c:numRef>
          </c:val>
        </c:ser>
        <c:shape val="box"/>
        <c:axId val="97317248"/>
        <c:axId val="97318784"/>
        <c:axId val="0"/>
      </c:bar3DChart>
      <c:catAx>
        <c:axId val="97317248"/>
        <c:scaling>
          <c:orientation val="minMax"/>
        </c:scaling>
        <c:axPos val="b"/>
        <c:tickLblPos val="nextTo"/>
        <c:crossAx val="97318784"/>
        <c:crosses val="autoZero"/>
        <c:auto val="1"/>
        <c:lblAlgn val="ctr"/>
        <c:lblOffset val="100"/>
      </c:catAx>
      <c:valAx>
        <c:axId val="97318784"/>
        <c:scaling>
          <c:orientation val="minMax"/>
        </c:scaling>
        <c:axPos val="l"/>
        <c:majorGridlines/>
        <c:numFmt formatCode="General" sourceLinked="1"/>
        <c:tickLblPos val="nextTo"/>
        <c:crossAx val="973172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обученности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98.7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знаний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65.400000000000006</c:v>
                </c:pt>
                <c:pt idx="1">
                  <c:v>64.099999999999994</c:v>
                </c:pt>
                <c:pt idx="2">
                  <c:v>68.7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38</c:v>
                </c:pt>
                <c:pt idx="1">
                  <c:v>37</c:v>
                </c:pt>
                <c:pt idx="2">
                  <c:v>39</c:v>
                </c:pt>
              </c:numCache>
            </c:numRef>
          </c:val>
        </c:ser>
        <c:shape val="box"/>
        <c:axId val="100991744"/>
        <c:axId val="100993280"/>
        <c:axId val="0"/>
      </c:bar3DChart>
      <c:catAx>
        <c:axId val="100991744"/>
        <c:scaling>
          <c:orientation val="minMax"/>
        </c:scaling>
        <c:axPos val="b"/>
        <c:tickLblPos val="nextTo"/>
        <c:crossAx val="100993280"/>
        <c:crosses val="autoZero"/>
        <c:auto val="1"/>
        <c:lblAlgn val="ctr"/>
        <c:lblOffset val="100"/>
      </c:catAx>
      <c:valAx>
        <c:axId val="100993280"/>
        <c:scaling>
          <c:orientation val="minMax"/>
        </c:scaling>
        <c:axPos val="l"/>
        <c:majorGridlines/>
        <c:numFmt formatCode="General" sourceLinked="1"/>
        <c:tickLblPos val="nextTo"/>
        <c:crossAx val="1009917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обученности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99.3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знаний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87.6</c:v>
                </c:pt>
                <c:pt idx="1">
                  <c:v>85.9</c:v>
                </c:pt>
                <c:pt idx="2">
                  <c:v>88.1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43</c:v>
                </c:pt>
                <c:pt idx="1">
                  <c:v>43</c:v>
                </c:pt>
                <c:pt idx="2">
                  <c:v>44</c:v>
                </c:pt>
              </c:numCache>
            </c:numRef>
          </c:val>
        </c:ser>
        <c:shape val="box"/>
        <c:axId val="101028992"/>
        <c:axId val="101030528"/>
        <c:axId val="0"/>
      </c:bar3DChart>
      <c:catAx>
        <c:axId val="101028992"/>
        <c:scaling>
          <c:orientation val="minMax"/>
        </c:scaling>
        <c:axPos val="b"/>
        <c:tickLblPos val="nextTo"/>
        <c:crossAx val="101030528"/>
        <c:crosses val="autoZero"/>
        <c:auto val="1"/>
        <c:lblAlgn val="ctr"/>
        <c:lblOffset val="100"/>
      </c:catAx>
      <c:valAx>
        <c:axId val="101030528"/>
        <c:scaling>
          <c:orientation val="minMax"/>
        </c:scaling>
        <c:axPos val="l"/>
        <c:majorGridlines/>
        <c:numFmt formatCode="General" sourceLinked="1"/>
        <c:tickLblPos val="nextTo"/>
        <c:crossAx val="1010289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0041-B54B-4BFB-965F-FC43BC87BB0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F05-F068-44AF-A28C-BD3B99989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0041-B54B-4BFB-965F-FC43BC87BB0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F05-F068-44AF-A28C-BD3B99989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0041-B54B-4BFB-965F-FC43BC87BB0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F05-F068-44AF-A28C-BD3B99989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2BE2-2404-44CC-A9B0-6A8417DD9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58B1A-9EDF-4096-8ED7-E336477D9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E1F2-D6EF-41BB-BB94-55F7124CD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B640F-D2DF-4856-AAD9-33EA90EA7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0041-B54B-4BFB-965F-FC43BC87BB0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F05-F068-44AF-A28C-BD3B99989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0041-B54B-4BFB-965F-FC43BC87BB0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F05-F068-44AF-A28C-BD3B99989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0041-B54B-4BFB-965F-FC43BC87BB0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F05-F068-44AF-A28C-BD3B99989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0041-B54B-4BFB-965F-FC43BC87BB0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F05-F068-44AF-A28C-BD3B99989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0041-B54B-4BFB-965F-FC43BC87BB0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F05-F068-44AF-A28C-BD3B99989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0041-B54B-4BFB-965F-FC43BC87BB0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F05-F068-44AF-A28C-BD3B99989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0041-B54B-4BFB-965F-FC43BC87BB0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F05-F068-44AF-A28C-BD3B99989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0041-B54B-4BFB-965F-FC43BC87BB0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F05-F068-44AF-A28C-BD3B99989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0041-B54B-4BFB-965F-FC43BC87BB0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DF05-F068-44AF-A28C-BD3B99989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hyperlink" Target="http://smiles.33b.ru/smile.29414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1;&#1077;&#1085;&#1072;\&#1043;&#1086;&#1083;&#1086;&#1089;-0003.wm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em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emf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242888"/>
            <a:ext cx="9358313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000100" y="428604"/>
            <a:ext cx="7062787" cy="5472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Достижение качества 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образования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в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начальной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школе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в условиях реализации ФГОС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142900"/>
            <a:ext cx="9358313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242888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2133600"/>
            <a:ext cx="874871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  <a:latin typeface="Monotype Corsiva" pitchFamily="66" charset="0"/>
              </a:rPr>
              <a:t>Учение – это радость, а не только  долг, учением можно заниматься с увлечением, а не только по обязанности. </a:t>
            </a:r>
          </a:p>
        </p:txBody>
      </p:sp>
      <p:pic>
        <p:nvPicPr>
          <p:cNvPr id="7172" name="Picture 4" descr="t950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652963"/>
            <a:ext cx="22320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703a1a7b021366888b6ef1243654601b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33375"/>
            <a:ext cx="226218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11188" y="2349500"/>
            <a:ext cx="2808287" cy="1728788"/>
          </a:xfrm>
          <a:prstGeom prst="cloudCallout">
            <a:avLst>
              <a:gd name="adj1" fmla="val -52431"/>
              <a:gd name="adj2" fmla="val 134481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-242888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313" y="2636838"/>
            <a:ext cx="3095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перегрузка однообразным учебным материалом</a:t>
            </a:r>
            <a:r>
              <a:rPr lang="ru-RU"/>
              <a:t> </a:t>
            </a:r>
          </a:p>
        </p:txBody>
      </p:sp>
      <p:pic>
        <p:nvPicPr>
          <p:cNvPr id="6149" name="Picture 5" descr="L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3C"/>
              </a:clrFrom>
              <a:clrTo>
                <a:srgbClr val="00003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04813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 rot="10800000" flipV="1">
            <a:off x="177800" y="549275"/>
            <a:ext cx="7059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Проблема современной школы – потеря многими учащимися интереса к учению. Почему это происходит?</a:t>
            </a:r>
          </a:p>
          <a:p>
            <a:pPr algn="ctr">
              <a:defRPr/>
            </a:pPr>
            <a:r>
              <a:rPr lang="ru-RU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Причины такого негативного явления неоднозначны.</a:t>
            </a:r>
            <a:r>
              <a:rPr 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95738" y="2133600"/>
            <a:ext cx="3600450" cy="2305050"/>
          </a:xfrm>
          <a:prstGeom prst="cloudCallout">
            <a:avLst>
              <a:gd name="adj1" fmla="val -120769"/>
              <a:gd name="adj2" fmla="val 11625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несовершенство методов, приемов и форм организации учебного процесса 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4932363" y="4581525"/>
            <a:ext cx="4032250" cy="1582738"/>
          </a:xfrm>
          <a:prstGeom prst="cloudCallout">
            <a:avLst>
              <a:gd name="adj1" fmla="val -132718"/>
              <a:gd name="adj2" fmla="val 4909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356100" y="227647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932363" y="501332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ограниченные возможности для творческого самопроявления</a:t>
            </a: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6155" name="Picture 11" descr="преподавание2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221163"/>
            <a:ext cx="25209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Голос-0003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28675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-242888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6"/>
                </p:tgtEl>
              </p:cMediaNode>
            </p:audio>
          </p:childTnLst>
        </p:cTn>
      </p:par>
    </p:tnLst>
    <p:bldLst>
      <p:bldP spid="6148" grpId="0"/>
      <p:bldP spid="61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0033CC"/>
                </a:solidFill>
              </a:rPr>
              <a:t>Одно из эффективных средств развития интереса к учебному предмету – </a:t>
            </a:r>
            <a:r>
              <a:rPr lang="ru-RU" sz="2800" b="1" i="1" u="sng">
                <a:solidFill>
                  <a:srgbClr val="0033CC"/>
                </a:solidFill>
              </a:rPr>
              <a:t>дидактическая игра</a:t>
            </a:r>
            <a:r>
              <a:rPr lang="ru-RU" sz="2800" b="1" i="1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8196" name="Picture 4" descr="ukaz_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74244" y="2726532"/>
            <a:ext cx="25923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ukaz_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04652">
            <a:off x="6156325" y="1628775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ukaz_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30252">
            <a:off x="1889125" y="1574801"/>
            <a:ext cx="13684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 rot="2978894">
            <a:off x="322263" y="1628775"/>
            <a:ext cx="3024187" cy="3167063"/>
          </a:xfrm>
          <a:prstGeom prst="irregularSeal2">
            <a:avLst/>
          </a:prstGeom>
          <a:solidFill>
            <a:srgbClr val="FF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661168">
            <a:off x="2484438" y="3500438"/>
            <a:ext cx="4032250" cy="2951162"/>
          </a:xfrm>
          <a:prstGeom prst="irregularSeal2">
            <a:avLst/>
          </a:prstGeom>
          <a:solidFill>
            <a:srgbClr val="FF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помогает лучше</a:t>
            </a:r>
          </a:p>
          <a:p>
            <a:pPr algn="ctr">
              <a:defRPr/>
            </a:pP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усвоить учебный </a:t>
            </a:r>
          </a:p>
          <a:p>
            <a:pPr algn="ctr">
              <a:defRPr/>
            </a:pP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</a:t>
            </a:r>
            <a:r>
              <a:rPr lang="ru-RU"/>
              <a:t> 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1706287">
            <a:off x="6084888" y="2205038"/>
            <a:ext cx="3276600" cy="2628900"/>
          </a:xfrm>
          <a:prstGeom prst="irregularSeal2">
            <a:avLst/>
          </a:prstGeom>
          <a:solidFill>
            <a:srgbClr val="FF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9750" y="2492375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вызывает у детей живой интерес к процессу познания</a:t>
            </a:r>
            <a:r>
              <a:rPr lang="ru-RU"/>
              <a:t>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372225" y="3068638"/>
            <a:ext cx="2592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активизирует их деятельность 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 rot="2992430">
            <a:off x="322263" y="1628775"/>
            <a:ext cx="3024187" cy="3167063"/>
          </a:xfrm>
          <a:prstGeom prst="irregularSeal2">
            <a:avLst/>
          </a:prstGeom>
          <a:solidFill>
            <a:srgbClr val="FF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ru-RU" sz="2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68313" y="2636838"/>
            <a:ext cx="259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Помогает снять чувство усталости</a:t>
            </a:r>
            <a:r>
              <a:rPr lang="ru-RU"/>
              <a:t> 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 rot="661168">
            <a:off x="2484438" y="3500438"/>
            <a:ext cx="4032250" cy="2951162"/>
          </a:xfrm>
          <a:prstGeom prst="irregularSeal2">
            <a:avLst/>
          </a:prstGeom>
          <a:solidFill>
            <a:srgbClr val="FF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Усиливает</a:t>
            </a:r>
          </a:p>
          <a:p>
            <a:pPr algn="ctr">
              <a:defRPr/>
            </a:pP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непроизвольное</a:t>
            </a:r>
          </a:p>
          <a:p>
            <a:pPr algn="ctr">
              <a:defRPr/>
            </a:pP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запоминание</a:t>
            </a:r>
            <a:r>
              <a:rPr lang="ru-RU"/>
              <a:t> 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1706287">
            <a:off x="6084888" y="2205038"/>
            <a:ext cx="3276600" cy="2628900"/>
          </a:xfrm>
          <a:prstGeom prst="irregularSeal2">
            <a:avLst/>
          </a:prstGeom>
          <a:solidFill>
            <a:srgbClr val="FF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264275" y="2852738"/>
            <a:ext cx="2879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Раскрывает способности детей, их индивидуальность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600" decel="100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600" decel="1000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60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600" decel="100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00" decel="100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00" decel="100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600" decel="100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60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6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600" decel="100000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00" decel="1000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00" decel="1000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2" grpId="0"/>
      <p:bldP spid="8204" grpId="0" animBg="1"/>
      <p:bldP spid="8205" grpId="0"/>
      <p:bldP spid="8206" grpId="0" animBg="1"/>
      <p:bldP spid="82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85776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642919"/>
            <a:ext cx="874871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</a:rPr>
              <a:t>Игровая технология –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Monotype Corsiva" pitchFamily="66" charset="0"/>
              </a:rPr>
              <a:t>самая актуальная для учителя начальных классов.</a:t>
            </a:r>
          </a:p>
          <a:p>
            <a:pPr algn="ctr">
              <a:spcBef>
                <a:spcPct val="50000"/>
              </a:spcBef>
            </a:pPr>
            <a:endParaRPr lang="ru-RU" sz="3600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P9010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3762402" cy="2821802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8" name="Рисунок 7" descr="DSC0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357694"/>
            <a:ext cx="2778116" cy="2083587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9" name="Рисунок 8" descr="P10102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3500438"/>
            <a:ext cx="4143404" cy="2829739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10" name="Рисунок 9" descr="P10101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643050"/>
            <a:ext cx="3476649" cy="2607487"/>
          </a:xfrm>
          <a:prstGeom prst="rect">
            <a:avLst/>
          </a:prstGeom>
          <a:solidFill>
            <a:srgbClr val="C00000"/>
          </a:solidFill>
          <a:ln w="28575">
            <a:solidFill>
              <a:srgbClr val="FF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/>
              <a:t>Проблемно-диалогическая технология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2185988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2800" smtClean="0"/>
              <a:t>способствует возникновению у школьников интереса к новому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800" smtClean="0"/>
              <a:t>помогает в понимании учениками материала, т. к. до всего додумался сам</a:t>
            </a:r>
          </a:p>
        </p:txBody>
      </p:sp>
      <p:pic>
        <p:nvPicPr>
          <p:cNvPr id="13320" name="Picture 8" descr="P10101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3357563"/>
            <a:ext cx="2916238" cy="2187575"/>
          </a:xfrm>
          <a:noFill/>
          <a:ln w="25400">
            <a:solidFill>
              <a:srgbClr val="FF00FF"/>
            </a:solidFill>
          </a:ln>
        </p:spPr>
      </p:pic>
      <p:pic>
        <p:nvPicPr>
          <p:cNvPr id="13323" name="Picture 11" descr="IMG_34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357563"/>
            <a:ext cx="3011488" cy="225901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3327" name="Picture 15" descr="IMG_40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3860800"/>
            <a:ext cx="3306763" cy="24796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33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413" y="-242888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10105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3857628"/>
            <a:ext cx="3643338" cy="2732504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Групповая работа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6600FF"/>
              </a:buClr>
              <a:buFont typeface="Wingdings" pitchFamily="2" charset="2"/>
              <a:buChar char="v"/>
            </a:pPr>
            <a:r>
              <a:rPr lang="ru-RU" sz="2400" smtClean="0"/>
              <a:t>учатся работать в командах</a:t>
            </a:r>
          </a:p>
          <a:p>
            <a:pPr eaLnBrk="1" hangingPunct="1">
              <a:lnSpc>
                <a:spcPct val="90000"/>
              </a:lnSpc>
              <a:buClr>
                <a:srgbClr val="6600FF"/>
              </a:buClr>
              <a:buFont typeface="Wingdings" pitchFamily="2" charset="2"/>
              <a:buChar char="v"/>
            </a:pPr>
            <a:r>
              <a:rPr lang="ru-RU" sz="2400" smtClean="0"/>
              <a:t>высказываются, выдвигают версии</a:t>
            </a:r>
          </a:p>
          <a:p>
            <a:pPr eaLnBrk="1" hangingPunct="1">
              <a:lnSpc>
                <a:spcPct val="90000"/>
              </a:lnSpc>
              <a:buClr>
                <a:srgbClr val="6600FF"/>
              </a:buClr>
              <a:buFont typeface="Wingdings" pitchFamily="2" charset="2"/>
              <a:buChar char="v"/>
            </a:pPr>
            <a:r>
              <a:rPr lang="ru-RU" sz="2400" smtClean="0"/>
              <a:t>обсуждают выдвинутые идеи</a:t>
            </a:r>
          </a:p>
          <a:p>
            <a:pPr eaLnBrk="1" hangingPunct="1">
              <a:lnSpc>
                <a:spcPct val="90000"/>
              </a:lnSpc>
              <a:buClr>
                <a:srgbClr val="6600FF"/>
              </a:buClr>
              <a:buFont typeface="Wingdings" pitchFamily="2" charset="2"/>
              <a:buChar char="v"/>
            </a:pPr>
            <a:r>
              <a:rPr lang="ru-RU" sz="2400" smtClean="0"/>
              <a:t>координация версий и приход к правильному ответу</a:t>
            </a:r>
          </a:p>
          <a:p>
            <a:pPr eaLnBrk="1" hangingPunct="1">
              <a:lnSpc>
                <a:spcPct val="90000"/>
              </a:lnSpc>
              <a:buClr>
                <a:srgbClr val="6600FF"/>
              </a:buClr>
              <a:buFont typeface="Wingdings" pitchFamily="2" charset="2"/>
              <a:buChar char="v"/>
            </a:pPr>
            <a:r>
              <a:rPr lang="ru-RU" sz="2400" smtClean="0"/>
              <a:t>подведение итога, обоснование выдвинутой версии</a:t>
            </a:r>
          </a:p>
        </p:txBody>
      </p:sp>
      <p:pic>
        <p:nvPicPr>
          <p:cNvPr id="12297" name="Picture 9" descr="E:\Фрагменты для педсовета\P10101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981075"/>
            <a:ext cx="2917825" cy="2185988"/>
          </a:xfrm>
          <a:noFill/>
          <a:ln w="25400">
            <a:solidFill>
              <a:srgbClr val="FF00FF"/>
            </a:solidFill>
          </a:ln>
        </p:spPr>
      </p:pic>
      <p:pic>
        <p:nvPicPr>
          <p:cNvPr id="12301" name="Picture 13" descr="IMG_4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557338"/>
            <a:ext cx="3025775" cy="22701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2300" name="Picture 12" descr="IMG_4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981075"/>
            <a:ext cx="3013075" cy="2259013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2294" name="Picture 8" descr="E:\Фрагменты для педсовета\P10101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11863" y="2708275"/>
            <a:ext cx="2913062" cy="2185988"/>
          </a:xfrm>
          <a:noFill/>
          <a:ln w="25400">
            <a:solidFill>
              <a:srgbClr val="FF00FF"/>
            </a:solidFill>
          </a:ln>
        </p:spPr>
      </p:pic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68313" y="-315913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/>
              <a:t>Демонстрационно-тренировочный прием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8064500" cy="15827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2400" smtClean="0"/>
              <a:t>   предполагает поэтапное подведение учащихся к орфографическому правилу, выполнение орфографических разборов с опорой на это правило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ru-RU" sz="2400" smtClean="0"/>
          </a:p>
          <a:p>
            <a:pPr eaLnBrk="1" hangingPunct="1"/>
            <a:endParaRPr lang="ru-RU" sz="2400" smtClean="0"/>
          </a:p>
        </p:txBody>
      </p:sp>
      <p:pic>
        <p:nvPicPr>
          <p:cNvPr id="26633" name="Picture 11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2924175"/>
            <a:ext cx="3240088" cy="2432050"/>
          </a:xfrm>
          <a:noFill/>
          <a:ln w="25400">
            <a:solidFill>
              <a:srgbClr val="FF00FF"/>
            </a:solidFill>
          </a:ln>
        </p:spPr>
      </p:pic>
      <p:pic>
        <p:nvPicPr>
          <p:cNvPr id="26634" name="Picture 12" descr="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2997200"/>
            <a:ext cx="3278188" cy="2455863"/>
          </a:xfrm>
          <a:noFill/>
          <a:ln w="25400">
            <a:solidFill>
              <a:srgbClr val="FF00FF"/>
            </a:solidFill>
          </a:ln>
        </p:spPr>
      </p:pic>
      <p:pic>
        <p:nvPicPr>
          <p:cNvPr id="26635" name="Picture 11" descr="IMG_39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3860800"/>
            <a:ext cx="3302000" cy="24765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413" y="-242888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3280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714620"/>
            <a:ext cx="3714776" cy="2847866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9" name="Рисунок 8" descr="P32800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7" y="2786058"/>
            <a:ext cx="3535717" cy="2643206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10" name="Рисунок 9" descr="P32800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3786190"/>
            <a:ext cx="3286148" cy="2609858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242888"/>
            <a:ext cx="9358313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2800" b="1" i="1" smtClean="0"/>
              <a:t>Использование ИКТ</a:t>
            </a:r>
          </a:p>
        </p:txBody>
      </p:sp>
      <p:pic>
        <p:nvPicPr>
          <p:cNvPr id="25609" name="Picture 9" descr="3а-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341438"/>
            <a:ext cx="3178175" cy="2384425"/>
          </a:xfrm>
          <a:ln w="25400">
            <a:solidFill>
              <a:srgbClr val="FF00FF"/>
            </a:solidFill>
          </a:ln>
        </p:spPr>
      </p:pic>
      <p:pic>
        <p:nvPicPr>
          <p:cNvPr id="25611" name="Picture 11" descr="4в-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3860800"/>
            <a:ext cx="3179763" cy="2384425"/>
          </a:xfrm>
          <a:ln w="38100">
            <a:solidFill>
              <a:srgbClr val="FF00FF"/>
            </a:solidFill>
          </a:ln>
        </p:spPr>
      </p:pic>
      <p:pic>
        <p:nvPicPr>
          <p:cNvPr id="25614" name="Picture 14" descr="IMG_35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789363"/>
            <a:ext cx="3157538" cy="236855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8" name="Рисунок 7" descr="P10105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1214422"/>
            <a:ext cx="3333772" cy="2500329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  <p:pic>
        <p:nvPicPr>
          <p:cNvPr id="9" name="Рисунок 8" descr="P10105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1142984"/>
            <a:ext cx="3262335" cy="2446751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  <p:pic>
        <p:nvPicPr>
          <p:cNvPr id="14" name="Рисунок 13" descr="P10105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4" y="3714752"/>
            <a:ext cx="3571900" cy="2678925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Изображение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>
          <a:xfrm>
            <a:off x="285750" y="214313"/>
            <a:ext cx="8642350" cy="6337300"/>
          </a:xfrm>
          <a:noFill/>
          <a:ln w="50800">
            <a:solidFill>
              <a:srgbClr val="00CCFF"/>
            </a:solidFill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68400"/>
          </a:xfrm>
        </p:spPr>
        <p:txBody>
          <a:bodyPr/>
          <a:lstStyle/>
          <a:p>
            <a:pPr eaLnBrk="1" hangingPunct="1"/>
            <a:endParaRPr lang="ru-RU" sz="3600" b="1" smtClean="0">
              <a:solidFill>
                <a:srgbClr val="FF330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8313" y="3690938"/>
            <a:ext cx="828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 sz="2000" b="1"/>
          </a:p>
          <a:p>
            <a:pPr>
              <a:tabLst>
                <a:tab pos="457200" algn="l"/>
              </a:tabLst>
            </a:pPr>
            <a:endParaRPr lang="ru-RU" sz="2000">
              <a:solidFill>
                <a:srgbClr val="9900CC"/>
              </a:solidFill>
            </a:endParaRPr>
          </a:p>
        </p:txBody>
      </p:sp>
      <p:pic>
        <p:nvPicPr>
          <p:cNvPr id="16389" name="Рисунок 5" descr="IMGP01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143403" cy="2879313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16390" name="Рисунок 6" descr="IMGP009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4286275" cy="3214707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16391" name="Рисунок 8" descr="Наташа 06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143248"/>
            <a:ext cx="4143404" cy="3357586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10" name="Picture 4" descr="Photo-01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85728"/>
            <a:ext cx="4214812" cy="2787214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358313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 обучения русскому языку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71538" y="1428736"/>
          <a:ext cx="721523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242888"/>
            <a:ext cx="9358313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858180" cy="321471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Кто постигает новое,</a:t>
            </a:r>
            <a:br>
              <a:rPr lang="ru-RU" sz="5400" b="1" dirty="0" smtClean="0"/>
            </a:br>
            <a:r>
              <a:rPr lang="ru-RU" sz="5400" b="1" dirty="0" smtClean="0"/>
              <a:t> лелея старое, </a:t>
            </a:r>
            <a:br>
              <a:rPr lang="ru-RU" sz="5400" b="1" dirty="0" smtClean="0"/>
            </a:br>
            <a:r>
              <a:rPr lang="ru-RU" sz="5400" b="1" dirty="0" smtClean="0"/>
              <a:t>тот может быть </a:t>
            </a:r>
            <a:r>
              <a:rPr lang="ru-RU" sz="5400" b="1" i="1" dirty="0" smtClean="0"/>
              <a:t>учителем.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				Конфуций.</a:t>
            </a:r>
            <a:endParaRPr lang="ru-RU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242888"/>
            <a:ext cx="9358313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 обучения математике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4348" y="1285860"/>
          <a:ext cx="757242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242888"/>
            <a:ext cx="9358313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 обучения литературному чтению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1357298"/>
          <a:ext cx="757242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285776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213" y="1052513"/>
            <a:ext cx="550068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57620" y="630917"/>
            <a:ext cx="45005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детей сегодня трудно,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раньше было нелегко.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Читать, считать, писать учили: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«Дает корова молоко».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Век 21 – век открытий,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Век инноваций, новизны,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от учителя зависит, какими дети быть должны.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Желаю Вам, чтоб дети в вашем классе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Светились от улыбок и любви,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Здоровья Вам и творческих успехов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 век инноваций, новизны!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3429024" cy="3367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242888"/>
            <a:ext cx="9358313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858180" cy="514353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Для достижения нового качества образования в условиях реализации ФГОС учителя начальных классов ставят перед собой основополагающую цель: </a:t>
            </a:r>
            <a:r>
              <a:rPr lang="ru-RU" sz="4000" b="1" dirty="0" smtClean="0"/>
              <a:t>достижение личностных, предметных и метапредметных результатов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7" name="Picture 11" descr="IMG_4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716338"/>
            <a:ext cx="3014663" cy="22621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0426" name="Picture 10" descr="IMG_4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860800"/>
            <a:ext cx="3059112" cy="22955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chemeClr val="tx2"/>
                </a:solidFill>
              </a:rPr>
              <a:t>Условия обучения</a:t>
            </a:r>
            <a:br>
              <a:rPr lang="ru-RU" sz="2800" b="1" i="1">
                <a:solidFill>
                  <a:schemeClr val="tx2"/>
                </a:solidFill>
              </a:rPr>
            </a:br>
            <a:endParaRPr lang="ru-RU" sz="1600">
              <a:solidFill>
                <a:schemeClr val="tx2"/>
              </a:solidFill>
            </a:endParaRPr>
          </a:p>
        </p:txBody>
      </p:sp>
      <p:pic>
        <p:nvPicPr>
          <p:cNvPr id="60423" name="Picture 7" descr="IMG_4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341438"/>
            <a:ext cx="3024187" cy="226853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0424" name="Picture 8" descr="IMG_40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196975"/>
            <a:ext cx="3097212" cy="23241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0425" name="Picture 9" descr="IMG_40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2492375"/>
            <a:ext cx="3308350" cy="248285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042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2413" y="-242888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4" name="Picture 14" descr="IMG_4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573463"/>
            <a:ext cx="3240088" cy="243046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1453" name="Picture 13" descr="IMG_4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716338"/>
            <a:ext cx="3313112" cy="248443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1452" name="Picture 12" descr="IMG_4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125538"/>
            <a:ext cx="3230562" cy="242411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95288" y="115888"/>
            <a:ext cx="8229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chemeClr val="tx2"/>
                </a:solidFill>
              </a:rPr>
              <a:t>Условия обучения</a:t>
            </a:r>
            <a:br>
              <a:rPr lang="ru-RU" sz="2800" b="1" i="1">
                <a:solidFill>
                  <a:schemeClr val="tx2"/>
                </a:solidFill>
              </a:rPr>
            </a:br>
            <a:endParaRPr lang="ru-RU" sz="1600">
              <a:solidFill>
                <a:schemeClr val="tx2"/>
              </a:solidFill>
            </a:endParaRPr>
          </a:p>
        </p:txBody>
      </p:sp>
      <p:pic>
        <p:nvPicPr>
          <p:cNvPr id="61450" name="Picture 10" descr="IMG_40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052513"/>
            <a:ext cx="3168650" cy="23780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1455" name="Picture 15" descr="IMG_40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2349500"/>
            <a:ext cx="3455988" cy="259238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145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2413" y="-242888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242888"/>
            <a:ext cx="9358313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00"/>
                </a:solidFill>
              </a:rPr>
              <a:t>Направления деятельности МО</a:t>
            </a:r>
            <a:endParaRPr lang="ru-RU" sz="36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928794" y="17859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72000" y="17859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143768" y="19288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000372"/>
            <a:ext cx="16287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3600" b="1" dirty="0" smtClean="0"/>
              <a:t>ученик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3000372"/>
            <a:ext cx="2143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3600" b="1" dirty="0" smtClean="0"/>
              <a:t>родители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3000372"/>
            <a:ext cx="22860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3600" b="1" dirty="0" smtClean="0"/>
              <a:t>учитель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4643446"/>
            <a:ext cx="5429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3600" b="1" dirty="0" smtClean="0"/>
              <a:t>проекты и программы</a:t>
            </a:r>
            <a:endParaRPr lang="ru-RU" sz="3600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3214678" y="1785926"/>
            <a:ext cx="484632" cy="2621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242888"/>
            <a:ext cx="9358313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858180" cy="457203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Учитель </a:t>
            </a:r>
            <a:r>
              <a:rPr lang="ru-RU" sz="3600" b="1" dirty="0"/>
              <a:t>начальной школы должен</a:t>
            </a:r>
            <a:r>
              <a:rPr lang="ru-RU" sz="3600" b="1" dirty="0" smtClean="0"/>
              <a:t>:</a:t>
            </a:r>
            <a:br>
              <a:rPr lang="ru-RU" sz="3600" b="1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-</a:t>
            </a:r>
            <a:r>
              <a:rPr lang="ru-RU" sz="2800" b="1" dirty="0"/>
              <a:t>реализовывать основную образовательную программу начальной школы, используя различные формы организации учебной деятельности (уроки, занятия, проекты, </a:t>
            </a:r>
            <a:r>
              <a:rPr lang="ru-RU" sz="2800" b="1" dirty="0" smtClean="0"/>
              <a:t>конференции, </a:t>
            </a:r>
            <a:r>
              <a:rPr lang="ru-RU" sz="2800" b="1" dirty="0"/>
              <a:t>конкурсы, выставки, соревнования, презентации);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-обеспечивать комфортные условия для организации образовательной деятельности, используя технологию развивающего обучения 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285776"/>
            <a:ext cx="9358313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15304" cy="5572164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Выпускник начальной школы должен</a:t>
            </a:r>
            <a:r>
              <a:rPr lang="ru-RU" sz="3200" b="1" dirty="0" smtClean="0"/>
              <a:t>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-делать содержательное обобщение, анализировать, планировать свою деятельность, проводить её рефлексию на начальном уровне;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-самостоятельно конкретизировать цели, поставленные учителем, искать средства, необходимые для их решения;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-контролировать, оценивать свою учебную работу и степень продвижения в различных видах деятельности;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-уметь работать в коллективе, реализуя учебные задачи;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-владеть первоначальными навыками проектирования собственной деятельности и предъявлять её в виде готового продукта;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-уметь организовать своё образовательное пространство, овладев навыками самообслуживания и простыми трудовыми действиями;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-владеть основными этическими нормами, обеспечивающими его взаимодействие со взрослыми и детьми.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242888"/>
            <a:ext cx="9358313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>
            <a:spLocks noChangeArrowheads="1"/>
          </p:cNvSpPr>
          <p:nvPr/>
        </p:nvSpPr>
        <p:spPr bwMode="auto">
          <a:xfrm>
            <a:off x="1476375" y="549275"/>
            <a:ext cx="7107238" cy="2928938"/>
          </a:xfrm>
          <a:prstGeom prst="wedgeEllipseCallout">
            <a:avLst>
              <a:gd name="adj1" fmla="val -19755"/>
              <a:gd name="adj2" fmla="val 62519"/>
            </a:avLst>
          </a:prstGeom>
          <a:solidFill>
            <a:srgbClr val="CCFFFF">
              <a:alpha val="67842"/>
            </a:srgbClr>
          </a:solidFill>
          <a:ln w="25400" algn="ctr">
            <a:solidFill>
              <a:srgbClr val="1204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>
                <a:solidFill>
                  <a:srgbClr val="800080"/>
                </a:solidFill>
                <a:latin typeface="Monotype Corsiva" pitchFamily="66" charset="0"/>
              </a:rPr>
              <a:t>Урок – первая искорка, зажигающая факел любознательности.</a:t>
            </a:r>
          </a:p>
          <a:p>
            <a:pPr algn="ctr"/>
            <a:r>
              <a:rPr lang="ru-RU" sz="2400" b="1" i="1">
                <a:solidFill>
                  <a:srgbClr val="800080"/>
                </a:solidFill>
                <a:latin typeface="Monotype Corsiva" pitchFamily="66" charset="0"/>
              </a:rPr>
              <a:t>                     В.А.Сухомлинский</a:t>
            </a:r>
          </a:p>
        </p:txBody>
      </p:sp>
      <p:pic>
        <p:nvPicPr>
          <p:cNvPr id="3077" name="Picture 3" descr="D:\Мои док_На_D\ирина николаевна\материалы для оформления слайдов\школная\умный умный филин 2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997200"/>
            <a:ext cx="248602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341</Words>
  <Application>Microsoft Office PowerPoint</Application>
  <PresentationFormat>Экран (4:3)</PresentationFormat>
  <Paragraphs>62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Кто постигает новое,  лелея старое,  тот может быть учителем.     Конфуций.</vt:lpstr>
      <vt:lpstr>Для достижения нового качества образования в условиях реализации ФГОС учителя начальных классов ставят перед собой основополагающую цель: достижение личностных, предметных и метапредметных результатов.</vt:lpstr>
      <vt:lpstr>Слайд 4</vt:lpstr>
      <vt:lpstr>Слайд 5</vt:lpstr>
      <vt:lpstr>Слайд 6</vt:lpstr>
      <vt:lpstr>Учитель начальной школы должен:  -реализовывать основную образовательную программу начальной школы, используя различные формы организации учебной деятельности (уроки, занятия, проекты, конференции, конкурсы, выставки, соревнования, презентации); -обеспечивать комфортные условия для организации образовательной деятельности, используя технологию развивающего обучения . </vt:lpstr>
      <vt:lpstr>Выпускник начальной школы должен:  -делать содержательное обобщение, анализировать, планировать свою деятельность, проводить её рефлексию на начальном уровне; -самостоятельно конкретизировать цели, поставленные учителем, искать средства, необходимые для их решения; -контролировать, оценивать свою учебную работу и степень продвижения в различных видах деятельности; -уметь работать в коллективе, реализуя учебные задачи;  -владеть первоначальными навыками проектирования собственной деятельности и предъявлять её в виде готового продукта; -уметь организовать своё образовательное пространство, овладев навыками самообслуживания и простыми трудовыми действиями; -владеть основными этическими нормами, обеспечивающими его взаимодействие со взрослыми и детьми.</vt:lpstr>
      <vt:lpstr>Слайд 9</vt:lpstr>
      <vt:lpstr>Слайд 10</vt:lpstr>
      <vt:lpstr>Слайд 11</vt:lpstr>
      <vt:lpstr>Слайд 12</vt:lpstr>
      <vt:lpstr>Слайд 13</vt:lpstr>
      <vt:lpstr>Проблемно-диалогическая технология</vt:lpstr>
      <vt:lpstr>Групповая работа</vt:lpstr>
      <vt:lpstr>Демонстрационно-тренировочный прием</vt:lpstr>
      <vt:lpstr>Использование ИКТ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2014-08-27T19:41:54Z</dcterms:created>
  <dcterms:modified xsi:type="dcterms:W3CDTF">2014-08-28T20:02:14Z</dcterms:modified>
</cp:coreProperties>
</file>