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8"/>
  </p:notesMasterIdLst>
  <p:sldIdLst>
    <p:sldId id="257" r:id="rId2"/>
    <p:sldId id="278" r:id="rId3"/>
    <p:sldId id="279" r:id="rId4"/>
    <p:sldId id="258" r:id="rId5"/>
    <p:sldId id="283" r:id="rId6"/>
    <p:sldId id="259" r:id="rId7"/>
    <p:sldId id="284" r:id="rId8"/>
    <p:sldId id="260" r:id="rId9"/>
    <p:sldId id="285" r:id="rId10"/>
    <p:sldId id="280" r:id="rId11"/>
    <p:sldId id="262" r:id="rId12"/>
    <p:sldId id="286" r:id="rId13"/>
    <p:sldId id="263" r:id="rId14"/>
    <p:sldId id="264" r:id="rId15"/>
    <p:sldId id="288" r:id="rId16"/>
    <p:sldId id="265" r:id="rId17"/>
    <p:sldId id="289" r:id="rId18"/>
    <p:sldId id="281" r:id="rId19"/>
    <p:sldId id="266" r:id="rId20"/>
    <p:sldId id="290" r:id="rId21"/>
    <p:sldId id="267" r:id="rId22"/>
    <p:sldId id="291" r:id="rId23"/>
    <p:sldId id="274" r:id="rId24"/>
    <p:sldId id="275" r:id="rId25"/>
    <p:sldId id="276" r:id="rId26"/>
    <p:sldId id="28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1A1"/>
    <a:srgbClr val="000000"/>
    <a:srgbClr val="FFFF99"/>
    <a:srgbClr val="9933FF"/>
    <a:srgbClr val="FFCC66"/>
    <a:srgbClr val="FF9966"/>
    <a:srgbClr val="8282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1" autoAdjust="0"/>
    <p:restoredTop sz="94670" autoAdjust="0"/>
  </p:normalViewPr>
  <p:slideViewPr>
    <p:cSldViewPr>
      <p:cViewPr varScale="1">
        <p:scale>
          <a:sx n="83" d="100"/>
          <a:sy n="83" d="100"/>
        </p:scale>
        <p:origin x="-4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133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D5EBAD8-1554-4CF8-9BEA-5DDC3109E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4F710-4911-4F13-88BD-DA1D19875B86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47069-76F8-4795-A46D-8D28C2A34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6849D-7480-45FA-B5CF-C8A2C90AB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5CEC4-E6F7-4678-A922-01D37FFAF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C8CD2-57FE-4A9C-9E3C-7EB0E9DEB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650D4-EE79-4225-836F-6A7582A28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3BE0F-E0B1-46B6-8F11-8538F73E9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8C5A5-B93B-40A3-8A90-5120D7175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8B5BE-DBCC-462F-B0DF-B4AC76DF9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DE8BE-FA7F-4A9C-AFED-7DB5492B6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72C2B-8CE1-436C-9254-3D2F4FCBB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E1842-2F36-4231-A961-736957182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88D03-D657-43B1-A9C8-C062C240C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B7E6AF3-A39D-4F4F-94C9-D75FAD7F1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dirty="0" smtClean="0">
                <a:latin typeface="Times New Roman" pitchFamily="18" charset="0"/>
              </a:rPr>
              <a:t>    </a:t>
            </a:r>
            <a:r>
              <a:rPr lang="ru-RU" sz="36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«Современная методика диагностики отклонений в интеллектуальном развитии младших школьников»</a:t>
            </a:r>
            <a:endParaRPr lang="en-US" sz="3600" b="1" i="1" dirty="0" smtClean="0">
              <a:solidFill>
                <a:schemeClr val="accent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r" eaLnBrk="1" hangingPunct="1">
              <a:buFontTx/>
              <a:buNone/>
              <a:defRPr/>
            </a:pPr>
            <a:endParaRPr lang="ru-RU" sz="18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r" eaLnBrk="1" hangingPunct="1">
              <a:buFontTx/>
              <a:buNone/>
              <a:defRPr/>
            </a:pPr>
            <a:endParaRPr lang="ru-RU" sz="18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r" eaLnBrk="1" hangingPunct="1">
              <a:buFontTx/>
              <a:buNone/>
              <a:defRPr/>
            </a:pPr>
            <a:endParaRPr lang="ru-RU" sz="18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r" eaLnBrk="1" hangingPunct="1">
              <a:buFontTx/>
              <a:buNone/>
              <a:defRPr/>
            </a:pPr>
            <a:endParaRPr lang="ru-RU" sz="18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1500188" y="5287963"/>
            <a:ext cx="74469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600" b="1">
                <a:cs typeface="Times New Roman" pitchFamily="18" charset="0"/>
              </a:rPr>
              <a:t>Разработала:</a:t>
            </a:r>
          </a:p>
          <a:p>
            <a:pPr algn="r"/>
            <a:r>
              <a:rPr lang="ru-RU" sz="1600" b="1">
                <a:cs typeface="Times New Roman" pitchFamily="18" charset="0"/>
              </a:rPr>
              <a:t>учитель начальных классов</a:t>
            </a:r>
            <a:endParaRPr lang="en-US" sz="1600" b="1">
              <a:cs typeface="Times New Roman" pitchFamily="18" charset="0"/>
            </a:endParaRPr>
          </a:p>
          <a:p>
            <a:pPr algn="r"/>
            <a:r>
              <a:rPr lang="ru-RU" sz="1600" b="1">
                <a:cs typeface="Times New Roman" pitchFamily="18" charset="0"/>
              </a:rPr>
              <a:t>высшей категории</a:t>
            </a:r>
          </a:p>
          <a:p>
            <a:pPr algn="r"/>
            <a:r>
              <a:rPr lang="ru-RU" sz="1600" b="1">
                <a:cs typeface="Times New Roman" pitchFamily="18" charset="0"/>
              </a:rPr>
              <a:t>МСОУ Ступинская </a:t>
            </a:r>
            <a:r>
              <a:rPr lang="en-US" sz="1600" b="1">
                <a:cs typeface="Times New Roman" pitchFamily="18" charset="0"/>
              </a:rPr>
              <a:t> </a:t>
            </a:r>
            <a:r>
              <a:rPr lang="ru-RU" sz="1600" b="1">
                <a:cs typeface="Times New Roman" pitchFamily="18" charset="0"/>
              </a:rPr>
              <a:t>специальная (коррекционная) школа-интернат </a:t>
            </a:r>
            <a:r>
              <a:rPr lang="en-US" sz="1600" b="1">
                <a:cs typeface="Times New Roman" pitchFamily="18" charset="0"/>
              </a:rPr>
              <a:t>VIII</a:t>
            </a:r>
            <a:r>
              <a:rPr lang="ru-RU" sz="1600" b="1">
                <a:cs typeface="Times New Roman" pitchFamily="18" charset="0"/>
              </a:rPr>
              <a:t> вида</a:t>
            </a:r>
          </a:p>
          <a:p>
            <a:pPr algn="r"/>
            <a:r>
              <a:rPr lang="ru-RU" sz="1600" b="1">
                <a:cs typeface="Times New Roman" pitchFamily="18" charset="0"/>
              </a:rPr>
              <a:t>Беспалова Любовь Владимировна</a:t>
            </a:r>
          </a:p>
          <a:p>
            <a:pPr algn="r"/>
            <a:endParaRPr lang="ru-RU" sz="1600" b="1"/>
          </a:p>
        </p:txBody>
      </p:sp>
      <p:pic>
        <p:nvPicPr>
          <p:cNvPr id="6" name="Рисунок 5" descr="Рисунок1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2214554"/>
            <a:ext cx="3286148" cy="2464611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 descr="Пергамен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Второй блок методики – обобщение содержательного материала с опорой на наглядность</a:t>
            </a:r>
          </a:p>
        </p:txBody>
      </p:sp>
      <p:pic>
        <p:nvPicPr>
          <p:cNvPr id="11267" name="Схема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74725"/>
            <a:ext cx="9144000" cy="588327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 descr="Пергамент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smtClean="0">
                <a:latin typeface="Times New Roman" pitchFamily="18" charset="0"/>
              </a:rPr>
              <a:t>   </a:t>
            </a:r>
            <a:r>
              <a:rPr lang="ru-RU" sz="3600" b="1" i="1" smtClean="0">
                <a:latin typeface="Times New Roman" pitchFamily="18" charset="0"/>
              </a:rPr>
              <a:t>Задание № 4 – группирование предметов</a:t>
            </a:r>
            <a:r>
              <a:rPr lang="ru-RU" sz="3600" smtClean="0">
                <a:latin typeface="Times New Roman" pitchFamily="18" charset="0"/>
              </a:rPr>
              <a:t> </a:t>
            </a:r>
            <a:r>
              <a:rPr lang="ru-RU" sz="3600" b="1" smtClean="0">
                <a:latin typeface="Times New Roman" pitchFamily="18" charset="0"/>
              </a:rPr>
              <a:t>– </a:t>
            </a:r>
            <a:r>
              <a:rPr lang="ru-RU" sz="2800" b="1" smtClean="0">
                <a:latin typeface="Times New Roman" pitchFamily="18" charset="0"/>
              </a:rPr>
              <a:t>максимальная оценка – 4 балла.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latin typeface="Times New Roman" pitchFamily="18" charset="0"/>
              </a:rPr>
              <a:t>    </a:t>
            </a:r>
            <a:r>
              <a:rPr lang="ru-RU" u="sng" smtClean="0">
                <a:latin typeface="Times New Roman" pitchFamily="18" charset="0"/>
              </a:rPr>
              <a:t>Содержание задания</a:t>
            </a:r>
            <a:r>
              <a:rPr lang="ru-RU" smtClean="0">
                <a:latin typeface="Times New Roman" pitchFamily="18" charset="0"/>
              </a:rPr>
              <a:t>: создание пар предметов по функциональным признакам.</a:t>
            </a:r>
            <a:endParaRPr lang="ru-RU" b="1" smtClean="0">
              <a:latin typeface="Times New Roman" pitchFamily="18" charset="0"/>
            </a:endParaRPr>
          </a:p>
        </p:txBody>
      </p:sp>
      <p:pic>
        <p:nvPicPr>
          <p:cNvPr id="5" name="Рисунок 4" descr="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635315"/>
            <a:ext cx="2786082" cy="3092883"/>
          </a:xfrm>
          <a:prstGeom prst="rect">
            <a:avLst/>
          </a:prstGeom>
        </p:spPr>
      </p:pic>
      <p:pic>
        <p:nvPicPr>
          <p:cNvPr id="6" name="Рисунок 5" descr="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2714620"/>
            <a:ext cx="2849415" cy="3214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latin typeface="Georgia" pitchFamily="18" charset="0"/>
              </a:rPr>
              <a:t>Варианты выполнения задания детьми</a:t>
            </a:r>
          </a:p>
        </p:txBody>
      </p:sp>
      <p:graphicFrame>
        <p:nvGraphicFramePr>
          <p:cNvPr id="39967" name="Group 3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3192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108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Норма интеллекта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Задержка психологического развития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Умственная отсталость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Самостоятельное правильное создание пар, пояснение связи между ними, либо правильное выполнение задания после демонстрации образца, т.е. создание одной пары экспериментатором.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Правильное выполнение задания после демонстрации образца, самостоятельное пояснение функциональной связи.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Правильное выполнение задания после демонстрации образца, самостоятельное пояснение функциональной связи.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 descr="Пергамент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smtClean="0">
                <a:latin typeface="Times New Roman" pitchFamily="18" charset="0"/>
              </a:rPr>
              <a:t>   </a:t>
            </a:r>
            <a:r>
              <a:rPr lang="ru-RU" sz="3600" b="1" i="1" smtClean="0">
                <a:latin typeface="Times New Roman" pitchFamily="18" charset="0"/>
              </a:rPr>
              <a:t>Задание № 5 – группирование предметов</a:t>
            </a:r>
            <a:r>
              <a:rPr lang="ru-RU" sz="3600" b="1" smtClean="0">
                <a:latin typeface="Times New Roman" pitchFamily="18" charset="0"/>
              </a:rPr>
              <a:t> –</a:t>
            </a:r>
            <a:r>
              <a:rPr lang="ru-RU" sz="3600" smtClean="0">
                <a:latin typeface="Times New Roman" pitchFamily="18" charset="0"/>
              </a:rPr>
              <a:t> </a:t>
            </a:r>
            <a:r>
              <a:rPr lang="ru-RU" sz="2800" b="1" smtClean="0">
                <a:latin typeface="Times New Roman" pitchFamily="18" charset="0"/>
              </a:rPr>
              <a:t>максимальная оценка – 4 балла.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latin typeface="Times New Roman" pitchFamily="18" charset="0"/>
              </a:rPr>
              <a:t>    </a:t>
            </a:r>
            <a:r>
              <a:rPr lang="ru-RU" sz="2800" u="sng" smtClean="0">
                <a:latin typeface="Times New Roman" pitchFamily="18" charset="0"/>
              </a:rPr>
              <a:t>Содержание задания</a:t>
            </a:r>
            <a:r>
              <a:rPr lang="ru-RU" sz="2800" smtClean="0">
                <a:latin typeface="Times New Roman" pitchFamily="18" charset="0"/>
              </a:rPr>
              <a:t>: создание пар предметов по родовым признакам. Это задание отличается от предыдущего другим набором предметов, которые необходимо сгруппировать по родовым признакам.</a:t>
            </a:r>
            <a:endParaRPr lang="ru-RU" sz="2400" b="1" smtClean="0">
              <a:latin typeface="Times New Roman" pitchFamily="18" charset="0"/>
            </a:endParaRPr>
          </a:p>
        </p:txBody>
      </p:sp>
      <p:pic>
        <p:nvPicPr>
          <p:cNvPr id="14339" name="Picture 4" descr="9"/>
          <p:cNvPicPr>
            <a:picLocks noChangeAspect="1" noChangeArrowheads="1"/>
          </p:cNvPicPr>
          <p:nvPr/>
        </p:nvPicPr>
        <p:blipFill>
          <a:blip r:embed="rId3" cstate="print"/>
          <a:srcRect l="627" t="7385" b="9079"/>
          <a:stretch>
            <a:fillRect/>
          </a:stretch>
        </p:blipFill>
        <p:spPr bwMode="auto">
          <a:xfrm>
            <a:off x="2214563" y="3214688"/>
            <a:ext cx="301783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10"/>
          <p:cNvPicPr>
            <a:picLocks noChangeAspect="1" noChangeArrowheads="1"/>
          </p:cNvPicPr>
          <p:nvPr/>
        </p:nvPicPr>
        <p:blipFill>
          <a:blip r:embed="rId4" cstate="print"/>
          <a:srcRect l="4430" t="7385" r="4773" b="10895"/>
          <a:stretch>
            <a:fillRect/>
          </a:stretch>
        </p:blipFill>
        <p:spPr bwMode="auto">
          <a:xfrm>
            <a:off x="5715000" y="3214688"/>
            <a:ext cx="292893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 descr="Пергамент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smtClean="0">
                <a:latin typeface="Times New Roman" pitchFamily="18" charset="0"/>
              </a:rPr>
              <a:t>   </a:t>
            </a:r>
            <a:r>
              <a:rPr lang="ru-RU" sz="3600" b="1" i="1" smtClean="0">
                <a:latin typeface="Times New Roman" pitchFamily="18" charset="0"/>
              </a:rPr>
              <a:t>Задание № 6 – «Четвертый лишний» -</a:t>
            </a:r>
            <a:r>
              <a:rPr lang="ru-RU" sz="3600" smtClean="0">
                <a:latin typeface="Times New Roman" pitchFamily="18" charset="0"/>
              </a:rPr>
              <a:t> </a:t>
            </a:r>
            <a:r>
              <a:rPr lang="ru-RU" b="1" smtClean="0">
                <a:latin typeface="Times New Roman" pitchFamily="18" charset="0"/>
              </a:rPr>
              <a:t>максимальная оценка – 4 балла.</a:t>
            </a:r>
          </a:p>
          <a:p>
            <a:pPr eaLnBrk="1" hangingPunct="1">
              <a:buFontTx/>
              <a:buNone/>
            </a:pPr>
            <a:r>
              <a:rPr lang="ru-RU" b="1" smtClean="0">
                <a:latin typeface="Times New Roman" pitchFamily="18" charset="0"/>
              </a:rPr>
              <a:t>   </a:t>
            </a:r>
            <a:r>
              <a:rPr lang="ru-RU" sz="2800" u="sng" smtClean="0">
                <a:latin typeface="Times New Roman" pitchFamily="18" charset="0"/>
              </a:rPr>
              <a:t>Содержание задания:</a:t>
            </a:r>
            <a:r>
              <a:rPr lang="ru-RU" sz="2800" smtClean="0">
                <a:latin typeface="Times New Roman" pitchFamily="18" charset="0"/>
              </a:rPr>
              <a:t> объединение трех предметов, имеющих общий существенный признак, и исключение четвертого предмета, не имеющего этого признака.</a:t>
            </a:r>
            <a:endParaRPr lang="ru-RU" sz="2800" u="sng" smtClean="0">
              <a:latin typeface="Times New Roman" pitchFamily="18" charset="0"/>
            </a:endParaRPr>
          </a:p>
        </p:txBody>
      </p:sp>
      <p:pic>
        <p:nvPicPr>
          <p:cNvPr id="5" name="Рисунок 4" descr="0.jpg"/>
          <p:cNvPicPr>
            <a:picLocks noChangeAspect="1"/>
          </p:cNvPicPr>
          <p:nvPr/>
        </p:nvPicPr>
        <p:blipFill>
          <a:blip r:embed="rId3" cstate="print"/>
          <a:srcRect l="6975" t="5979" r="5831" b="4336"/>
          <a:stretch>
            <a:fillRect/>
          </a:stretch>
        </p:blipFill>
        <p:spPr>
          <a:xfrm>
            <a:off x="928662" y="2928934"/>
            <a:ext cx="2786082" cy="3343298"/>
          </a:xfrm>
          <a:prstGeom prst="rect">
            <a:avLst/>
          </a:prstGeom>
        </p:spPr>
      </p:pic>
      <p:pic>
        <p:nvPicPr>
          <p:cNvPr id="6" name="Рисунок 5" descr="0.jpg"/>
          <p:cNvPicPr>
            <a:picLocks noChangeAspect="1"/>
          </p:cNvPicPr>
          <p:nvPr/>
        </p:nvPicPr>
        <p:blipFill>
          <a:blip r:embed="rId4" cstate="print"/>
          <a:srcRect l="3488" b="10741"/>
          <a:stretch>
            <a:fillRect/>
          </a:stretch>
        </p:blipFill>
        <p:spPr>
          <a:xfrm>
            <a:off x="5286379" y="2840312"/>
            <a:ext cx="3012451" cy="3374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latin typeface="Georgia" pitchFamily="18" charset="0"/>
              </a:rPr>
              <a:t>Варианты выполнения задания детьми</a:t>
            </a:r>
          </a:p>
        </p:txBody>
      </p:sp>
      <p:graphicFrame>
        <p:nvGraphicFramePr>
          <p:cNvPr id="42016" name="Group 3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09744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181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Норма интеллекта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Задержка психологического развития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Умственная отсталость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Правильное самостоятельное выполнение обоих  заданий со словесным отчетом.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Правильное самостоятельное выполнение обоих  заданий со словесным отчетом, либо правильное самостоятельное группирование первого набора только после группирования второго, правильное обоснование своих действий.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Выполнение задания только по наводящим вопросам без самостоятельного пояснения принципа группирования.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 descr="Пергамент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smtClean="0">
                <a:latin typeface="Times New Roman" pitchFamily="18" charset="0"/>
              </a:rPr>
              <a:t>   </a:t>
            </a:r>
            <a:r>
              <a:rPr lang="ru-RU" sz="3600" b="1" i="1" smtClean="0">
                <a:latin typeface="Times New Roman" pitchFamily="18" charset="0"/>
              </a:rPr>
              <a:t>Задание № 7 – «игра – труд».</a:t>
            </a:r>
            <a:r>
              <a:rPr lang="ru-RU" sz="3600" b="1" smtClean="0">
                <a:latin typeface="Times New Roman" pitchFamily="18" charset="0"/>
              </a:rPr>
              <a:t> </a:t>
            </a:r>
            <a:r>
              <a:rPr lang="ru-RU" b="1" smtClean="0">
                <a:latin typeface="Times New Roman" pitchFamily="18" charset="0"/>
              </a:rPr>
              <a:t>Высшая оценка – 5 баллов.</a:t>
            </a:r>
          </a:p>
          <a:p>
            <a:pPr eaLnBrk="1" hangingPunct="1">
              <a:buFontTx/>
              <a:buNone/>
            </a:pPr>
            <a:r>
              <a:rPr lang="ru-RU" b="1" smtClean="0">
                <a:latin typeface="Times New Roman" pitchFamily="18" charset="0"/>
              </a:rPr>
              <a:t>   </a:t>
            </a:r>
            <a:r>
              <a:rPr lang="ru-RU" sz="2400" u="sng" smtClean="0">
                <a:latin typeface="Times New Roman" pitchFamily="18" charset="0"/>
              </a:rPr>
              <a:t>Содержание задания</a:t>
            </a:r>
            <a:r>
              <a:rPr lang="ru-RU" sz="2400" smtClean="0">
                <a:latin typeface="Times New Roman" pitchFamily="18" charset="0"/>
              </a:rPr>
              <a:t>: классификация множества изображенных объектов. В отличие от предыдущих заданий, здесь создаются две группы объектов, каждая из которых имеет основание для объединения.</a:t>
            </a:r>
          </a:p>
        </p:txBody>
      </p:sp>
      <p:pic>
        <p:nvPicPr>
          <p:cNvPr id="17411" name="Picture 4" descr="12"/>
          <p:cNvPicPr>
            <a:picLocks noChangeAspect="1" noChangeArrowheads="1"/>
          </p:cNvPicPr>
          <p:nvPr/>
        </p:nvPicPr>
        <p:blipFill>
          <a:blip r:embed="rId3" cstate="print"/>
          <a:srcRect l="5161" t="5318" r="4659" b="6885"/>
          <a:stretch>
            <a:fillRect/>
          </a:stretch>
        </p:blipFill>
        <p:spPr bwMode="auto">
          <a:xfrm>
            <a:off x="2143125" y="2928938"/>
            <a:ext cx="28575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13"/>
          <p:cNvPicPr>
            <a:picLocks noChangeAspect="1" noChangeArrowheads="1"/>
          </p:cNvPicPr>
          <p:nvPr/>
        </p:nvPicPr>
        <p:blipFill>
          <a:blip r:embed="rId4" cstate="print"/>
          <a:srcRect l="4260" t="7039" r="5513" b="6885"/>
          <a:stretch>
            <a:fillRect/>
          </a:stretch>
        </p:blipFill>
        <p:spPr bwMode="auto">
          <a:xfrm>
            <a:off x="5643563" y="3000375"/>
            <a:ext cx="2857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latin typeface="Georgia" pitchFamily="18" charset="0"/>
              </a:rPr>
              <a:t>Варианты выполнения задания детьми</a:t>
            </a:r>
          </a:p>
        </p:txBody>
      </p:sp>
      <p:graphicFrame>
        <p:nvGraphicFramePr>
          <p:cNvPr id="43038" name="Group 30"/>
          <p:cNvGraphicFramePr>
            <a:graphicFrameLocks noGrp="1"/>
          </p:cNvGraphicFramePr>
          <p:nvPr>
            <p:ph idx="1"/>
          </p:nvPr>
        </p:nvGraphicFramePr>
        <p:xfrm>
          <a:off x="323850" y="1600200"/>
          <a:ext cx="8569325" cy="3867722"/>
        </p:xfrm>
        <a:graphic>
          <a:graphicData uri="http://schemas.openxmlformats.org/drawingml/2006/table">
            <a:tbl>
              <a:tblPr/>
              <a:tblGrid>
                <a:gridCol w="2876550"/>
                <a:gridCol w="2743200"/>
                <a:gridCol w="2949575"/>
              </a:tblGrid>
              <a:tr h="1252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Норма интеллекта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Задержка психологического развития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Умственная отсталость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Правильное самостоятельное выделение групп, пояснение принципа выполнения, либо правильное выполнение после восприятия образца.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Правильное выполнение после восприятия образца, либо после определения действий изображенных детей (экспериментатор спрашивает о каждом изображаемом действии).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Выполнение задания после сообщения экспериментатором признаков группирования («Положи в одну сторону  те рисунки, на которых изображены дети которые играют, а в другую – на которых работают»).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1438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Третий блок методики – обобщение наглядного материала, не имеющего скрытого логического содержания</a:t>
            </a:r>
          </a:p>
        </p:txBody>
      </p:sp>
      <p:pic>
        <p:nvPicPr>
          <p:cNvPr id="19459" name="Схема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 descr="Пергамент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smtClean="0">
                <a:latin typeface="Times New Roman" pitchFamily="18" charset="0"/>
              </a:rPr>
              <a:t>   </a:t>
            </a:r>
            <a:r>
              <a:rPr lang="ru-RU" sz="3600" b="1" i="1" smtClean="0">
                <a:latin typeface="Times New Roman" pitchFamily="18" charset="0"/>
              </a:rPr>
              <a:t>Задание № 8 – установление системы в заданном ряде знаков</a:t>
            </a:r>
            <a:r>
              <a:rPr lang="ru-RU" sz="3600" b="1" smtClean="0">
                <a:latin typeface="Times New Roman" pitchFamily="18" charset="0"/>
              </a:rPr>
              <a:t> – максимальная оценка – 6 баллов.</a:t>
            </a:r>
          </a:p>
          <a:p>
            <a:pPr eaLnBrk="1" hangingPunct="1">
              <a:buFontTx/>
              <a:buNone/>
            </a:pPr>
            <a:r>
              <a:rPr lang="ru-RU" b="1" smtClean="0">
                <a:latin typeface="Times New Roman" pitchFamily="18" charset="0"/>
              </a:rPr>
              <a:t>    </a:t>
            </a:r>
            <a:r>
              <a:rPr lang="ru-RU" u="sng" smtClean="0">
                <a:latin typeface="Times New Roman" pitchFamily="18" charset="0"/>
              </a:rPr>
              <a:t>Содержание задания</a:t>
            </a:r>
            <a:r>
              <a:rPr lang="ru-RU" smtClean="0">
                <a:latin typeface="Times New Roman" pitchFamily="18" charset="0"/>
              </a:rPr>
              <a:t>: установление порядка чередования между знаками тире – точка.</a:t>
            </a:r>
          </a:p>
          <a:p>
            <a:pPr eaLnBrk="1" hangingPunct="1">
              <a:buFontTx/>
              <a:buNone/>
            </a:pPr>
            <a:r>
              <a:rPr lang="ru-RU" sz="3600" b="1" smtClean="0">
                <a:latin typeface="Times New Roman" pitchFamily="18" charset="0"/>
              </a:rPr>
              <a:t>   </a:t>
            </a:r>
          </a:p>
        </p:txBody>
      </p:sp>
      <p:pic>
        <p:nvPicPr>
          <p:cNvPr id="20483" name="Picture 5" descr="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2852738"/>
            <a:ext cx="300037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15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2852738"/>
            <a:ext cx="3071813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 descr="Пергамен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25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ru-RU" sz="2200" b="1" i="1" smtClean="0">
                <a:solidFill>
                  <a:srgbClr val="00B050"/>
                </a:solidFill>
                <a:latin typeface="Constantia" pitchFamily="18" charset="0"/>
              </a:rPr>
              <a:t>Общее описание методики</a:t>
            </a:r>
          </a:p>
        </p:txBody>
      </p:sp>
      <p:pic>
        <p:nvPicPr>
          <p:cNvPr id="3075" name="Схема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813"/>
            <a:ext cx="9144000" cy="6459537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latin typeface="Georgia" pitchFamily="18" charset="0"/>
              </a:rPr>
              <a:t>Варианты выполнения задания детьми</a:t>
            </a:r>
          </a:p>
        </p:txBody>
      </p:sp>
      <p:graphicFrame>
        <p:nvGraphicFramePr>
          <p:cNvPr id="44058" name="Group 26"/>
          <p:cNvGraphicFramePr>
            <a:graphicFrameLocks noGrp="1"/>
          </p:cNvGraphicFramePr>
          <p:nvPr>
            <p:ph idx="1"/>
          </p:nvPr>
        </p:nvGraphicFramePr>
        <p:xfrm>
          <a:off x="323850" y="1773238"/>
          <a:ext cx="8569325" cy="3493008"/>
        </p:xfrm>
        <a:graphic>
          <a:graphicData uri="http://schemas.openxmlformats.org/drawingml/2006/table">
            <a:tbl>
              <a:tblPr/>
              <a:tblGrid>
                <a:gridCol w="2876550"/>
                <a:gridCol w="2743200"/>
                <a:gridCol w="2949575"/>
              </a:tblGrid>
              <a:tr h="1036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Норма интеллекта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Задержка психологического развития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Умственная отсталость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Самостоятельное правильное выполнение задания с пояснением разницы между двумя системами, либо самостоятельное правильное выполнение без пояснения.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Оба варианта выкладываются только после восприятия развернутой системы, но ребенок самостоятельно поясняет разницу в смыслах.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Оба варианта выкладываются только при восприятии развернутой системы без пояснения разницы между ними, либо задание не выполнено.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 descr="Пергамент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smtClean="0">
                <a:latin typeface="Times New Roman" pitchFamily="18" charset="0"/>
              </a:rPr>
              <a:t>   </a:t>
            </a:r>
            <a:r>
              <a:rPr lang="ru-RU" sz="3600" b="1" i="1" smtClean="0">
                <a:latin typeface="Times New Roman" pitchFamily="18" charset="0"/>
              </a:rPr>
              <a:t>Задание № 9 – классификация геометрических фигур</a:t>
            </a:r>
            <a:r>
              <a:rPr lang="ru-RU" sz="3600" b="1" smtClean="0">
                <a:latin typeface="Times New Roman" pitchFamily="18" charset="0"/>
              </a:rPr>
              <a:t> – максимальная оценка – 15 баллов.</a:t>
            </a:r>
          </a:p>
          <a:p>
            <a:pPr eaLnBrk="1" hangingPunct="1">
              <a:buFontTx/>
              <a:buNone/>
            </a:pPr>
            <a:r>
              <a:rPr lang="ru-RU" smtClean="0">
                <a:latin typeface="Times New Roman" pitchFamily="18" charset="0"/>
              </a:rPr>
              <a:t>   </a:t>
            </a:r>
            <a:r>
              <a:rPr lang="ru-RU" sz="2800" u="sng" smtClean="0">
                <a:latin typeface="Times New Roman" pitchFamily="18" charset="0"/>
              </a:rPr>
              <a:t>Содержание задания</a:t>
            </a:r>
            <a:r>
              <a:rPr lang="ru-RU" sz="2800" smtClean="0">
                <a:latin typeface="Times New Roman" pitchFamily="18" charset="0"/>
              </a:rPr>
              <a:t>: трехкратное группирование одних и тех же фигур, имеющих три признака</a:t>
            </a:r>
            <a:r>
              <a:rPr lang="ru-RU" smtClean="0">
                <a:latin typeface="Times New Roman" pitchFamily="18" charset="0"/>
              </a:rPr>
              <a:t>. </a:t>
            </a:r>
          </a:p>
        </p:txBody>
      </p:sp>
      <p:pic>
        <p:nvPicPr>
          <p:cNvPr id="22531" name="Picture 4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852738"/>
            <a:ext cx="2978150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18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2852738"/>
            <a:ext cx="2749550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latin typeface="Georgia" pitchFamily="18" charset="0"/>
              </a:rPr>
              <a:t>Варианты выполнения задания детьми</a:t>
            </a:r>
          </a:p>
        </p:txBody>
      </p:sp>
      <p:graphicFrame>
        <p:nvGraphicFramePr>
          <p:cNvPr id="45081" name="Group 25"/>
          <p:cNvGraphicFramePr>
            <a:graphicFrameLocks noGrp="1"/>
          </p:cNvGraphicFramePr>
          <p:nvPr>
            <p:ph idx="1"/>
          </p:nvPr>
        </p:nvGraphicFramePr>
        <p:xfrm>
          <a:off x="395288" y="1773238"/>
          <a:ext cx="8424862" cy="3298826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938462"/>
              </a:tblGrid>
              <a:tr h="1036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Норма интеллекта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Задержка психологического развития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Умственная отсталость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Самостоятельное деление по всем трем признакам.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Самостоятельное выделение одного, а иногда и двух признаков.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Выделение одного признака, но только на визуальном уровне, без пояснения принципа деления фигур. Задание не выполнено.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 descr="Пергамент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i="1" dirty="0" smtClean="0">
                <a:latin typeface="Times New Roman" pitchFamily="18" charset="0"/>
              </a:rPr>
              <a:t>  </a:t>
            </a:r>
          </a:p>
          <a:p>
            <a:pPr eaLnBrk="1" hangingPunct="1">
              <a:buFontTx/>
              <a:buNone/>
            </a:pPr>
            <a:r>
              <a:rPr lang="ru-RU" sz="3600" b="1" i="1" dirty="0" smtClean="0">
                <a:latin typeface="Times New Roman" pitchFamily="18" charset="0"/>
              </a:rPr>
              <a:t>	          </a:t>
            </a: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Четвертый блок методики</a:t>
            </a:r>
          </a:p>
          <a:p>
            <a:pPr eaLnBrk="1" hangingPunct="1">
              <a:buFontTx/>
              <a:buNone/>
            </a:pPr>
            <a:r>
              <a:rPr lang="ru-RU" sz="2400" b="1" i="1" dirty="0" smtClean="0">
                <a:latin typeface="Georgia" pitchFamily="18" charset="0"/>
              </a:rPr>
              <a:t>	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b="1" i="1" dirty="0" smtClean="0">
                <a:latin typeface="Georgia" pitchFamily="18" charset="0"/>
              </a:rPr>
              <a:t>	</a:t>
            </a:r>
            <a:r>
              <a:rPr lang="ru-RU" sz="2400" dirty="0" smtClean="0">
                <a:latin typeface="Georgia" pitchFamily="18" charset="0"/>
              </a:rPr>
              <a:t>задания, направленные на изучение способности раскрывать причинно – следственные связи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dirty="0" smtClean="0">
                <a:latin typeface="Georgia" pitchFamily="18" charset="0"/>
              </a:rPr>
              <a:t>в наглядно изображенной ситуации,  как существенного показателя </a:t>
            </a:r>
            <a:r>
              <a:rPr lang="ru-RU" sz="2400" dirty="0" err="1" smtClean="0">
                <a:latin typeface="Georgia" pitchFamily="18" charset="0"/>
              </a:rPr>
              <a:t>сформированности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ru-RU" sz="2400" dirty="0" smtClean="0">
                <a:latin typeface="Georgia" pitchFamily="18" charset="0"/>
              </a:rPr>
              <a:t>мыслительной деятельности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1438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smtClean="0">
                <a:latin typeface="Times New Roman" pitchFamily="18" charset="0"/>
              </a:rPr>
              <a:t>   </a:t>
            </a:r>
            <a:r>
              <a:rPr lang="ru-RU" sz="3600" b="1" i="1" smtClean="0">
                <a:latin typeface="Times New Roman" pitchFamily="18" charset="0"/>
              </a:rPr>
              <a:t>Задание № 10 – «Нелепицы» -</a:t>
            </a:r>
            <a:r>
              <a:rPr lang="ru-RU" sz="3600" b="1" smtClean="0">
                <a:latin typeface="Times New Roman" pitchFamily="18" charset="0"/>
              </a:rPr>
              <a:t> </a:t>
            </a:r>
            <a:r>
              <a:rPr lang="ru-RU" sz="2800" b="1" smtClean="0">
                <a:latin typeface="Times New Roman" pitchFamily="18" charset="0"/>
              </a:rPr>
              <a:t>максимальная оценка – 3 балла.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latin typeface="Times New Roman" pitchFamily="18" charset="0"/>
              </a:rPr>
              <a:t>    </a:t>
            </a:r>
            <a:r>
              <a:rPr lang="ru-RU" u="sng" smtClean="0">
                <a:latin typeface="Times New Roman" pitchFamily="18" charset="0"/>
              </a:rPr>
              <a:t>Содержание задания</a:t>
            </a:r>
            <a:r>
              <a:rPr lang="ru-RU" smtClean="0">
                <a:latin typeface="Times New Roman" pitchFamily="18" charset="0"/>
              </a:rPr>
              <a:t>: заметить нелепицы в изображенных ситуациях.</a:t>
            </a:r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5" name="Рисунок 4" descr="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357430"/>
            <a:ext cx="2214578" cy="3363156"/>
          </a:xfrm>
          <a:prstGeom prst="rect">
            <a:avLst/>
          </a:prstGeom>
        </p:spPr>
      </p:pic>
      <p:pic>
        <p:nvPicPr>
          <p:cNvPr id="6" name="Рисунок 5" descr="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2714620"/>
            <a:ext cx="4541855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 descr="Пергамент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smtClean="0">
                <a:latin typeface="Times New Roman" pitchFamily="18" charset="0"/>
              </a:rPr>
              <a:t>	</a:t>
            </a:r>
            <a:r>
              <a:rPr lang="ru-RU" sz="3600" b="1" i="1" smtClean="0">
                <a:latin typeface="Times New Roman" pitchFamily="18" charset="0"/>
              </a:rPr>
              <a:t>Задание № 11 – понимание скрытого смысла сюжетных рисунков</a:t>
            </a:r>
            <a:r>
              <a:rPr lang="ru-RU" sz="3600" b="1" smtClean="0">
                <a:latin typeface="Times New Roman" pitchFamily="18" charset="0"/>
              </a:rPr>
              <a:t>. </a:t>
            </a:r>
            <a:r>
              <a:rPr lang="ru-RU" sz="2800" b="1" smtClean="0">
                <a:latin typeface="Times New Roman" pitchFamily="18" charset="0"/>
              </a:rPr>
              <a:t>Максимальная оценка – 12 баллов.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latin typeface="Times New Roman" pitchFamily="18" charset="0"/>
              </a:rPr>
              <a:t>	</a:t>
            </a:r>
            <a:r>
              <a:rPr lang="ru-RU" sz="2800" u="sng" smtClean="0">
                <a:latin typeface="Times New Roman" pitchFamily="18" charset="0"/>
              </a:rPr>
              <a:t>Содержание задания</a:t>
            </a:r>
            <a:r>
              <a:rPr lang="ru-RU" sz="2800" smtClean="0">
                <a:latin typeface="Times New Roman" pitchFamily="18" charset="0"/>
              </a:rPr>
              <a:t>: раскрытие содержания двух серий сюжетных картинок и нахождение общего в их содержании.</a:t>
            </a:r>
          </a:p>
        </p:txBody>
      </p:sp>
      <p:pic>
        <p:nvPicPr>
          <p:cNvPr id="26627" name="Picture 4" descr="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175"/>
            <a:ext cx="4716463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23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1388" y="2924175"/>
            <a:ext cx="4392612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Пятый блок методики – задания на вербальном материале</a:t>
            </a:r>
          </a:p>
        </p:txBody>
      </p:sp>
      <p:pic>
        <p:nvPicPr>
          <p:cNvPr id="27651" name="Схема 2" descr="Пергамент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 descr="Пергамен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Первый блок методики – исследование пространственных представлений </a:t>
            </a:r>
          </a:p>
        </p:txBody>
      </p:sp>
      <p:pic>
        <p:nvPicPr>
          <p:cNvPr id="4099" name="Схема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blipFill dpi="0" rotWithShape="0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smtClean="0">
                <a:latin typeface="Times New Roman" pitchFamily="18" charset="0"/>
              </a:rPr>
              <a:t>   </a:t>
            </a:r>
            <a:r>
              <a:rPr lang="ru-RU" sz="3600" b="1" i="1" smtClean="0">
                <a:latin typeface="Times New Roman" pitchFamily="18" charset="0"/>
              </a:rPr>
              <a:t>Задание № 1</a:t>
            </a:r>
            <a:r>
              <a:rPr lang="ru-RU" sz="3600" b="1" smtClean="0">
                <a:latin typeface="Times New Roman" pitchFamily="18" charset="0"/>
              </a:rPr>
              <a:t> – </a:t>
            </a:r>
            <a:r>
              <a:rPr lang="ru-RU" sz="3600" b="1" i="1" smtClean="0">
                <a:latin typeface="Times New Roman" pitchFamily="18" charset="0"/>
              </a:rPr>
              <a:t>«Панель»</a:t>
            </a:r>
            <a:r>
              <a:rPr lang="ru-RU" sz="3600" b="1" smtClean="0">
                <a:latin typeface="Times New Roman" pitchFamily="18" charset="0"/>
              </a:rPr>
              <a:t> - </a:t>
            </a:r>
            <a:r>
              <a:rPr lang="ru-RU" sz="2800" b="1" smtClean="0">
                <a:latin typeface="Times New Roman" pitchFamily="18" charset="0"/>
              </a:rPr>
              <a:t>максимальная оценка – 4 балла.</a:t>
            </a:r>
          </a:p>
          <a:p>
            <a:pPr eaLnBrk="1" hangingPunct="1">
              <a:buFontTx/>
              <a:buNone/>
            </a:pPr>
            <a:r>
              <a:rPr lang="ru-RU" smtClean="0">
                <a:latin typeface="Times New Roman" pitchFamily="18" charset="0"/>
              </a:rPr>
              <a:t>	</a:t>
            </a:r>
            <a:r>
              <a:rPr lang="ru-RU" u="sng" smtClean="0">
                <a:latin typeface="Times New Roman" pitchFamily="18" charset="0"/>
              </a:rPr>
              <a:t>Содержание задания</a:t>
            </a:r>
            <a:r>
              <a:rPr lang="ru-RU" smtClean="0">
                <a:latin typeface="Times New Roman" pitchFamily="18" charset="0"/>
              </a:rPr>
              <a:t>: заполнение нескольких углублений соответствующими фигурками, которые необходимо сложить из двух частей.</a:t>
            </a:r>
          </a:p>
        </p:txBody>
      </p:sp>
      <p:pic>
        <p:nvPicPr>
          <p:cNvPr id="5" name="Рисунок 4" descr="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3" y="2857495"/>
            <a:ext cx="2857521" cy="3571901"/>
          </a:xfrm>
          <a:prstGeom prst="rect">
            <a:avLst/>
          </a:prstGeom>
        </p:spPr>
      </p:pic>
      <p:pic>
        <p:nvPicPr>
          <p:cNvPr id="6" name="Рисунок 5" descr="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2786058"/>
            <a:ext cx="2786082" cy="3582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424862" cy="1152525"/>
          </a:xfrm>
        </p:spPr>
        <p:txBody>
          <a:bodyPr/>
          <a:lstStyle/>
          <a:p>
            <a:r>
              <a:rPr lang="ru-RU" sz="2800" b="1" i="1" smtClean="0">
                <a:latin typeface="Georgia" pitchFamily="18" charset="0"/>
              </a:rPr>
              <a:t>Варианты выполнения задания детьми</a:t>
            </a:r>
          </a:p>
        </p:txBody>
      </p:sp>
      <p:graphicFrame>
        <p:nvGraphicFramePr>
          <p:cNvPr id="33845" name="Group 53"/>
          <p:cNvGraphicFramePr>
            <a:graphicFrameLocks noGrp="1"/>
          </p:cNvGraphicFramePr>
          <p:nvPr>
            <p:ph idx="1"/>
          </p:nvPr>
        </p:nvGraphicFramePr>
        <p:xfrm>
          <a:off x="179388" y="1844675"/>
          <a:ext cx="8785225" cy="3596640"/>
        </p:xfrm>
        <a:graphic>
          <a:graphicData uri="http://schemas.openxmlformats.org/drawingml/2006/table">
            <a:tbl>
              <a:tblPr/>
              <a:tblGrid>
                <a:gridCol w="3021012"/>
                <a:gridCol w="2743200"/>
                <a:gridCol w="3021013"/>
              </a:tblGrid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Норма интеллекта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Задержка психологического развития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Умственная отсталость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2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Самостоятельное выполнение  на уровне зрительного ориентирования.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Самостоятельное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выполнение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путем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отдельных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проб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Дети справляются с заданием после демонстрации образца выполнения, либо выполнение задания вместе с экспериментатором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Задание не выполнено.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smtClean="0">
                <a:latin typeface="Times New Roman" pitchFamily="18" charset="0"/>
              </a:rPr>
              <a:t>   </a:t>
            </a:r>
            <a:r>
              <a:rPr lang="ru-RU" sz="3600" b="1" i="1" smtClean="0">
                <a:latin typeface="Times New Roman" pitchFamily="18" charset="0"/>
              </a:rPr>
              <a:t>Задание № 2 – «Домик»</a:t>
            </a:r>
            <a:r>
              <a:rPr lang="ru-RU" sz="3600" b="1" smtClean="0">
                <a:latin typeface="Times New Roman" pitchFamily="18" charset="0"/>
              </a:rPr>
              <a:t> - </a:t>
            </a:r>
            <a:r>
              <a:rPr lang="ru-RU" sz="2800" b="1" smtClean="0">
                <a:latin typeface="Times New Roman" pitchFamily="18" charset="0"/>
              </a:rPr>
              <a:t>максимальная оценка – 8 баллов.</a:t>
            </a:r>
          </a:p>
          <a:p>
            <a:pPr eaLnBrk="1" hangingPunct="1">
              <a:buFontTx/>
              <a:buNone/>
            </a:pPr>
            <a:r>
              <a:rPr lang="ru-RU" b="1" smtClean="0">
                <a:latin typeface="Times New Roman" pitchFamily="18" charset="0"/>
              </a:rPr>
              <a:t>   </a:t>
            </a:r>
            <a:r>
              <a:rPr lang="ru-RU" sz="2800" u="sng" smtClean="0">
                <a:latin typeface="Times New Roman" pitchFamily="18" charset="0"/>
              </a:rPr>
              <a:t>Содержание задания</a:t>
            </a:r>
            <a:r>
              <a:rPr lang="ru-RU" sz="2800" smtClean="0">
                <a:latin typeface="Times New Roman" pitchFamily="18" charset="0"/>
              </a:rPr>
              <a:t>: составление домика из четырех деталей – двух квадратов и двух прямоугольных  треугольников.</a:t>
            </a:r>
          </a:p>
          <a:p>
            <a:pPr eaLnBrk="1" hangingPunct="1">
              <a:buFontTx/>
              <a:buNone/>
            </a:pPr>
            <a:endParaRPr lang="ru-RU" smtClean="0">
              <a:latin typeface="Times New Roman" pitchFamily="18" charset="0"/>
            </a:endParaRPr>
          </a:p>
        </p:txBody>
      </p:sp>
      <p:pic>
        <p:nvPicPr>
          <p:cNvPr id="4" name="Рисунок 3" descr="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2428868"/>
            <a:ext cx="3521920" cy="4129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smtClean="0">
                <a:latin typeface="Georgia" pitchFamily="18" charset="0"/>
              </a:rPr>
              <a:t>Варианты выполнения задания детьми</a:t>
            </a:r>
          </a:p>
        </p:txBody>
      </p:sp>
      <p:graphicFrame>
        <p:nvGraphicFramePr>
          <p:cNvPr id="37917" name="Group 29"/>
          <p:cNvGraphicFramePr>
            <a:graphicFrameLocks noGrp="1"/>
          </p:cNvGraphicFramePr>
          <p:nvPr>
            <p:ph idx="1"/>
          </p:nvPr>
        </p:nvGraphicFramePr>
        <p:xfrm>
          <a:off x="250825" y="1773238"/>
          <a:ext cx="8713788" cy="3568383"/>
        </p:xfrm>
        <a:graphic>
          <a:graphicData uri="http://schemas.openxmlformats.org/drawingml/2006/table">
            <a:tbl>
              <a:tblPr/>
              <a:tblGrid>
                <a:gridCol w="2949575"/>
                <a:gridCol w="2743200"/>
                <a:gridCol w="3021013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Норма интеллекта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Задержка психологического развития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Умственная отсталость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6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Полное самостоятельное выполнение на основе визуального образца с деталями, либо выполнение путем примеривания деталей к нерасчерченому образцу.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Выполнение задания путем примеривания деталей к расчерченному образцу.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Общее с экспериментатором выполнение: экспериментатор накладывает детали на расчерченный образец, после чего ребенок самостоятельно складывает домик рядом с образцом. Задание не выполнено.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dirty="0" smtClean="0">
                <a:latin typeface="Times New Roman" pitchFamily="18" charset="0"/>
              </a:rPr>
              <a:t>   </a:t>
            </a:r>
            <a:r>
              <a:rPr lang="ru-RU" sz="3600" b="1" i="1" dirty="0" smtClean="0">
                <a:latin typeface="Times New Roman" pitchFamily="18" charset="0"/>
              </a:rPr>
              <a:t>Задание № 3 – «Кораблик»</a:t>
            </a:r>
            <a:r>
              <a:rPr lang="ru-RU" sz="3600" b="1" dirty="0" smtClean="0">
                <a:latin typeface="Times New Roman" pitchFamily="18" charset="0"/>
              </a:rPr>
              <a:t> - </a:t>
            </a:r>
            <a:r>
              <a:rPr lang="ru-RU" sz="2800" b="1" dirty="0" smtClean="0">
                <a:latin typeface="Times New Roman" pitchFamily="18" charset="0"/>
              </a:rPr>
              <a:t>максимальная оценка – 12 баллов.</a:t>
            </a:r>
          </a:p>
          <a:p>
            <a:pPr eaLnBrk="1" hangingPunct="1">
              <a:buFontTx/>
              <a:buNone/>
            </a:pPr>
            <a:r>
              <a:rPr lang="ru-RU" sz="2800" b="1" dirty="0" smtClean="0">
                <a:latin typeface="Times New Roman" pitchFamily="18" charset="0"/>
              </a:rPr>
              <a:t>    </a:t>
            </a:r>
          </a:p>
        </p:txBody>
      </p:sp>
      <p:pic>
        <p:nvPicPr>
          <p:cNvPr id="5" name="Рисунок 4" descr="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857364"/>
            <a:ext cx="2981642" cy="3786213"/>
          </a:xfrm>
          <a:prstGeom prst="rect">
            <a:avLst/>
          </a:prstGeom>
        </p:spPr>
      </p:pic>
      <p:pic>
        <p:nvPicPr>
          <p:cNvPr id="6" name="Рисунок 5" descr="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1928802"/>
            <a:ext cx="2769596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2800" b="1" i="1" smtClean="0">
                <a:latin typeface="Georgia" pitchFamily="18" charset="0"/>
              </a:rPr>
              <a:t>Варианты выполнения задания детьми</a:t>
            </a:r>
          </a:p>
        </p:txBody>
      </p:sp>
      <p:graphicFrame>
        <p:nvGraphicFramePr>
          <p:cNvPr id="38978" name="Group 66"/>
          <p:cNvGraphicFramePr>
            <a:graphicFrameLocks noGrp="1"/>
          </p:cNvGraphicFramePr>
          <p:nvPr>
            <p:ph type="tbl" idx="1"/>
          </p:nvPr>
        </p:nvGraphicFramePr>
        <p:xfrm>
          <a:off x="250825" y="1484313"/>
          <a:ext cx="8640763" cy="4626864"/>
        </p:xfrm>
        <a:graphic>
          <a:graphicData uri="http://schemas.openxmlformats.org/drawingml/2006/table">
            <a:tbl>
              <a:tblPr/>
              <a:tblGrid>
                <a:gridCol w="2951163"/>
                <a:gridCol w="2671762"/>
                <a:gridCol w="3017838"/>
              </a:tblGrid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Норма интеллекта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Задержка психологического развития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Умственная отсталость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5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Самостоятельное составление кораблика по нерасчерченому образцу путем визуального сравнения деталей с образцом, либо самостоятельное выполнение по нерасчерченому образцу, но с примериванием деталей к нему.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Самостоятельное составление кораблика по расчерченному образцу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Общее выполнение с экспериментатором: ребенок вместе со взрослым примеряет каждую деталь к расчерченному образцу, после чего складывает кораблик рядом с образцом.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860</Words>
  <Application>Microsoft Office PowerPoint</Application>
  <PresentationFormat>Экран (4:3)</PresentationFormat>
  <Paragraphs>98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Оформление по умолчанию</vt:lpstr>
      <vt:lpstr>Слайд 1</vt:lpstr>
      <vt:lpstr>Общее описание методики</vt:lpstr>
      <vt:lpstr>Первый блок методики – исследование пространственных представлений </vt:lpstr>
      <vt:lpstr>Слайд 4</vt:lpstr>
      <vt:lpstr>Варианты выполнения задания детьми</vt:lpstr>
      <vt:lpstr>Слайд 6</vt:lpstr>
      <vt:lpstr>Варианты выполнения задания детьми</vt:lpstr>
      <vt:lpstr>Слайд 8</vt:lpstr>
      <vt:lpstr>Варианты выполнения задания детьми</vt:lpstr>
      <vt:lpstr>Второй блок методики – обобщение содержательного материала с опорой на наглядность</vt:lpstr>
      <vt:lpstr>Слайд 11</vt:lpstr>
      <vt:lpstr>Варианты выполнения задания детьми</vt:lpstr>
      <vt:lpstr>Слайд 13</vt:lpstr>
      <vt:lpstr>Слайд 14</vt:lpstr>
      <vt:lpstr>Варианты выполнения задания детьми</vt:lpstr>
      <vt:lpstr>Слайд 16</vt:lpstr>
      <vt:lpstr>Варианты выполнения задания детьми</vt:lpstr>
      <vt:lpstr>Третий блок методики – обобщение наглядного материала, не имеющего скрытого логического содержания</vt:lpstr>
      <vt:lpstr>Слайд 19</vt:lpstr>
      <vt:lpstr>Варианты выполнения задания детьми</vt:lpstr>
      <vt:lpstr>Слайд 21</vt:lpstr>
      <vt:lpstr>Варианты выполнения задания детьми</vt:lpstr>
      <vt:lpstr>Слайд 23</vt:lpstr>
      <vt:lpstr>Слайд 24</vt:lpstr>
      <vt:lpstr>Слайд 25</vt:lpstr>
      <vt:lpstr>Пятый блок методики – задания на вербальном материале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Лиля</dc:creator>
  <cp:lastModifiedBy>XP GAME 2009</cp:lastModifiedBy>
  <cp:revision>44</cp:revision>
  <dcterms:created xsi:type="dcterms:W3CDTF">2011-02-05T13:46:44Z</dcterms:created>
  <dcterms:modified xsi:type="dcterms:W3CDTF">2011-11-14T06:19:36Z</dcterms:modified>
</cp:coreProperties>
</file>