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B3416-FA71-40B8-8A2B-32E3A8E6694F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42808-9F4D-434E-81F9-5ABD15194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42808-9F4D-434E-81F9-5ABD1519442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6374-1D8C-47A9-87C7-8F85BE1E681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8CD7-97BB-4C91-90AA-A5A29585E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6374-1D8C-47A9-87C7-8F85BE1E681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8CD7-97BB-4C91-90AA-A5A29585E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6374-1D8C-47A9-87C7-8F85BE1E681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8CD7-97BB-4C91-90AA-A5A29585E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6374-1D8C-47A9-87C7-8F85BE1E681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8CD7-97BB-4C91-90AA-A5A29585E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6374-1D8C-47A9-87C7-8F85BE1E681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8CD7-97BB-4C91-90AA-A5A29585E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6374-1D8C-47A9-87C7-8F85BE1E681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8CD7-97BB-4C91-90AA-A5A29585E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6374-1D8C-47A9-87C7-8F85BE1E681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8CD7-97BB-4C91-90AA-A5A29585E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6374-1D8C-47A9-87C7-8F85BE1E681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8CD7-97BB-4C91-90AA-A5A29585E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6374-1D8C-47A9-87C7-8F85BE1E681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8CD7-97BB-4C91-90AA-A5A29585E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6374-1D8C-47A9-87C7-8F85BE1E681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8CD7-97BB-4C91-90AA-A5A29585E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6374-1D8C-47A9-87C7-8F85BE1E681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8CD7-97BB-4C91-90AA-A5A29585E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E6374-1D8C-47A9-87C7-8F85BE1E6810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8CD7-97BB-4C91-90AA-A5A29585E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86"/>
            <a:ext cx="9144001" cy="68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</a:rPr>
              <a:t>Развитие самооценки первоклассника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МБОУ «СОШ№5» г. Городец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Учитель начальных классов Колчина Т.А.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2792"/>
            <a:ext cx="9144001" cy="68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520825" y="1395413"/>
          <a:ext cx="6103938" cy="4068762"/>
        </p:xfrm>
        <a:graphic>
          <a:graphicData uri="http://schemas.openxmlformats.org/presentationml/2006/ole">
            <p:oleObj spid="_x0000_s1026" name="Документ" r:id="rId4" imgW="6103226" imgH="4068132" progId="Word.Document.12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071546"/>
          <a:ext cx="8286797" cy="48710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75836"/>
                <a:gridCol w="337419"/>
                <a:gridCol w="337419"/>
                <a:gridCol w="337419"/>
                <a:gridCol w="337419"/>
                <a:gridCol w="337419"/>
                <a:gridCol w="337419"/>
                <a:gridCol w="337419"/>
                <a:gridCol w="337419"/>
                <a:gridCol w="337419"/>
                <a:gridCol w="337419"/>
                <a:gridCol w="337419"/>
                <a:gridCol w="337419"/>
                <a:gridCol w="337419"/>
                <a:gridCol w="337419"/>
                <a:gridCol w="337419"/>
                <a:gridCol w="337419"/>
                <a:gridCol w="337419"/>
                <a:gridCol w="337419"/>
                <a:gridCol w="337419"/>
              </a:tblGrid>
              <a:tr h="160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Список класса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Биткина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Дарина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Винокуршина</a:t>
                      </a:r>
                      <a:r>
                        <a:rPr lang="ru-RU" sz="1200" dirty="0"/>
                        <a:t> Анастасия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Горнова</a:t>
                      </a:r>
                      <a:r>
                        <a:rPr lang="ru-RU" sz="1200" dirty="0"/>
                        <a:t> Анастасия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Грачёв Юлиан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Жунина</a:t>
                      </a:r>
                      <a:r>
                        <a:rPr lang="ru-RU" sz="1200" dirty="0"/>
                        <a:t> Валерия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Зайцева Елена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Казарина Софья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Козлов Артём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Комарова Варвара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Котрикова</a:t>
                      </a:r>
                      <a:r>
                        <a:rPr lang="ru-RU" sz="1200" dirty="0"/>
                        <a:t> Анастасия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Маслова </a:t>
                      </a:r>
                      <a:r>
                        <a:rPr lang="ru-RU" sz="1200" dirty="0" err="1"/>
                        <a:t>Элина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Молочаева Алёна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Нищерет</a:t>
                      </a:r>
                      <a:r>
                        <a:rPr lang="ru-RU" sz="1200" dirty="0"/>
                        <a:t> Ксения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Новодранов</a:t>
                      </a:r>
                      <a:r>
                        <a:rPr lang="ru-RU" sz="1200" dirty="0"/>
                        <a:t> Прохор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Полякова Анастасия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Пятаков Александр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Самылова Дарья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  <a:tr h="25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Суханов Евгений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2904" marR="42904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5786" y="214290"/>
            <a:ext cx="7635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Мы работаем на уроках!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000768"/>
            <a:ext cx="835824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А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ктивность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-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	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омощь другому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–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ткрытие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–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сё успел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–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92"/>
            <a:ext cx="9144001" cy="68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Спасибо за внимание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_0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500174"/>
            <a:ext cx="6643734" cy="4982802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107157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Технология оценивания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6400800" cy="164307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обеспечить на этапе контроля реализацию принципов развивающейся личности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714620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Определять как ученик овладевает умениями по использованию знаний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Развивать в ученике умение самостоятельно оценивать результаты своих действий, контролировать самого себя, находить и исправлять собственные ошибки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Мотивировать ученика на успех, избавить его от страха перед школьным контролем, создать комфортную обстановку, сохранить психологическое здоровье.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6"/>
            <a:ext cx="9144001" cy="68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428604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Развитие самооценки первоклассника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928802"/>
            <a:ext cx="79296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Даём проявить свою (неадекватную) самооценку</a:t>
            </a:r>
          </a:p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Награждаем себя наклейкой, жетоном и т.д.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429132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Постепенно развиваем адекватную самооценку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Алгоритм самооценки</a:t>
            </a:r>
            <a:endParaRPr lang="ru-RU" b="1" i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УЧИТЕЛЬ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УЧЕНИК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Какое у тебя было задание?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Называет, вспоминая формулировку.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Смог выполнить?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Сравнивает и решает – Да.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 Правильно или с ошибкой?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Без ошибок (Если надо обратимся к классу)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4. Сам или с помощью?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Сам!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5. Награди</a:t>
                      </a:r>
                      <a:r>
                        <a:rPr lang="ru-RU" sz="2800" baseline="0" dirty="0" smtClean="0"/>
                        <a:t> себя.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Рисует кружок.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92"/>
            <a:ext cx="9144001" cy="68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29642" cy="17859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Освоение алгоритма осуществляется постепенно: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357430"/>
            <a:ext cx="70723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Сначала оцениваем успешного ученика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Потом учим признавать ошибки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Сворачиваем алгоритм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«Цель достигнута ошибок нет», «Решение я получил, но с помощью класса»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6"/>
            <a:ext cx="9144001" cy="68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785786" y="1000108"/>
            <a:ext cx="7929618" cy="11695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мои достижения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785788" y="2143116"/>
          <a:ext cx="7929611" cy="3435096"/>
        </p:xfrm>
        <a:graphic>
          <a:graphicData uri="http://schemas.openxmlformats.org/drawingml/2006/table">
            <a:tbl>
              <a:tblPr/>
              <a:tblGrid>
                <a:gridCol w="805333"/>
                <a:gridCol w="407384"/>
                <a:gridCol w="372409"/>
                <a:gridCol w="373205"/>
                <a:gridCol w="373205"/>
                <a:gridCol w="373205"/>
                <a:gridCol w="373205"/>
                <a:gridCol w="373205"/>
                <a:gridCol w="373205"/>
                <a:gridCol w="373205"/>
                <a:gridCol w="373205"/>
                <a:gridCol w="373205"/>
                <a:gridCol w="373205"/>
                <a:gridCol w="373205"/>
                <a:gridCol w="373205"/>
                <a:gridCol w="373205"/>
                <a:gridCol w="373205"/>
                <a:gridCol w="373205"/>
                <a:gridCol w="373205"/>
                <a:gridCol w="373205"/>
              </a:tblGrid>
              <a:tr h="376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 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68" marR="66068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19" name="Рисунок 0" descr="cb4ecfd30a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14554"/>
            <a:ext cx="314325" cy="371475"/>
          </a:xfrm>
          <a:prstGeom prst="rect">
            <a:avLst/>
          </a:prstGeom>
          <a:noFill/>
        </p:spPr>
      </p:pic>
      <p:pic>
        <p:nvPicPr>
          <p:cNvPr id="20518" name="Рисунок 1" descr="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714620"/>
            <a:ext cx="323850" cy="323850"/>
          </a:xfrm>
          <a:prstGeom prst="rect">
            <a:avLst/>
          </a:prstGeom>
          <a:noFill/>
        </p:spPr>
      </p:pic>
      <p:pic>
        <p:nvPicPr>
          <p:cNvPr id="20517" name="Рисунок 8" descr="i.jpg"/>
          <p:cNvPicPr>
            <a:picLocks noChangeAspect="1" noChangeArrowheads="1"/>
          </p:cNvPicPr>
          <p:nvPr/>
        </p:nvPicPr>
        <p:blipFill>
          <a:blip r:embed="rId5" cstate="print"/>
          <a:srcRect l="12346" r="9877" b="11111"/>
          <a:stretch>
            <a:fillRect/>
          </a:stretch>
        </p:blipFill>
        <p:spPr bwMode="auto">
          <a:xfrm>
            <a:off x="1000100" y="3214686"/>
            <a:ext cx="342900" cy="390525"/>
          </a:xfrm>
          <a:prstGeom prst="rect">
            <a:avLst/>
          </a:prstGeom>
          <a:noFill/>
        </p:spPr>
      </p:pic>
      <p:pic>
        <p:nvPicPr>
          <p:cNvPr id="20516" name="Рисунок 4" descr="i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714752"/>
            <a:ext cx="276225" cy="342900"/>
          </a:xfrm>
          <a:prstGeom prst="rect">
            <a:avLst/>
          </a:prstGeom>
          <a:noFill/>
        </p:spPr>
      </p:pic>
      <p:pic>
        <p:nvPicPr>
          <p:cNvPr id="20515" name="Рисунок 10" descr="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143380"/>
            <a:ext cx="333375" cy="333375"/>
          </a:xfrm>
          <a:prstGeom prst="rect">
            <a:avLst/>
          </a:prstGeom>
          <a:noFill/>
        </p:spPr>
      </p:pic>
      <p:pic>
        <p:nvPicPr>
          <p:cNvPr id="20514" name="Рисунок 6" descr="i (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4643446"/>
            <a:ext cx="314325" cy="381000"/>
          </a:xfrm>
          <a:prstGeom prst="rect">
            <a:avLst/>
          </a:prstGeom>
          <a:noFill/>
        </p:spPr>
      </p:pic>
      <p:pic>
        <p:nvPicPr>
          <p:cNvPr id="20513" name="Рисунок 7" descr="i (7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38" y="5214950"/>
            <a:ext cx="304800" cy="304800"/>
          </a:xfrm>
          <a:prstGeom prst="rect">
            <a:avLst/>
          </a:prstGeom>
          <a:noFill/>
        </p:spPr>
      </p:pic>
      <p:pic>
        <p:nvPicPr>
          <p:cNvPr id="20520" name="Рисунок 18" descr="i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1214422"/>
            <a:ext cx="876300" cy="625495"/>
          </a:xfrm>
          <a:prstGeom prst="rect">
            <a:avLst/>
          </a:prstGeom>
          <a:noFill/>
        </p:spPr>
      </p:pic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857224" y="150017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1643042" y="2285992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643042" y="2786058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643042" y="4214818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071670" y="2786058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643042" y="3714752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643042" y="3214686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643042" y="4643446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2071670" y="3214686"/>
            <a:ext cx="285752" cy="28575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92"/>
            <a:ext cx="9144001" cy="68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Волшебные линейки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G_0426.jpg"/>
          <p:cNvPicPr>
            <a:picLocks noChangeAspect="1"/>
          </p:cNvPicPr>
          <p:nvPr/>
        </p:nvPicPr>
        <p:blipFill>
          <a:blip r:embed="rId3" cstate="print"/>
          <a:srcRect t="22997" r="27908"/>
          <a:stretch>
            <a:fillRect/>
          </a:stretch>
        </p:blipFill>
        <p:spPr>
          <a:xfrm>
            <a:off x="357158" y="1571612"/>
            <a:ext cx="4429156" cy="3548066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 descr="IMG_0427.jpg"/>
          <p:cNvPicPr>
            <a:picLocks noChangeAspect="1"/>
          </p:cNvPicPr>
          <p:nvPr/>
        </p:nvPicPr>
        <p:blipFill>
          <a:blip r:embed="rId4" cstate="print"/>
          <a:srcRect t="1829" r="10823"/>
          <a:stretch>
            <a:fillRect/>
          </a:stretch>
        </p:blipFill>
        <p:spPr>
          <a:xfrm>
            <a:off x="4000496" y="2714620"/>
            <a:ext cx="4643470" cy="3833818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92"/>
            <a:ext cx="9144001" cy="68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Эмоциональная рефлексия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_0428.jpg"/>
          <p:cNvPicPr>
            <a:picLocks noChangeAspect="1"/>
          </p:cNvPicPr>
          <p:nvPr/>
        </p:nvPicPr>
        <p:blipFill>
          <a:blip r:embed="rId3" cstate="print"/>
          <a:srcRect r="11047"/>
          <a:stretch>
            <a:fillRect/>
          </a:stretch>
        </p:blipFill>
        <p:spPr>
          <a:xfrm>
            <a:off x="428596" y="1500174"/>
            <a:ext cx="3643338" cy="3071834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Рисунок 4" descr="IMG_0429.jpg"/>
          <p:cNvPicPr>
            <a:picLocks noChangeAspect="1"/>
          </p:cNvPicPr>
          <p:nvPr/>
        </p:nvPicPr>
        <p:blipFill>
          <a:blip r:embed="rId4" cstate="print"/>
          <a:srcRect l="4669" r="10763"/>
          <a:stretch>
            <a:fillRect/>
          </a:stretch>
        </p:blipFill>
        <p:spPr>
          <a:xfrm rot="16200000">
            <a:off x="4921242" y="2365380"/>
            <a:ext cx="3929089" cy="3484562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92"/>
            <a:ext cx="9144001" cy="68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Взаимооценка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_0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119032" y="2111338"/>
            <a:ext cx="4191027" cy="3143271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Рисунок 6" descr="IMG_0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571744"/>
            <a:ext cx="4254501" cy="3190876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254</Words>
  <Application>Microsoft Office PowerPoint</Application>
  <PresentationFormat>Экран (4:3)</PresentationFormat>
  <Paragraphs>61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Документ</vt:lpstr>
      <vt:lpstr>Развитие самооценки первоклассника</vt:lpstr>
      <vt:lpstr>Технология оценивания</vt:lpstr>
      <vt:lpstr>Слайд 3</vt:lpstr>
      <vt:lpstr>Алгоритм самооценки</vt:lpstr>
      <vt:lpstr>Освоение алгоритма осуществляется постепенно:  </vt:lpstr>
      <vt:lpstr>Слайд 6</vt:lpstr>
      <vt:lpstr>Волшебные линейки</vt:lpstr>
      <vt:lpstr>Эмоциональная рефлексия</vt:lpstr>
      <vt:lpstr>Взаимооценка</vt:lpstr>
      <vt:lpstr>Слайд 10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самооценки первоклассника</dc:title>
  <dc:creator>Admin</dc:creator>
  <cp:lastModifiedBy>Admin</cp:lastModifiedBy>
  <cp:revision>15</cp:revision>
  <dcterms:created xsi:type="dcterms:W3CDTF">2011-11-02T12:32:00Z</dcterms:created>
  <dcterms:modified xsi:type="dcterms:W3CDTF">2011-11-02T14:49:54Z</dcterms:modified>
</cp:coreProperties>
</file>