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287" r:id="rId4"/>
    <p:sldId id="259" r:id="rId5"/>
    <p:sldId id="273" r:id="rId6"/>
    <p:sldId id="274" r:id="rId7"/>
    <p:sldId id="275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99CC"/>
    <a:srgbClr val="FFFF99"/>
    <a:srgbClr val="2B28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 autoAdjust="0"/>
    <p:restoredTop sz="94660"/>
  </p:normalViewPr>
  <p:slideViewPr>
    <p:cSldViewPr>
      <p:cViewPr>
        <p:scale>
          <a:sx n="70" d="100"/>
          <a:sy n="70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7E595-8526-4339-85EC-479A5F941302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300FC-967C-4B5A-8F7B-F2AE2E45DB0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300FC-967C-4B5A-8F7B-F2AE2E45DB02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1A80C-1C24-4555-B8A5-EC3C00E5C768}" type="datetimeFigureOut">
              <a:rPr lang="ru-RU" smtClean="0"/>
              <a:pPr/>
              <a:t>21.10.2014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5BB81-D593-4940-9ED0-5D52734F8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ookvoed.ru/view_images.php?code=341059&amp;tip=1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ood.rahvaraamat.ee/Content/ProductImages/product_5/40/V056540.jpg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ruslania.com/pictures/big/9785811233489.jpg" TargetMode="External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voed.ru/view_images.php?code=341059&amp;tip=1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ood.rahvaraamat.ee/Content/ProductImages/product_5/40/V056540.jpg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Рисунок1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43277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9124" y="928670"/>
            <a:ext cx="3929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Этимологи</a:t>
            </a: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ческий анализ слов</a:t>
            </a:r>
            <a:endParaRPr lang="ru-RU" sz="3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3" descr="2470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52272">
            <a:off x="5748244" y="3784724"/>
            <a:ext cx="1296144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214282" y="285728"/>
            <a:ext cx="89297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3" name="Picture 4" descr="Картинка 20 из 14709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20457561">
            <a:off x="5048783" y="4742876"/>
            <a:ext cx="1296144" cy="1815946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2051720" y="2780928"/>
            <a:ext cx="648072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 rot="485623">
            <a:off x="2835112" y="3070294"/>
            <a:ext cx="590602" cy="30544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61279">
            <a:off x="3578844" y="3725052"/>
            <a:ext cx="226541" cy="40258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485623">
            <a:off x="4075186" y="3790540"/>
            <a:ext cx="499034" cy="362509"/>
          </a:xfrm>
          <a:prstGeom prst="rect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 rot="16680215">
            <a:off x="3520808" y="367376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1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6394183">
            <a:off x="4113470" y="365517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 rot="16432935">
            <a:off x="2880293" y="292043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6573704">
            <a:off x="2147579" y="268506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11" name="Picture 10" descr="Картинка 57 из 14709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 rot="1287575">
            <a:off x="7045313" y="3802527"/>
            <a:ext cx="1152128" cy="1536171"/>
          </a:xfrm>
          <a:prstGeom prst="rect">
            <a:avLst/>
          </a:prstGeom>
          <a:noFill/>
        </p:spPr>
      </p:pic>
      <p:pic>
        <p:nvPicPr>
          <p:cNvPr id="12" name="Picture 8" descr="Картинка 36 из 14709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421838">
            <a:off x="6837963" y="4960725"/>
            <a:ext cx="1440160" cy="181596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119664" y="5661248"/>
            <a:ext cx="3024336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Краснова Ж.Е.,</a:t>
            </a:r>
          </a:p>
          <a:p>
            <a:r>
              <a:rPr lang="ru-RU" b="1" dirty="0" smtClean="0"/>
              <a:t>учитель начальных классов</a:t>
            </a:r>
          </a:p>
          <a:p>
            <a:r>
              <a:rPr lang="ru-RU" b="1" dirty="0" smtClean="0"/>
              <a:t>МБОУ Гимназии № 6</a:t>
            </a:r>
          </a:p>
          <a:p>
            <a:r>
              <a:rPr lang="ru-RU" b="1" dirty="0" smtClean="0"/>
              <a:t>Г.Мурманска</a:t>
            </a:r>
            <a:endParaRPr lang="ru-RU" b="1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55576" y="476672"/>
            <a:ext cx="7443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Словарные диктанты с опорой на этимологию</a:t>
            </a:r>
          </a:p>
          <a:p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556792"/>
            <a:ext cx="8271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Объяснительный диктант с лексическим заданием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2348880"/>
            <a:ext cx="7848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Как называется точная выдержка из произведения?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Как называется род деревьев и кустарников семейства мимозовых, ветки которого покрыты острыми шипами?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-Как называется инструмент для вычерчивания окружностей, дуг?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08304" y="2420888"/>
            <a:ext cx="1144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цитата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3212976"/>
            <a:ext cx="981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акация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80312" y="4149080"/>
            <a:ext cx="109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циркуль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331640" y="476672"/>
            <a:ext cx="68545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Узнай слово по  этимологической справке</a:t>
            </a:r>
          </a:p>
          <a:p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052736"/>
            <a:ext cx="761131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Это слово произошло от...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... восточнославянского КОРЗАТЬ — «рубить ветки, счищать кору»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628800"/>
            <a:ext cx="68350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... общеславянского ДОР, что значит «расчищенное место»</a:t>
            </a:r>
          </a:p>
          <a:p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763688" y="2924944"/>
            <a:ext cx="44171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Узнай слово  по началу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 этимологической справки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4077072"/>
            <a:ext cx="262873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лат. </a:t>
            </a:r>
            <a:r>
              <a:rPr lang="ru-RU" sz="2000" b="1" dirty="0" err="1" smtClean="0">
                <a:solidFill>
                  <a:srgbClr val="002060"/>
                </a:solidFill>
              </a:rPr>
              <a:t>s</a:t>
            </a:r>
            <a:r>
              <a:rPr lang="en-US" sz="2000" b="1" dirty="0" err="1" smtClean="0">
                <a:solidFill>
                  <a:srgbClr val="002060"/>
                </a:solidFill>
              </a:rPr>
              <a:t>ignum</a:t>
            </a:r>
            <a:r>
              <a:rPr lang="ru-RU" sz="2000" b="1" dirty="0" smtClean="0">
                <a:solidFill>
                  <a:srgbClr val="002060"/>
                </a:solidFill>
              </a:rPr>
              <a:t> (</a:t>
            </a:r>
            <a:r>
              <a:rPr lang="ru-RU" sz="2000" b="1" dirty="0" err="1" smtClean="0">
                <a:solidFill>
                  <a:srgbClr val="002060"/>
                </a:solidFill>
              </a:rPr>
              <a:t>сигнум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r>
              <a:rPr lang="en-US" sz="2000" b="1" dirty="0" smtClean="0">
                <a:solidFill>
                  <a:srgbClr val="002060"/>
                </a:solidFill>
              </a:rPr>
              <a:t> -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ит. </a:t>
            </a:r>
            <a:r>
              <a:rPr lang="ru-RU" sz="2000" b="1" dirty="0" err="1" smtClean="0">
                <a:solidFill>
                  <a:srgbClr val="002060"/>
                </a:solidFill>
              </a:rPr>
              <a:t>vermis</a:t>
            </a:r>
            <a:r>
              <a:rPr lang="ru-RU" sz="2000" b="1" dirty="0" smtClean="0">
                <a:solidFill>
                  <a:srgbClr val="002060"/>
                </a:solidFill>
              </a:rPr>
              <a:t> (</a:t>
            </a:r>
            <a:r>
              <a:rPr lang="ru-RU" sz="2000" b="1" dirty="0" err="1" smtClean="0">
                <a:solidFill>
                  <a:srgbClr val="002060"/>
                </a:solidFill>
              </a:rPr>
              <a:t>вермис</a:t>
            </a:r>
            <a:r>
              <a:rPr lang="ru-RU" sz="2000" b="1" dirty="0" smtClean="0">
                <a:solidFill>
                  <a:srgbClr val="002060"/>
                </a:solidFill>
              </a:rPr>
              <a:t>)  - 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 лат. </a:t>
            </a:r>
            <a:r>
              <a:rPr lang="ru-RU" sz="2000" b="1" dirty="0" err="1" smtClean="0">
                <a:solidFill>
                  <a:srgbClr val="002060"/>
                </a:solidFill>
              </a:rPr>
              <a:t>vita</a:t>
            </a:r>
            <a:r>
              <a:rPr lang="ru-RU" sz="2000" b="1" dirty="0" smtClean="0">
                <a:solidFill>
                  <a:srgbClr val="002060"/>
                </a:solidFill>
              </a:rPr>
              <a:t> (вита) -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3888" y="4725144"/>
            <a:ext cx="16316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«червячок» -</a:t>
            </a:r>
          </a:p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вермишель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3848" y="5301208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«жизнь»-</a:t>
            </a:r>
          </a:p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витамин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4005064"/>
            <a:ext cx="11480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«знак» –</a:t>
            </a:r>
          </a:p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сигнал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8344" y="1628800"/>
            <a:ext cx="1097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- дорога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96336" y="2708920"/>
            <a:ext cx="1236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- корзина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445224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771800" y="476672"/>
            <a:ext cx="4168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Диктант с обоснованием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1124744"/>
            <a:ext cx="70555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      (</a:t>
            </a:r>
            <a:r>
              <a:rPr lang="ru-RU" sz="2000" b="1" dirty="0" err="1" smtClean="0">
                <a:solidFill>
                  <a:srgbClr val="002060"/>
                </a:solidFill>
              </a:rPr>
              <a:t>Ветус</a:t>
            </a:r>
            <a:r>
              <a:rPr lang="ru-RU" sz="2000" b="1" dirty="0" smtClean="0">
                <a:solidFill>
                  <a:srgbClr val="002060"/>
                </a:solidFill>
              </a:rPr>
              <a:t>)   ветеран,   (сольдо)   солдат,   (литера)   литература,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(микро)   микроб.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1772816"/>
            <a:ext cx="23154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rgbClr val="0070C0"/>
                </a:solidFill>
              </a:rPr>
              <a:t>Самодиктант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2420888"/>
            <a:ext cx="6262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Вспомни и запиши как можно больше слов...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2996952"/>
            <a:ext cx="74722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... имеющих в своём составе исторический корень -кол- (от коло)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со значением «круг»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43608" y="364502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Колесо, коляска, колесница, колея, кольцо, кольчуга, около, околица, околыш, околоток, колобок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4365104"/>
            <a:ext cx="42255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... имеющих в своём составе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исторический корень -</a:t>
            </a:r>
            <a:r>
              <a:rPr lang="ru-RU" sz="2000" b="1" dirty="0" err="1" smtClean="0">
                <a:solidFill>
                  <a:srgbClr val="002060"/>
                </a:solidFill>
              </a:rPr>
              <a:t>кор</a:t>
            </a:r>
            <a:r>
              <a:rPr lang="ru-RU" sz="2000" b="1" dirty="0" smtClean="0">
                <a:solidFill>
                  <a:srgbClr val="002060"/>
                </a:solidFill>
              </a:rPr>
              <a:t>- (от кора)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5157192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Корабль, корыто, короб, коробка,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корица, коричневый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627784" y="476672"/>
            <a:ext cx="46590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Аукцион «трудных» слов</a:t>
            </a:r>
          </a:p>
          <a:p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124744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Назови слова, произошедшие от  -чар- в значении «волшебство, колдовство»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Очаровать, чародей, разочаровать и др.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2492896"/>
            <a:ext cx="69127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Назови слова, произошедшие от греческого </a:t>
            </a:r>
            <a:r>
              <a:rPr lang="ru-RU" sz="2000" b="1" dirty="0" err="1" smtClean="0">
                <a:solidFill>
                  <a:srgbClr val="002060"/>
                </a:solidFill>
              </a:rPr>
              <a:t>tele</a:t>
            </a:r>
            <a:r>
              <a:rPr lang="ru-RU" sz="2000" b="1" dirty="0" smtClean="0">
                <a:solidFill>
                  <a:srgbClr val="002060"/>
                </a:solidFill>
              </a:rPr>
              <a:t>- (теле), что значит «вдаль, далеко»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Телевизор, телевидение, телеграф, телеграмма, телефон и др.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3933056"/>
            <a:ext cx="79208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Сочинение - миниатюра</a:t>
            </a:r>
            <a:endParaRPr lang="ru-RU" dirty="0" smtClean="0"/>
          </a:p>
          <a:p>
            <a:r>
              <a:rPr lang="ru-RU" sz="2000" b="1" dirty="0" smtClean="0">
                <a:solidFill>
                  <a:srgbClr val="002060"/>
                </a:solidFill>
              </a:rPr>
              <a:t>Выбери слово и напиши маленькое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сочинение на тему: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«Почему это слово так называется?»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5445224"/>
            <a:ext cx="395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Деревня, капуста, лисица, песок</a:t>
            </a:r>
            <a:r>
              <a:rPr lang="ru-RU" sz="2000" b="1" i="1" dirty="0" smtClean="0"/>
              <a:t>.</a:t>
            </a:r>
            <a:endParaRPr lang="ru-RU" sz="2000" b="1" i="1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267744" y="404664"/>
            <a:ext cx="55803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Этимологические кроссворды</a:t>
            </a:r>
          </a:p>
          <a:p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644008" y="980728"/>
            <a:ext cx="4068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1.Слово имеет в своём составе греч. элемент </a:t>
            </a:r>
            <a:r>
              <a:rPr lang="ru-RU" sz="2000" b="1" dirty="0" err="1" smtClean="0">
                <a:solidFill>
                  <a:srgbClr val="002060"/>
                </a:solidFill>
              </a:rPr>
              <a:t>photos</a:t>
            </a:r>
            <a:r>
              <a:rPr lang="ru-RU" sz="2000" b="1" dirty="0" smtClean="0">
                <a:solidFill>
                  <a:srgbClr val="002060"/>
                </a:solidFill>
              </a:rPr>
              <a:t> «свет» и обозначает аппарат для фотографирования.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2.Слово восходит к лат. </a:t>
            </a:r>
            <a:r>
              <a:rPr lang="ru-RU" sz="2000" b="1" dirty="0" err="1" smtClean="0">
                <a:solidFill>
                  <a:srgbClr val="002060"/>
                </a:solidFill>
              </a:rPr>
              <a:t>ventus</a:t>
            </a:r>
            <a:r>
              <a:rPr lang="ru-RU" sz="2000" b="1" dirty="0" smtClean="0">
                <a:solidFill>
                  <a:srgbClr val="002060"/>
                </a:solidFill>
              </a:rPr>
              <a:t> «ветер» и обозначает прибор, предназначенный для проветривания помещений.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3.Слово восходит к греч. </a:t>
            </a:r>
            <a:r>
              <a:rPr lang="ru-RU" sz="2000" b="1" dirty="0" err="1" smtClean="0">
                <a:solidFill>
                  <a:srgbClr val="002060"/>
                </a:solidFill>
              </a:rPr>
              <a:t>tele</a:t>
            </a:r>
            <a:r>
              <a:rPr lang="ru-RU" sz="2000" b="1" dirty="0" smtClean="0">
                <a:solidFill>
                  <a:srgbClr val="002060"/>
                </a:solidFill>
              </a:rPr>
              <a:t> «вдаль, далеко» и обозначает аппарат для разговора людей на расстоянии.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69979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7971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13995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77991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19872" y="19168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619672" y="263691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619672" y="22768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619672" y="155679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339752" y="40770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619672" y="443711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619672" y="40770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61967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619672" y="335699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619672" y="299695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979712" y="40770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39552" y="40770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899592" y="40770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259632" y="40770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699792" y="407707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3955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89959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25963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97971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05983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269979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33975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77991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419872" y="3717032"/>
            <a:ext cx="36004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619672" y="4869160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4.Слово восходит к лат. </a:t>
            </a:r>
            <a:r>
              <a:rPr lang="ru-RU" sz="2000" b="1" dirty="0" err="1" smtClean="0">
                <a:solidFill>
                  <a:srgbClr val="002060"/>
                </a:solidFill>
              </a:rPr>
              <a:t>computare</a:t>
            </a:r>
            <a:r>
              <a:rPr lang="ru-RU" sz="2000" b="1" dirty="0" smtClean="0">
                <a:solidFill>
                  <a:srgbClr val="002060"/>
                </a:solidFill>
              </a:rPr>
              <a:t> «вычислять» и обозначает информационно-вычислительную машину.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19672" y="1484784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к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19672" y="256490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п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47664" y="2204864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 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19672" y="184482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19672" y="3645024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19672" y="3284984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ю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619672" y="2852936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ь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19672" y="4293096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19672" y="4005064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е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979712" y="1844824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59632" y="1844824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99592" y="184482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9552" y="1844824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ф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59832" y="1844824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99792" y="184482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39752" y="184482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39952" y="1844824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79912" y="1844824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19872" y="184482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59632" y="3645024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99592" y="3645024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9552" y="3645024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699792" y="364502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я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339752" y="364502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л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979712" y="364502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419872" y="364502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059832" y="3645024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99592" y="4005064"/>
            <a:ext cx="36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39552" y="4005064"/>
            <a:ext cx="32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79912" y="364502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р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39752" y="400506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979712" y="4077072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ф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59632" y="4005064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л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99792" y="4005064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627784" y="476672"/>
            <a:ext cx="39176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Составление загадок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1268760"/>
            <a:ext cx="1737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стрекоза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404664"/>
            <a:ext cx="1356742" cy="135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43608" y="1556792"/>
            <a:ext cx="1770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Какая?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Что делает?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4088" y="1556792"/>
            <a:ext cx="27710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На кого похожа?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Кто  делает так же?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2420888"/>
            <a:ext cx="213116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большеглазая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летает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стрекочет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ловит насекомых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2420888"/>
            <a:ext cx="313399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лягушка, рыба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самолёт, воздушный змей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сверчок,  сорока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птица, ёжик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3928" y="1772816"/>
            <a:ext cx="788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как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1920" y="2564904"/>
            <a:ext cx="10166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,а не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03648" y="4293096"/>
            <a:ext cx="35113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Большеглазая, а не лягушка.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Летает, а не самолёт.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Стрекочет, а не сверчок.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Ловит насекомых, а не птица.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23728" y="404664"/>
            <a:ext cx="56998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Этап контроля и самоконтроля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3429000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диктанты</a:t>
            </a: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сочинения</a:t>
            </a:r>
          </a:p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изложения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1556792"/>
            <a:ext cx="4841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Написание орфограммы - не цель,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а средство решения задач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15616" y="1772816"/>
            <a:ext cx="690766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</a:t>
            </a:r>
          </a:p>
          <a:p>
            <a:pPr algn="ctr"/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за внимание!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8" descr="Картинка 36 из 1470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4941168"/>
            <a:ext cx="1008112" cy="1378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3" descr="24705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391460"/>
            <a:ext cx="1008112" cy="14111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10" descr="Картинка 57 из 14709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1835696" y="4653136"/>
            <a:ext cx="1002056" cy="1336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373216"/>
            <a:ext cx="1186347" cy="1140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331640" y="908720"/>
            <a:ext cx="68407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Этимология</a:t>
            </a:r>
          </a:p>
          <a:p>
            <a:pPr algn="ctr"/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раздел языкознания, который занимается изучением происхождения слова, а также исторических изменений в структуре слова и его значениях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373216"/>
            <a:ext cx="1186347" cy="1140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331640" y="476672"/>
            <a:ext cx="69847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Этимологический анализ</a:t>
            </a:r>
          </a:p>
          <a:p>
            <a:pPr algn="ctr"/>
            <a:endParaRPr lang="ru-RU" sz="1100" b="1" dirty="0" smtClean="0">
              <a:solidFill>
                <a:srgbClr val="0070C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- делает урок более интересным, необычным,        - вносит в него элементы игры, занимательности,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 прививает интерес к русскому языку,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 расширяет кругозор школьника,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 увеличивает словарный запас,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развивает речь, мышление, воображение,    память,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знакомит детей с историей и культурой русского языка,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</a:rPr>
              <a:t>учит работать со словарями разных видов</a:t>
            </a:r>
          </a:p>
          <a:p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51920" y="404664"/>
            <a:ext cx="1553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Этапы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2" y="1412776"/>
            <a:ext cx="332751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 подготовительный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2204864"/>
            <a:ext cx="331236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ориентировочный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9632" y="3068960"/>
            <a:ext cx="331236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закрепительный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9632" y="3861048"/>
            <a:ext cx="331236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контроль  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самоконтроль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373216"/>
            <a:ext cx="1186347" cy="1140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7704" y="476672"/>
            <a:ext cx="5538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 Задачи подготовительного   этапа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340768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Познакомить с непроверяемым словом,</a:t>
            </a:r>
          </a:p>
          <a:p>
            <a:pPr marL="457200" indent="-457200"/>
            <a:r>
              <a:rPr lang="ru-RU" sz="2400" b="1" dirty="0" smtClean="0">
                <a:solidFill>
                  <a:srgbClr val="002060"/>
                </a:solidFill>
              </a:rPr>
              <a:t> выяснить лексическое значение.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420888"/>
            <a:ext cx="69260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2. Научить орфоэпическому и орфографическому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проговариванию слова.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3501008"/>
            <a:ext cx="6651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Формировать умение находить орфограмму,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определять её класс и тип.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4581128"/>
            <a:ext cx="3912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 Познакомить   с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этимологической справкой.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45224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836712"/>
            <a:ext cx="248427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83568" y="836712"/>
            <a:ext cx="49205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Белый цветок, зеленый листок,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 Ягодка одна, но жесткая она.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 А когда поспевает – всех удивляет: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 Ярко-оранжевой, мягкой бывает.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87824" y="2996952"/>
            <a:ext cx="2685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1"/>
                </a:solidFill>
              </a:rPr>
              <a:t>м</a:t>
            </a:r>
            <a:r>
              <a:rPr lang="ru-RU" sz="4800" b="1" dirty="0" smtClean="0">
                <a:solidFill>
                  <a:srgbClr val="FF0000"/>
                </a:solidFill>
              </a:rPr>
              <a:t>о</a:t>
            </a:r>
            <a:r>
              <a:rPr lang="ru-RU" sz="4800" b="1" dirty="0" smtClean="0">
                <a:solidFill>
                  <a:schemeClr val="accent1"/>
                </a:solidFill>
              </a:rPr>
              <a:t>рошка</a:t>
            </a:r>
            <a:endParaRPr lang="ru-RU" sz="4800" b="1" dirty="0">
              <a:solidFill>
                <a:schemeClr val="accent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4355976" y="2924944"/>
            <a:ext cx="309736" cy="2663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3491880" y="3717032"/>
            <a:ext cx="3600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5576" y="3789040"/>
            <a:ext cx="7459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Морошка – «</a:t>
            </a:r>
            <a:r>
              <a:rPr lang="ru-RU" sz="2400" b="1" dirty="0" err="1" smtClean="0">
                <a:solidFill>
                  <a:srgbClr val="002060"/>
                </a:solidFill>
              </a:rPr>
              <a:t>морох</a:t>
            </a:r>
            <a:r>
              <a:rPr lang="ru-RU" sz="2400" b="1" dirty="0" smtClean="0">
                <a:solidFill>
                  <a:srgbClr val="002060"/>
                </a:solidFill>
              </a:rPr>
              <a:t>» - состоящая из маленьких частей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1115616" y="4149080"/>
            <a:ext cx="14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1547664" y="3789040"/>
            <a:ext cx="144016" cy="122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915816" y="3789040"/>
            <a:ext cx="144016" cy="122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445224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2" y="2708920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— Вспомните, что нового вы узнали о слове </a:t>
            </a:r>
            <a:r>
              <a:rPr lang="ru-RU" sz="2000" i="1" dirty="0" smtClean="0">
                <a:solidFill>
                  <a:srgbClr val="002060"/>
                </a:solidFill>
              </a:rPr>
              <a:t>морошка</a:t>
            </a:r>
            <a:r>
              <a:rPr lang="ru-RU" sz="2000" dirty="0" smtClean="0">
                <a:solidFill>
                  <a:srgbClr val="002060"/>
                </a:solidFill>
              </a:rPr>
              <a:t>? 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— Слово </a:t>
            </a:r>
            <a:r>
              <a:rPr lang="ru-RU" sz="2000" i="1" dirty="0" smtClean="0">
                <a:solidFill>
                  <a:srgbClr val="002060"/>
                </a:solidFill>
              </a:rPr>
              <a:t>морошка</a:t>
            </a:r>
            <a:r>
              <a:rPr lang="ru-RU" sz="2000" dirty="0" smtClean="0">
                <a:solidFill>
                  <a:srgbClr val="002060"/>
                </a:solidFill>
              </a:rPr>
              <a:t> произошло от «</a:t>
            </a:r>
            <a:r>
              <a:rPr lang="ru-RU" sz="2000" dirty="0" err="1" smtClean="0">
                <a:solidFill>
                  <a:srgbClr val="002060"/>
                </a:solidFill>
              </a:rPr>
              <a:t>морох</a:t>
            </a:r>
            <a:r>
              <a:rPr lang="ru-RU" sz="2000" dirty="0" smtClean="0">
                <a:solidFill>
                  <a:srgbClr val="002060"/>
                </a:solidFill>
              </a:rPr>
              <a:t>»  — «мелкий дождь». Плод морошки состоит из множества мелких частей.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— Как вы напишете это слово?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— </a:t>
            </a:r>
            <a:r>
              <a:rPr lang="ru-RU" sz="2000" dirty="0" err="1" smtClean="0">
                <a:solidFill>
                  <a:srgbClr val="002060"/>
                </a:solidFill>
              </a:rPr>
              <a:t>Мо-рош-ка</a:t>
            </a:r>
            <a:r>
              <a:rPr lang="ru-RU" sz="2000" dirty="0" smtClean="0">
                <a:solidFill>
                  <a:srgbClr val="002060"/>
                </a:solidFill>
              </a:rPr>
              <a:t>. С безударной гласной о в первом слоге.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— Почему? Докажите.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— Слово </a:t>
            </a:r>
            <a:r>
              <a:rPr lang="ru-RU" sz="2000" i="1" dirty="0" smtClean="0">
                <a:solidFill>
                  <a:srgbClr val="002060"/>
                </a:solidFill>
              </a:rPr>
              <a:t>морошка</a:t>
            </a:r>
            <a:r>
              <a:rPr lang="ru-RU" sz="2000" dirty="0" smtClean="0">
                <a:solidFill>
                  <a:srgbClr val="002060"/>
                </a:solidFill>
              </a:rPr>
              <a:t>  можно проверить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словом  «</a:t>
            </a:r>
            <a:r>
              <a:rPr lang="ru-RU" sz="2000" dirty="0" err="1" smtClean="0">
                <a:solidFill>
                  <a:srgbClr val="002060"/>
                </a:solidFill>
              </a:rPr>
              <a:t>морох</a:t>
            </a:r>
            <a:r>
              <a:rPr lang="ru-RU" sz="2000" dirty="0" smtClean="0">
                <a:solidFill>
                  <a:srgbClr val="002060"/>
                </a:solidFill>
              </a:rPr>
              <a:t>» - «мелкий дождь». 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5776" y="476672"/>
            <a:ext cx="4395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Ориентировочный этап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340768"/>
            <a:ext cx="5067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Объект - непроверяемое слово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844824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Цель - правильность и осознанность  написания </a:t>
            </a:r>
          </a:p>
          <a:p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677698"/>
            <a:ext cx="1008112" cy="969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627784" y="260648"/>
            <a:ext cx="41314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 Закрепительный этап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3808" y="764704"/>
            <a:ext cx="3921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Творческое списывание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340768"/>
            <a:ext cx="7745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</a:rPr>
              <a:t>Напишите на месте точек подходящие по смыслу слова: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2132856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Букву или часть слова, где возникает опасность ошибки называют ....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Раздел науки о языке, изучающий происхождение слов, называют ...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212976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1.  Размер, объём, протяжённость предмета называется ...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2.        ...     — это единица длины, сотая часть метра. 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3.  Основная единица массы, равная тысяче граммов, — ...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4653136"/>
            <a:ext cx="6192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...      — это коллекция засушенных </a:t>
            </a:r>
          </a:p>
          <a:p>
            <a:pPr marL="457200" indent="-45720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растений. </a:t>
            </a:r>
          </a:p>
          <a:p>
            <a:pPr marL="457200" indent="-457200">
              <a:buAutoNum type="arabicPeriod" startAt="2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Видимая граница неба и земной или</a:t>
            </a:r>
          </a:p>
          <a:p>
            <a:pPr marL="457200" indent="-45720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водной поверхности называется ....</a:t>
            </a:r>
          </a:p>
          <a:p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1844824"/>
            <a:ext cx="1670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Русский язык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9632" y="2924944"/>
            <a:ext cx="1561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Математика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9632" y="4293096"/>
            <a:ext cx="2254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Окружающий мир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20272" y="1988840"/>
            <a:ext cx="1653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орфограмма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92280" y="2708920"/>
            <a:ext cx="1592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этимология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20272" y="3212976"/>
            <a:ext cx="1235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величина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3429000"/>
            <a:ext cx="1582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Сантиметр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48264" y="3789040"/>
            <a:ext cx="14574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килограмм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4581128"/>
            <a:ext cx="1210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Гербарий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03848" y="5949280"/>
            <a:ext cx="1284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горизонт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2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373216"/>
            <a:ext cx="1174998" cy="1129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483768" y="476672"/>
            <a:ext cx="5258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Письменные ответы на вопросы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3568" y="1916832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... тетрадь из плотных листов в переплёте для рисунков, коллекций, фотографий? </a:t>
            </a:r>
            <a:endParaRPr lang="ru-RU" sz="20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... форма деятельности, при которой участвующие стремятся превзойти друг друга?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340768"/>
            <a:ext cx="25502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Как называется …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776" y="3429000"/>
            <a:ext cx="2986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Игра «Верно ли?»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3789040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Верно ли, что...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... слова портной и портфель произошли от одного исторического корня?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4869160"/>
            <a:ext cx="45643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... слова ветеран и ветчина произошли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от одного исторического корня?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816" y="2204864"/>
            <a:ext cx="1034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альбом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491880" y="2924944"/>
            <a:ext cx="1745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соревнование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403648" y="4365104"/>
            <a:ext cx="5263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Нет. «Порт» – полотно, «</a:t>
            </a:r>
            <a:r>
              <a:rPr lang="ru-RU" sz="2000" b="1" i="1" dirty="0" err="1" smtClean="0">
                <a:solidFill>
                  <a:schemeClr val="accent2">
                    <a:lumMod val="75000"/>
                  </a:schemeClr>
                </a:solidFill>
              </a:rPr>
              <a:t>портэ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» – носить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5696" y="5661248"/>
            <a:ext cx="2690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Да. «</a:t>
            </a:r>
            <a:r>
              <a:rPr lang="ru-RU" sz="2000" b="1" i="1" dirty="0" err="1" smtClean="0">
                <a:solidFill>
                  <a:schemeClr val="accent2">
                    <a:lumMod val="75000"/>
                  </a:schemeClr>
                </a:solidFill>
              </a:rPr>
              <a:t>Ветус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» - старый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906</Words>
  <Application>Microsoft Office PowerPoint</Application>
  <PresentationFormat>Экран (4:3)</PresentationFormat>
  <Paragraphs>207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ККК</cp:lastModifiedBy>
  <cp:revision>177</cp:revision>
  <dcterms:created xsi:type="dcterms:W3CDTF">2012-02-14T13:10:57Z</dcterms:created>
  <dcterms:modified xsi:type="dcterms:W3CDTF">2014-10-21T14:03:05Z</dcterms:modified>
</cp:coreProperties>
</file>