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58" r:id="rId4"/>
    <p:sldId id="264" r:id="rId5"/>
    <p:sldId id="274" r:id="rId6"/>
    <p:sldId id="259" r:id="rId7"/>
    <p:sldId id="260" r:id="rId8"/>
    <p:sldId id="261" r:id="rId9"/>
    <p:sldId id="262" r:id="rId10"/>
    <p:sldId id="263" r:id="rId11"/>
    <p:sldId id="265" r:id="rId12"/>
    <p:sldId id="275" r:id="rId13"/>
    <p:sldId id="266" r:id="rId14"/>
    <p:sldId id="267" r:id="rId15"/>
    <p:sldId id="268" r:id="rId16"/>
    <p:sldId id="269" r:id="rId17"/>
    <p:sldId id="276" r:id="rId18"/>
    <p:sldId id="277" r:id="rId19"/>
    <p:sldId id="278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62744-BF1A-4A05-9685-48E8080D98D8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2DFC5-3C5A-4E2A-9A05-DF12DA87F9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2DFC5-3C5A-4E2A-9A05-DF12DA87F9A2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9D48B93-DED8-4425-8344-C1F5D2D5417D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670D69-E6B7-45F3-A724-F876CE5C0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0"/>
            <a:ext cx="8229600" cy="3286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Деятельность учителя по формированию учебных </a:t>
            </a:r>
            <a:r>
              <a:rPr lang="ru-RU" dirty="0" err="1" smtClean="0"/>
              <a:t>униварсальных</a:t>
            </a:r>
            <a:r>
              <a:rPr lang="ru-RU" dirty="0" smtClean="0"/>
              <a:t> действий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643446"/>
            <a:ext cx="4202780" cy="175260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Работу выполнила учитель начальных классов МОУ СОШ № </a:t>
            </a:r>
            <a:r>
              <a:rPr lang="ru-RU" dirty="0" smtClean="0"/>
              <a:t>4</a:t>
            </a:r>
          </a:p>
          <a:p>
            <a:endParaRPr lang="ru-RU" dirty="0" smtClean="0"/>
          </a:p>
          <a:p>
            <a:r>
              <a:rPr lang="ru-RU" dirty="0" err="1" smtClean="0"/>
              <a:t>Жидкина</a:t>
            </a:r>
            <a:r>
              <a:rPr lang="ru-RU" dirty="0" smtClean="0"/>
              <a:t> Ирина </a:t>
            </a:r>
            <a:r>
              <a:rPr lang="ru-RU" dirty="0" smtClean="0"/>
              <a:t>Павловна</a:t>
            </a:r>
          </a:p>
          <a:p>
            <a:endParaRPr lang="ru-RU" dirty="0" smtClean="0"/>
          </a:p>
          <a:p>
            <a:r>
              <a:rPr lang="ru-RU" dirty="0" smtClean="0"/>
              <a:t>г. Красноармейск Московская обл.</a:t>
            </a:r>
          </a:p>
          <a:p>
            <a:r>
              <a:rPr lang="ru-RU" dirty="0" smtClean="0"/>
              <a:t>2011г.</a:t>
            </a:r>
            <a:endParaRPr lang="ru-RU" dirty="0"/>
          </a:p>
        </p:txBody>
      </p:sp>
      <p:pic>
        <p:nvPicPr>
          <p:cNvPr id="1026" name="Picture 2" descr="D:\Документы - Игорь\Загрузки\Новая папка\4b8fc169287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86058"/>
            <a:ext cx="4000528" cy="3802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Смыслообразование</a:t>
            </a:r>
            <a:endParaRPr lang="ru-RU" dirty="0" smtClean="0"/>
          </a:p>
          <a:p>
            <a:r>
              <a:rPr lang="ru-RU" dirty="0" smtClean="0"/>
              <a:t>Нравственно-эстетическое оценивание</a:t>
            </a:r>
          </a:p>
          <a:p>
            <a:r>
              <a:rPr lang="ru-RU" dirty="0" smtClean="0"/>
              <a:t>Самопознание и самоопределение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Обеспечивают ценностно-смысловую ориентацию учащихся, умение соотносить поступки и события с принятыми этическими принципами, знание моральных норм, умение ориентироваться в социальных ролях и межличностных отношениях.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9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оценки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 у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5"/>
            <a:ext cx="8229600" cy="4029401"/>
          </a:xfrm>
        </p:spPr>
        <p:txBody>
          <a:bodyPr/>
          <a:lstStyle/>
          <a:p>
            <a:r>
              <a:rPr lang="ru-RU" dirty="0" smtClean="0"/>
              <a:t>Соответствие возрастно-психологическим нормативным требованиям</a:t>
            </a:r>
          </a:p>
          <a:p>
            <a:r>
              <a:rPr lang="ru-RU" dirty="0" smtClean="0"/>
              <a:t>Соответствие свойств УУД заранее заданным требованиям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675398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Технологии, приёмы, способы формирования личностного</a:t>
            </a:r>
            <a:br>
              <a:rPr lang="ru-RU" dirty="0" smtClean="0"/>
            </a:br>
            <a:r>
              <a:rPr lang="ru-RU" dirty="0" smtClean="0"/>
              <a:t>самоопределения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«Карта знаний и достижений учащихся»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специально отведённое место в классе(стенд), специальная детская тетрадь, где в схематической форме отражаются достижения учащихся в той или иной сфере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«Карта достижений» может помочь учащимся: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Сознательно выбирать тот учебный материал, который необходим для  решения учебно-практических задач.</a:t>
            </a:r>
          </a:p>
          <a:p>
            <a:r>
              <a:rPr lang="ru-RU" dirty="0" smtClean="0"/>
              <a:t>Позволяет обозначать и осознавать свой индивидуальный путь движения в учебном предмете</a:t>
            </a:r>
          </a:p>
          <a:p>
            <a:r>
              <a:rPr lang="ru-RU" dirty="0" smtClean="0"/>
              <a:t>Делать предположения о возможных дальнейших продвижениях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6581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«Карта знаний и достижений» может стать средством: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Планирования</a:t>
            </a:r>
          </a:p>
          <a:p>
            <a:r>
              <a:rPr lang="ru-RU" dirty="0" smtClean="0"/>
              <a:t>Удержания предметной логики в течение учебного года</a:t>
            </a:r>
          </a:p>
          <a:p>
            <a:r>
              <a:rPr lang="ru-RU" dirty="0" smtClean="0"/>
              <a:t>Рефлексии индивидуального пути движения в учебном предмете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Преемственность в формировании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Готовность детей к обучению в школе при переходе от дошкольного к начальному образованию рассматривается как физическая и психологическая готовность.</a:t>
            </a:r>
            <a:endParaRPr lang="ru-RU" dirty="0"/>
          </a:p>
        </p:txBody>
      </p:sp>
      <p:pic>
        <p:nvPicPr>
          <p:cNvPr id="5122" name="Picture 2" descr="D:\Документы - Игорь\Загрузки\Новая папка\teac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143380"/>
            <a:ext cx="2625705" cy="2433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Преемственность формирования УУД обеспечивается за счёт: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Формирования ещё на дошкольном этапе умения учиться</a:t>
            </a:r>
          </a:p>
          <a:p>
            <a:r>
              <a:rPr lang="ru-RU" dirty="0" smtClean="0"/>
              <a:t>Чёткого представления о планируемых результатах обучения на дошкольной ступени</a:t>
            </a:r>
          </a:p>
          <a:p>
            <a:r>
              <a:rPr lang="ru-RU" dirty="0" smtClean="0"/>
              <a:t>Целенаправленной деятельности по реализации условий, обеспечивающих развитие УУД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Преемственность результатов формирования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Регулятивные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7858180" cy="23574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Причины необходимости перехода общества к новой образовательной системе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формированию и развитию  универсальных учебных действий.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58669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 помнить: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Любые действия должны быть осмысленными. Это относится прежде всего к тому, кто требует действия от других.</a:t>
            </a:r>
          </a:p>
          <a:p>
            <a:r>
              <a:rPr lang="ru-RU" dirty="0" smtClean="0"/>
              <a:t>Развитие внутренней мотивации – это движение вверх.</a:t>
            </a:r>
          </a:p>
          <a:p>
            <a:r>
              <a:rPr lang="ru-RU" dirty="0" smtClean="0"/>
              <a:t>Задачи, которые мы ставим перед ребёнком, должны быть не только понятны, но и внутренне приятны ему, т.е они должны быть значимы для него.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ПЕРВОКЛАССНИКА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атмосферу успеха</a:t>
            </a:r>
          </a:p>
          <a:p>
            <a:r>
              <a:rPr lang="ru-RU" dirty="0" smtClean="0"/>
              <a:t>Помогать ребёнку учиться легко</a:t>
            </a:r>
          </a:p>
          <a:p>
            <a:r>
              <a:rPr lang="ru-RU" dirty="0" smtClean="0"/>
              <a:t>Помогать обретать уверенность в своих силах и способностях</a:t>
            </a:r>
          </a:p>
          <a:p>
            <a:r>
              <a:rPr lang="ru-RU" dirty="0" smtClean="0"/>
              <a:t>Не скупиться на поощрения и похвалу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Стань творцом и тогда каждый новый шаг в твоей профессиональной деятельности станет открытием мира души ребёнка.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Возникновение понятия «Универсальные Учебные Действия»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35758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Связано с изменением парадигмы образования: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 цели усвоения знаний, умений и навыков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 цели развития личности.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4786346" cy="43577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Умение учиться, т.е. способность субъекта к саморазвитию и </a:t>
            </a:r>
            <a:r>
              <a:rPr lang="ru-RU" dirty="0" err="1" smtClean="0"/>
              <a:t>самосоверщенствованию</a:t>
            </a:r>
            <a:r>
              <a:rPr lang="ru-RU" dirty="0" smtClean="0"/>
              <a:t> путём </a:t>
            </a:r>
            <a:r>
              <a:rPr lang="ru-RU" dirty="0" err="1" smtClean="0"/>
              <a:t>сознательногои</a:t>
            </a:r>
            <a:r>
              <a:rPr lang="ru-RU" dirty="0" smtClean="0"/>
              <a:t> активного присвоения нового социального опыта</a:t>
            </a:r>
            <a:endParaRPr lang="ru-RU" dirty="0"/>
          </a:p>
        </p:txBody>
      </p:sp>
      <p:pic>
        <p:nvPicPr>
          <p:cNvPr id="3074" name="Picture 2" descr="D:\Документы - Игорь\Загрузки\Новая папка\133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928802"/>
            <a:ext cx="3026697" cy="4049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472122" cy="4526280"/>
          </a:xfrm>
        </p:spPr>
        <p:txBody>
          <a:bodyPr/>
          <a:lstStyle/>
          <a:p>
            <a:r>
              <a:rPr lang="ru-RU" dirty="0" smtClean="0"/>
              <a:t>Обеспечение </a:t>
            </a:r>
            <a:r>
              <a:rPr lang="ru-RU" dirty="0" err="1" smtClean="0"/>
              <a:t>возможостей</a:t>
            </a:r>
            <a:r>
              <a:rPr lang="ru-RU" dirty="0" smtClean="0"/>
              <a:t> самостоятельно осуществлять деятельность учения</a:t>
            </a:r>
          </a:p>
          <a:p>
            <a:r>
              <a:rPr lang="ru-RU" dirty="0" smtClean="0"/>
              <a:t>Создание условий для </a:t>
            </a:r>
            <a:r>
              <a:rPr lang="ru-RU" dirty="0" smtClean="0"/>
              <a:t>гармоничного </a:t>
            </a:r>
            <a:r>
              <a:rPr lang="ru-RU" dirty="0" smtClean="0"/>
              <a:t>развития личности и её самореализации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7472386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Виды </a:t>
            </a:r>
            <a:r>
              <a:rPr lang="ru-RU" dirty="0" smtClean="0"/>
              <a:t>универсальных учебных действий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62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Общеучебные</a:t>
            </a:r>
            <a:endParaRPr lang="ru-RU" dirty="0" smtClean="0"/>
          </a:p>
          <a:p>
            <a:r>
              <a:rPr lang="ru-RU" dirty="0" smtClean="0"/>
              <a:t>Логические</a:t>
            </a:r>
          </a:p>
          <a:p>
            <a:r>
              <a:rPr lang="ru-RU" dirty="0" smtClean="0"/>
              <a:t>Постановка и решение проблемы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Схемы- опоры для решения задач разного вида.</a:t>
            </a:r>
          </a:p>
          <a:p>
            <a:pPr>
              <a:buNone/>
            </a:pPr>
            <a:r>
              <a:rPr lang="ru-RU" dirty="0" smtClean="0"/>
              <a:t>  Единый алгоритм для решения задач: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ru-RU" dirty="0" smtClean="0"/>
              <a:t>п</a:t>
            </a:r>
            <a:r>
              <a:rPr lang="ru-RU" dirty="0" smtClean="0"/>
              <a:t>рочитай </a:t>
            </a:r>
            <a:r>
              <a:rPr lang="ru-RU" dirty="0" smtClean="0"/>
              <a:t>и запиши задачу кратко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- подумай</a:t>
            </a:r>
            <a:r>
              <a:rPr lang="ru-RU" dirty="0" smtClean="0"/>
              <a:t>, что узнаешь сначала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- составь </a:t>
            </a:r>
            <a:r>
              <a:rPr lang="ru-RU" dirty="0" smtClean="0"/>
              <a:t>план решения задачи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- проверь </a:t>
            </a:r>
            <a:r>
              <a:rPr lang="ru-RU" dirty="0" smtClean="0"/>
              <a:t>решение)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686436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(Пример</a:t>
            </a:r>
            <a:r>
              <a:rPr lang="en-US" dirty="0" smtClean="0"/>
              <a:t>: </a:t>
            </a:r>
            <a:r>
              <a:rPr lang="ru-RU" dirty="0" smtClean="0"/>
              <a:t>работа </a:t>
            </a:r>
            <a:r>
              <a:rPr lang="ru-RU" dirty="0" smtClean="0"/>
              <a:t>с текстом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Целеполагание</a:t>
            </a:r>
            <a:endParaRPr lang="ru-RU" dirty="0" smtClean="0"/>
          </a:p>
          <a:p>
            <a:r>
              <a:rPr lang="ru-RU" dirty="0" smtClean="0"/>
              <a:t>Планирование</a:t>
            </a:r>
          </a:p>
          <a:p>
            <a:r>
              <a:rPr lang="ru-RU" dirty="0" smtClean="0"/>
              <a:t>Прогнозирование</a:t>
            </a:r>
          </a:p>
          <a:p>
            <a:r>
              <a:rPr lang="ru-RU" dirty="0" smtClean="0"/>
              <a:t>Контроль(волевая </a:t>
            </a:r>
            <a:r>
              <a:rPr lang="ru-RU" dirty="0" err="1" smtClean="0"/>
              <a:t>саморегуляция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Коррекция</a:t>
            </a:r>
          </a:p>
          <a:p>
            <a:r>
              <a:rPr lang="ru-RU" dirty="0" smtClean="0"/>
              <a:t>Оценка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D:\Документы - Игорь\Загрузки\Новая папка\reb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000372"/>
            <a:ext cx="3424232" cy="3075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Коммуникативные УУД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329642" cy="4143404"/>
          </a:xfrm>
        </p:spPr>
        <p:txBody>
          <a:bodyPr/>
          <a:lstStyle/>
          <a:p>
            <a:r>
              <a:rPr lang="ru-RU" dirty="0" smtClean="0"/>
              <a:t>Планирование</a:t>
            </a:r>
          </a:p>
          <a:p>
            <a:r>
              <a:rPr lang="ru-RU" dirty="0" smtClean="0"/>
              <a:t>Постановка вопроса</a:t>
            </a:r>
          </a:p>
          <a:p>
            <a:r>
              <a:rPr lang="ru-RU" dirty="0" smtClean="0"/>
              <a:t>Построение речевых высказываний</a:t>
            </a:r>
          </a:p>
          <a:p>
            <a:r>
              <a:rPr lang="ru-RU" dirty="0" smtClean="0"/>
              <a:t>Лидерство</a:t>
            </a:r>
          </a:p>
          <a:p>
            <a:r>
              <a:rPr lang="ru-RU" dirty="0" smtClean="0"/>
              <a:t>Согласование действий с партнёром</a:t>
            </a:r>
          </a:p>
          <a:p>
            <a:r>
              <a:rPr lang="ru-RU" dirty="0" smtClean="0"/>
              <a:t>Оценка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D:\Документы - Игорь\Загрузки\Новая папка\202.h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900207"/>
            <a:ext cx="3498801" cy="2792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176</TotalTime>
  <Words>508</Words>
  <Application>Microsoft Office PowerPoint</Application>
  <PresentationFormat>Экран (4:3)</PresentationFormat>
  <Paragraphs>93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   Деятельность учителя по формированию учебных униварсальных действий </vt:lpstr>
      <vt:lpstr>Причины необходимости перехода общества к новой образовательной системе</vt:lpstr>
      <vt:lpstr>Возникновение понятия «Универсальные Учебные Действия»</vt:lpstr>
      <vt:lpstr>Универсальные учебные действия</vt:lpstr>
      <vt:lpstr>Функции универсальных учебных действий</vt:lpstr>
      <vt:lpstr>Виды универсальных учебных действий</vt:lpstr>
      <vt:lpstr>Познавательные УУД</vt:lpstr>
      <vt:lpstr>Регулятивные УУД</vt:lpstr>
      <vt:lpstr>   Коммуникативные УУД </vt:lpstr>
      <vt:lpstr>Личностные УУД</vt:lpstr>
      <vt:lpstr>Личностные УУД</vt:lpstr>
      <vt:lpstr>Критерии оценки сформированности УУД у учащихся</vt:lpstr>
      <vt:lpstr>Технологии, приёмы, способы формирования личностного самоопределения </vt:lpstr>
      <vt:lpstr>«Карта знаний и достижений учащихся»</vt:lpstr>
      <vt:lpstr>«Карта достижений» может помочь учащимся:</vt:lpstr>
      <vt:lpstr>«Карта знаний и достижений» может стать средством:</vt:lpstr>
      <vt:lpstr>Преемственность в формировании УУД</vt:lpstr>
      <vt:lpstr>Преемственность формирования УУД обеспечивается за счёт:</vt:lpstr>
      <vt:lpstr>Преемственность результатов формирования УУД</vt:lpstr>
      <vt:lpstr>Памятка для учителя</vt:lpstr>
      <vt:lpstr>Необходимо помнить: </vt:lpstr>
      <vt:lpstr>ДЛЯ ПЕРВОКЛАССНИКА НЕОБХОДИМО: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учителя по формированию учебных униварсальных действий</dc:title>
  <dc:creator>Ирина</dc:creator>
  <cp:lastModifiedBy>Igor</cp:lastModifiedBy>
  <cp:revision>24</cp:revision>
  <dcterms:created xsi:type="dcterms:W3CDTF">2011-11-03T12:57:47Z</dcterms:created>
  <dcterms:modified xsi:type="dcterms:W3CDTF">2011-11-06T16:47:04Z</dcterms:modified>
</cp:coreProperties>
</file>