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5"/>
  </p:notesMasterIdLst>
  <p:sldIdLst>
    <p:sldId id="267" r:id="rId2"/>
    <p:sldId id="257" r:id="rId3"/>
    <p:sldId id="270" r:id="rId4"/>
    <p:sldId id="261" r:id="rId5"/>
    <p:sldId id="275" r:id="rId6"/>
    <p:sldId id="276" r:id="rId7"/>
    <p:sldId id="277" r:id="rId8"/>
    <p:sldId id="259" r:id="rId9"/>
    <p:sldId id="262" r:id="rId10"/>
    <p:sldId id="278" r:id="rId11"/>
    <p:sldId id="273" r:id="rId12"/>
    <p:sldId id="272" r:id="rId13"/>
    <p:sldId id="266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76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009311-97E5-456C-A5DE-70EB20544645}" type="datetimeFigureOut">
              <a:rPr lang="ru-RU" smtClean="0"/>
              <a:pPr/>
              <a:t>28.10.2014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56099E-F801-45BC-A1D4-83B8FB1F786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41438" y="914400"/>
            <a:ext cx="4176712" cy="31337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46163" y="4352925"/>
            <a:ext cx="4765675" cy="347503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1B9110E3-4993-4EEF-A486-9A899D110E9D}" type="datetimeFigureOut">
              <a:rPr lang="ru-RU" smtClean="0"/>
              <a:pPr/>
              <a:t>28.10.2014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2523407-A656-48C4-BB7F-199E61B78C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110E3-4993-4EEF-A486-9A899D110E9D}" type="datetimeFigureOut">
              <a:rPr lang="ru-RU" smtClean="0"/>
              <a:pPr/>
              <a:t>28.10.2014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23407-A656-48C4-BB7F-199E61B78C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110E3-4993-4EEF-A486-9A899D110E9D}" type="datetimeFigureOut">
              <a:rPr lang="ru-RU" smtClean="0"/>
              <a:pPr/>
              <a:t>28.10.2014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23407-A656-48C4-BB7F-199E61B78C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B9110E3-4993-4EEF-A486-9A899D110E9D}" type="datetimeFigureOut">
              <a:rPr lang="ru-RU" smtClean="0"/>
              <a:pPr/>
              <a:t>28.10.2014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2523407-A656-48C4-BB7F-199E61B78C9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1B9110E3-4993-4EEF-A486-9A899D110E9D}" type="datetimeFigureOut">
              <a:rPr lang="ru-RU" smtClean="0"/>
              <a:pPr/>
              <a:t>28.10.2014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2523407-A656-48C4-BB7F-199E61B78C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110E3-4993-4EEF-A486-9A899D110E9D}" type="datetimeFigureOut">
              <a:rPr lang="ru-RU" smtClean="0"/>
              <a:pPr/>
              <a:t>28.10.2014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23407-A656-48C4-BB7F-199E61B78C9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110E3-4993-4EEF-A486-9A899D110E9D}" type="datetimeFigureOut">
              <a:rPr lang="ru-RU" smtClean="0"/>
              <a:pPr/>
              <a:t>28.10.2014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23407-A656-48C4-BB7F-199E61B78C9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B9110E3-4993-4EEF-A486-9A899D110E9D}" type="datetimeFigureOut">
              <a:rPr lang="ru-RU" smtClean="0"/>
              <a:pPr/>
              <a:t>28.10.2014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2523407-A656-48C4-BB7F-199E61B78C9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110E3-4993-4EEF-A486-9A899D110E9D}" type="datetimeFigureOut">
              <a:rPr lang="ru-RU" smtClean="0"/>
              <a:pPr/>
              <a:t>28.10.2014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23407-A656-48C4-BB7F-199E61B78C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B9110E3-4993-4EEF-A486-9A899D110E9D}" type="datetimeFigureOut">
              <a:rPr lang="ru-RU" smtClean="0"/>
              <a:pPr/>
              <a:t>28.10.2014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2523407-A656-48C4-BB7F-199E61B78C9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B9110E3-4993-4EEF-A486-9A899D110E9D}" type="datetimeFigureOut">
              <a:rPr lang="ru-RU" smtClean="0"/>
              <a:pPr/>
              <a:t>28.10.2014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2523407-A656-48C4-BB7F-199E61B78C9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B9110E3-4993-4EEF-A486-9A899D110E9D}" type="datetimeFigureOut">
              <a:rPr lang="ru-RU" smtClean="0"/>
              <a:pPr/>
              <a:t>28.10.2014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2523407-A656-48C4-BB7F-199E61B78C9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0" y="0"/>
            <a:ext cx="7250767" cy="6186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Педагогические приемы,</a:t>
            </a: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средства, виды и формы работы</a:t>
            </a: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 младшими школьниками</a:t>
            </a: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 реализации </a:t>
            </a:r>
            <a:r>
              <a:rPr kumimoji="0" lang="ru-RU" sz="36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деятельностного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подхода.</a:t>
            </a: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Учитель </a:t>
            </a: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начальных классов</a:t>
            </a: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МБОУ СОШ № 89</a:t>
            </a: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Воронина</a:t>
            </a:r>
            <a:r>
              <a:rPr kumimoji="0" lang="ru-RU" b="0" i="0" u="none" strike="noStrike" cap="none" normalizeH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 М.М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Содержимое 4" descr="http://vestochka425.ru/sites/default/files/styles/medium/public/article/image/pochemuchka_luchshe.jpg"/>
          <p:cNvPicPr>
            <a:picLocks noGrp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857752" y="3571876"/>
            <a:ext cx="3214710" cy="2786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Планирование учебной деятельности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70C0"/>
                </a:solidFill>
              </a:rPr>
              <a:t>При планировании урока надо двигаться от идеи урока к этапам ее осознания детьми:</a:t>
            </a:r>
          </a:p>
          <a:p>
            <a:r>
              <a:rPr lang="ru-RU" dirty="0" smtClean="0">
                <a:solidFill>
                  <a:srgbClr val="0070C0"/>
                </a:solidFill>
              </a:rPr>
              <a:t>1. Этап мотивации (самоопределение ) к учебной деятельности.</a:t>
            </a:r>
          </a:p>
          <a:p>
            <a:r>
              <a:rPr lang="ru-RU" dirty="0" smtClean="0">
                <a:solidFill>
                  <a:srgbClr val="0070C0"/>
                </a:solidFill>
              </a:rPr>
              <a:t>2. Актуализация знаний.</a:t>
            </a:r>
          </a:p>
          <a:p>
            <a:r>
              <a:rPr lang="ru-RU" dirty="0" smtClean="0">
                <a:solidFill>
                  <a:srgbClr val="0070C0"/>
                </a:solidFill>
              </a:rPr>
              <a:t>3. Проблемное объяснение нового материала.</a:t>
            </a:r>
          </a:p>
          <a:p>
            <a:r>
              <a:rPr lang="ru-RU" dirty="0" smtClean="0">
                <a:solidFill>
                  <a:srgbClr val="0070C0"/>
                </a:solidFill>
              </a:rPr>
              <a:t>4. Первичное закрепление.</a:t>
            </a:r>
          </a:p>
          <a:p>
            <a:r>
              <a:rPr lang="ru-RU" dirty="0" smtClean="0">
                <a:solidFill>
                  <a:srgbClr val="0070C0"/>
                </a:solidFill>
              </a:rPr>
              <a:t>5. Самостоятельная работа.</a:t>
            </a:r>
          </a:p>
          <a:p>
            <a:r>
              <a:rPr lang="ru-RU" dirty="0" smtClean="0">
                <a:solidFill>
                  <a:srgbClr val="0070C0"/>
                </a:solidFill>
              </a:rPr>
              <a:t>6. Включение в систему знаний и повторение.</a:t>
            </a:r>
          </a:p>
          <a:p>
            <a:r>
              <a:rPr lang="ru-RU" dirty="0" smtClean="0">
                <a:solidFill>
                  <a:srgbClr val="0070C0"/>
                </a:solidFill>
              </a:rPr>
              <a:t>7.Рефлексия и итог урока.</a:t>
            </a:r>
            <a:endParaRPr lang="ru-RU" dirty="0">
              <a:solidFill>
                <a:srgbClr val="0070C0"/>
              </a:solidFill>
            </a:endParaRPr>
          </a:p>
        </p:txBody>
      </p:sp>
      <p:pic>
        <p:nvPicPr>
          <p:cNvPr id="4" name="Рисунок 3" descr="Новости:family - Городской портал Тольятти - 445000.ru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29520" y="357166"/>
            <a:ext cx="1438275" cy="1071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Содержимое 2"/>
          <p:cNvSpPr>
            <a:spLocks noGrp="1"/>
          </p:cNvSpPr>
          <p:nvPr>
            <p:ph idx="1"/>
          </p:nvPr>
        </p:nvSpPr>
        <p:spPr>
          <a:xfrm>
            <a:off x="395288" y="765175"/>
            <a:ext cx="8291512" cy="5688013"/>
          </a:xfrm>
        </p:spPr>
        <p:txBody>
          <a:bodyPr>
            <a:normAutofit/>
          </a:bodyPr>
          <a:lstStyle/>
          <a:p>
            <a:pPr>
              <a:buFont typeface="Arial" charset="0"/>
              <a:buNone/>
            </a:pPr>
            <a:r>
              <a:rPr lang="ru-RU" dirty="0" smtClean="0"/>
              <a:t>     </a:t>
            </a:r>
            <a:r>
              <a:rPr lang="ru-RU" b="1" i="1" u="sng" dirty="0" smtClean="0">
                <a:solidFill>
                  <a:srgbClr val="FF0000"/>
                </a:solidFill>
                <a:latin typeface="Calibri" pitchFamily="34" charset="0"/>
              </a:rPr>
              <a:t>Предлагаемая структура занятия на основании </a:t>
            </a:r>
            <a:r>
              <a:rPr lang="ru-RU" b="1" i="1" u="sng" dirty="0" err="1" smtClean="0">
                <a:solidFill>
                  <a:srgbClr val="FF0000"/>
                </a:solidFill>
                <a:latin typeface="Calibri" pitchFamily="34" charset="0"/>
              </a:rPr>
              <a:t>деятельностного</a:t>
            </a:r>
            <a:r>
              <a:rPr lang="ru-RU" b="1" i="1" u="sng" dirty="0" smtClean="0">
                <a:solidFill>
                  <a:srgbClr val="FF0000"/>
                </a:solidFill>
                <a:latin typeface="Calibri" pitchFamily="34" charset="0"/>
              </a:rPr>
              <a:t> подхода  :</a:t>
            </a:r>
          </a:p>
          <a:p>
            <a:pPr algn="ctr">
              <a:buFont typeface="Arial" charset="0"/>
              <a:buNone/>
            </a:pPr>
            <a:r>
              <a:rPr lang="ru-RU" sz="3600" b="1" dirty="0" smtClean="0">
                <a:solidFill>
                  <a:srgbClr val="0070C0"/>
                </a:solidFill>
                <a:latin typeface="Calibri" pitchFamily="34" charset="0"/>
              </a:rPr>
              <a:t>Создание проблемной ситуации -&gt; Целевая установка -&gt; Мотивирование к деятельности (надо, хочу, могу) &gt; Проектирование решений проблемной ситуации -&gt; Выполнение действий (заданий) - Анализ результатов деятельности&gt;  Подведение итогов.</a:t>
            </a:r>
          </a:p>
          <a:p>
            <a:pPr>
              <a:buFont typeface="Arial" charset="0"/>
              <a:buNone/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Содержимое 2"/>
          <p:cNvSpPr>
            <a:spLocks noGrp="1"/>
          </p:cNvSpPr>
          <p:nvPr>
            <p:ph idx="1"/>
          </p:nvPr>
        </p:nvSpPr>
        <p:spPr>
          <a:xfrm>
            <a:off x="457200" y="476250"/>
            <a:ext cx="8229600" cy="5905500"/>
          </a:xfrm>
        </p:spPr>
        <p:txBody>
          <a:bodyPr/>
          <a:lstStyle/>
          <a:p>
            <a:pPr algn="ctr">
              <a:buFont typeface="Arial" charset="0"/>
              <a:buNone/>
            </a:pPr>
            <a:r>
              <a:rPr lang="ru-RU" b="1" i="1" u="sng" dirty="0" smtClean="0">
                <a:solidFill>
                  <a:srgbClr val="FF0000"/>
                </a:solidFill>
                <a:latin typeface="Calibri" pitchFamily="34" charset="0"/>
              </a:rPr>
              <a:t>Золотые правила </a:t>
            </a:r>
            <a:r>
              <a:rPr lang="ru-RU" b="1" i="1" u="sng" dirty="0" err="1" smtClean="0">
                <a:solidFill>
                  <a:srgbClr val="FF0000"/>
                </a:solidFill>
                <a:latin typeface="Calibri" pitchFamily="34" charset="0"/>
              </a:rPr>
              <a:t>деятельностного</a:t>
            </a:r>
            <a:r>
              <a:rPr lang="ru-RU" b="1" i="1" u="sng" dirty="0" smtClean="0">
                <a:solidFill>
                  <a:srgbClr val="FF0000"/>
                </a:solidFill>
                <a:latin typeface="Calibri" pitchFamily="34" charset="0"/>
              </a:rPr>
              <a:t> подхода:</a:t>
            </a:r>
            <a:endParaRPr lang="ru-RU" i="1" u="sng" dirty="0" smtClean="0">
              <a:solidFill>
                <a:srgbClr val="FF0000"/>
              </a:solidFill>
              <a:latin typeface="Calibri" pitchFamily="34" charset="0"/>
            </a:endParaRPr>
          </a:p>
          <a:p>
            <a:r>
              <a:rPr lang="ru-RU" b="1" dirty="0" smtClean="0">
                <a:solidFill>
                  <a:srgbClr val="0070C0"/>
                </a:solidFill>
                <a:latin typeface="Calibri" pitchFamily="34" charset="0"/>
              </a:rPr>
              <a:t>подари ребёнку радость творчества, осознание авторского голоса;</a:t>
            </a:r>
          </a:p>
          <a:p>
            <a:r>
              <a:rPr lang="ru-RU" b="1" dirty="0" smtClean="0">
                <a:solidFill>
                  <a:srgbClr val="0070C0"/>
                </a:solidFill>
                <a:latin typeface="Calibri" pitchFamily="34" charset="0"/>
              </a:rPr>
              <a:t>веди ребёнка от собственного опыта к общественному;</a:t>
            </a:r>
          </a:p>
          <a:p>
            <a:r>
              <a:rPr lang="ru-RU" b="1" dirty="0" smtClean="0">
                <a:solidFill>
                  <a:srgbClr val="0070C0"/>
                </a:solidFill>
                <a:latin typeface="Calibri" pitchFamily="34" charset="0"/>
              </a:rPr>
              <a:t>будь не «над», а «рядом»; </a:t>
            </a:r>
          </a:p>
          <a:p>
            <a:r>
              <a:rPr lang="ru-RU" b="1" dirty="0" smtClean="0">
                <a:solidFill>
                  <a:srgbClr val="0070C0"/>
                </a:solidFill>
                <a:latin typeface="Calibri" pitchFamily="34" charset="0"/>
              </a:rPr>
              <a:t> радуйся вопросу, но отвечать не спеши; </a:t>
            </a:r>
          </a:p>
          <a:p>
            <a:r>
              <a:rPr lang="ru-RU" b="1" dirty="0" smtClean="0">
                <a:solidFill>
                  <a:srgbClr val="0070C0"/>
                </a:solidFill>
                <a:latin typeface="Calibri" pitchFamily="34" charset="0"/>
              </a:rPr>
              <a:t>учи анализировать каждый этап работы;</a:t>
            </a:r>
          </a:p>
          <a:p>
            <a:r>
              <a:rPr lang="ru-RU" b="1" dirty="0" smtClean="0">
                <a:solidFill>
                  <a:srgbClr val="0070C0"/>
                </a:solidFill>
                <a:latin typeface="Calibri" pitchFamily="34" charset="0"/>
              </a:rPr>
              <a:t>критикуя, стимулируй активность ребенка</a:t>
            </a:r>
            <a:r>
              <a:rPr lang="ru-RU" b="1" dirty="0" smtClean="0">
                <a:solidFill>
                  <a:srgbClr val="0070C0"/>
                </a:solidFill>
              </a:rPr>
              <a:t>.</a:t>
            </a:r>
          </a:p>
          <a:p>
            <a:pPr>
              <a:buFont typeface="Arial" charset="0"/>
              <a:buNone/>
            </a:pPr>
            <a:endParaRPr lang="ru-RU" dirty="0" smtClean="0"/>
          </a:p>
        </p:txBody>
      </p:sp>
      <p:pic>
        <p:nvPicPr>
          <p:cNvPr id="3" name="Рисунок 2" descr="http://eduenglishirina.ucoz.ru/informatika/01f31e9621df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4414" y="4214818"/>
            <a:ext cx="2215415" cy="22782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Рисунок 3" descr="Тематическое планирование по курсу внеурочной деятельности подвижные игры - Все для отдыха: юмор, музыка, фильмы, обои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00694" y="4143380"/>
            <a:ext cx="2547942" cy="2286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4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43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43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43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43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43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433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://ryabinka-volkhov.ru/groups/88cd019de87095f6-main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0" y="1138237"/>
            <a:ext cx="4572000" cy="458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Спасибо за внимание! 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Удачи в осуществлении </a:t>
            </a:r>
            <a:r>
              <a:rPr lang="ru-RU" dirty="0" err="1" smtClean="0">
                <a:solidFill>
                  <a:srgbClr val="FF0000"/>
                </a:solidFill>
              </a:rPr>
              <a:t>деятельностного</a:t>
            </a:r>
            <a:r>
              <a:rPr lang="ru-RU" dirty="0" smtClean="0">
                <a:solidFill>
                  <a:srgbClr val="FF0000"/>
                </a:solidFill>
              </a:rPr>
              <a:t> подхода в обучении.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quarter" idx="1"/>
          </p:nvPr>
        </p:nvSpPr>
        <p:spPr>
          <a:xfrm>
            <a:off x="642910" y="1785926"/>
            <a:ext cx="7281890" cy="4688026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85852" y="428604"/>
            <a:ext cx="592935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 </a:t>
            </a:r>
            <a:r>
              <a:rPr lang="ru-RU" sz="2400" dirty="0">
                <a:solidFill>
                  <a:srgbClr val="0070C0"/>
                </a:solidFill>
              </a:rPr>
              <a:t>«Настоящий учитель показывает  своему  ученику не готовое здание, над которым  положены тысячелетия  труда, но </a:t>
            </a:r>
            <a:r>
              <a:rPr lang="ru-RU" sz="24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ведет</a:t>
            </a:r>
            <a:r>
              <a:rPr lang="ru-RU" sz="2400" dirty="0">
                <a:solidFill>
                  <a:srgbClr val="0070C0"/>
                </a:solidFill>
              </a:rPr>
              <a:t> его к </a:t>
            </a:r>
            <a:r>
              <a:rPr lang="ru-RU" sz="2400" dirty="0" err="1">
                <a:solidFill>
                  <a:srgbClr val="0070C0"/>
                </a:solidFill>
              </a:rPr>
              <a:t>разрабатыванию</a:t>
            </a:r>
            <a:r>
              <a:rPr lang="ru-RU" sz="2400" dirty="0">
                <a:solidFill>
                  <a:srgbClr val="0070C0"/>
                </a:solidFill>
              </a:rPr>
              <a:t>  строительного материала, возводит здание  с ним вместе, учит  его строительству</a:t>
            </a:r>
            <a:r>
              <a:rPr lang="ru-RU" sz="2400" dirty="0">
                <a:solidFill>
                  <a:srgbClr val="0070C0"/>
                </a:solidFill>
                <a:latin typeface="Calibri" pitchFamily="34" charset="0"/>
              </a:rPr>
              <a:t>».</a:t>
            </a:r>
            <a:r>
              <a:rPr lang="ru-RU" sz="2400" dirty="0">
                <a:solidFill>
                  <a:srgbClr val="0070C0"/>
                </a:solidFill>
              </a:rPr>
              <a:t>    </a:t>
            </a:r>
            <a:r>
              <a:rPr lang="ru-RU" sz="2400" dirty="0" err="1">
                <a:solidFill>
                  <a:srgbClr val="0070C0"/>
                </a:solidFill>
              </a:rPr>
              <a:t>А.Дистервег</a:t>
            </a:r>
            <a:r>
              <a:rPr lang="ru-RU" sz="2400" dirty="0">
                <a:solidFill>
                  <a:srgbClr val="0070C0"/>
                </a:solidFill>
              </a:rPr>
              <a:t>.</a:t>
            </a:r>
          </a:p>
        </p:txBody>
      </p:sp>
      <p:pic>
        <p:nvPicPr>
          <p:cNvPr id="19458" name="Picture 2" descr="http://didaktor.ru/wp-content/uploads/2012/02/konflikt-300x21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28992" y="3429000"/>
            <a:ext cx="3857632" cy="292895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Text Box 1"/>
          <p:cNvSpPr txBox="1">
            <a:spLocks noChangeArrowheads="1"/>
          </p:cNvSpPr>
          <p:nvPr/>
        </p:nvSpPr>
        <p:spPr bwMode="auto">
          <a:xfrm>
            <a:off x="720725" y="320675"/>
            <a:ext cx="7559675" cy="5799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algn="ctr">
              <a:spcBef>
                <a:spcPts val="9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3600" b="1" dirty="0">
                <a:solidFill>
                  <a:srgbClr val="000000"/>
                </a:solidFill>
                <a:latin typeface="Bitstream Vera Serif" pitchFamily="16" charset="0"/>
              </a:rPr>
              <a:t> </a:t>
            </a:r>
          </a:p>
          <a:p>
            <a:pPr algn="ctr">
              <a:spcBef>
                <a:spcPts val="9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sz="3600" b="1" dirty="0">
              <a:solidFill>
                <a:srgbClr val="0070C0"/>
              </a:solidFill>
              <a:latin typeface="Bitstream Vera Serif" pitchFamily="16" charset="0"/>
            </a:endParaRPr>
          </a:p>
          <a:p>
            <a:pPr algn="ctr">
              <a:spcBef>
                <a:spcPts val="9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3600" dirty="0">
                <a:solidFill>
                  <a:srgbClr val="0070C0"/>
                </a:solidFill>
                <a:latin typeface="Calibri" pitchFamily="34" charset="0"/>
              </a:rPr>
              <a:t>– это организация учебного процесса, в котором главное место отводится активной и разносторонней, в максимальной степени самостоятельной познавательной деятельности школьника.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1260475" y="179388"/>
            <a:ext cx="8229600" cy="1054100"/>
          </a:xfrm>
          <a:ln/>
        </p:spPr>
        <p:txBody>
          <a:bodyPr tIns="9000"/>
          <a:lstStyle/>
          <a:p>
            <a:pPr hangingPunct="1">
              <a:spcBef>
                <a:spcPts val="9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3600" b="1" dirty="0" err="1" smtClean="0">
                <a:solidFill>
                  <a:srgbClr val="FF0000"/>
                </a:solidFill>
              </a:rPr>
              <a:t>Деятельностный</a:t>
            </a:r>
            <a:r>
              <a:rPr lang="ru-RU" sz="3600" b="1" dirty="0" smtClean="0">
                <a:solidFill>
                  <a:srgbClr val="FF0000"/>
                </a:solidFill>
              </a:rPr>
              <a:t> метод обучения</a:t>
            </a:r>
            <a:endParaRPr lang="ru-RU" sz="3600" b="1" dirty="0">
              <a:solidFill>
                <a:srgbClr val="FF0000"/>
              </a:solidFill>
            </a:endParaRPr>
          </a:p>
        </p:txBody>
      </p:sp>
      <p:pic>
        <p:nvPicPr>
          <p:cNvPr id="4" name="Рисунок 3" descr="http://para.by/media/para.by/base/news_text_2399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43635" y="5072074"/>
            <a:ext cx="2143141" cy="1428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9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7" grpId="0"/>
      <p:bldP spid="921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" name="Прямая со стрелкой 14"/>
          <p:cNvCxnSpPr/>
          <p:nvPr/>
        </p:nvCxnSpPr>
        <p:spPr>
          <a:xfrm rot="16200000" flipH="1">
            <a:off x="4429125" y="1143001"/>
            <a:ext cx="3214687" cy="307181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71" name="Заголовок 1"/>
          <p:cNvSpPr>
            <a:spLocks noGrp="1"/>
          </p:cNvSpPr>
          <p:nvPr>
            <p:ph type="title"/>
          </p:nvPr>
        </p:nvSpPr>
        <p:spPr>
          <a:xfrm>
            <a:off x="500034" y="-357214"/>
            <a:ext cx="7467600" cy="1368412"/>
          </a:xfrm>
        </p:spPr>
        <p:txBody>
          <a:bodyPr/>
          <a:lstStyle/>
          <a:p>
            <a:pPr eaLnBrk="1" hangingPunct="1"/>
            <a:r>
              <a:rPr lang="ru-RU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Деятельностный</a:t>
            </a: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подход</a:t>
            </a:r>
          </a:p>
        </p:txBody>
      </p:sp>
      <p:sp>
        <p:nvSpPr>
          <p:cNvPr id="7172" name="Содержимое 4"/>
          <p:cNvSpPr>
            <a:spLocks noGrp="1"/>
          </p:cNvSpPr>
          <p:nvPr>
            <p:ph sz="quarter" idx="1"/>
          </p:nvPr>
        </p:nvSpPr>
        <p:spPr>
          <a:xfrm>
            <a:off x="0" y="1928813"/>
            <a:ext cx="8686800" cy="4197350"/>
          </a:xfrm>
        </p:spPr>
        <p:txBody>
          <a:bodyPr/>
          <a:lstStyle/>
          <a:p>
            <a:pPr algn="ctr" eaLnBrk="1" hangingPunct="1">
              <a:buFont typeface="Arial" charset="0"/>
              <a:buNone/>
            </a:pPr>
            <a:r>
              <a:rPr lang="ru-RU" sz="4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искать                                 думать                                 сотрудничать</a:t>
            </a:r>
          </a:p>
          <a:p>
            <a:pPr eaLnBrk="1" hangingPunct="1">
              <a:buFont typeface="Arial" charset="0"/>
              <a:buNone/>
            </a:pPr>
            <a:r>
              <a:rPr lang="ru-RU" sz="4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приниматься за дело                         </a:t>
            </a:r>
          </a:p>
          <a:p>
            <a:pPr algn="r" eaLnBrk="1" hangingPunct="1">
              <a:buFont typeface="Arial" charset="0"/>
              <a:buNone/>
            </a:pPr>
            <a:r>
              <a:rPr lang="ru-RU" sz="4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             адаптироваться</a:t>
            </a:r>
          </a:p>
          <a:p>
            <a:pPr eaLnBrk="1" hangingPunct="1">
              <a:buFont typeface="Arial" charset="0"/>
              <a:buNone/>
            </a:pPr>
            <a:endParaRPr lang="ru-RU" sz="40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" name="Прямая со стрелкой 6"/>
          <p:cNvCxnSpPr/>
          <p:nvPr/>
        </p:nvCxnSpPr>
        <p:spPr>
          <a:xfrm>
            <a:off x="4857752" y="1000108"/>
            <a:ext cx="1928808" cy="857265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 rot="10800000" flipV="1">
            <a:off x="928662" y="1071546"/>
            <a:ext cx="2714644" cy="1000124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 rot="5400000">
            <a:off x="3572668" y="1856564"/>
            <a:ext cx="1571624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rot="5400000">
            <a:off x="2107380" y="1107274"/>
            <a:ext cx="2143139" cy="2071683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Рисунок 11" descr="Двое детей в школьной партой - Стоковое векторное изображение clairev #5204687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8" y="4143380"/>
            <a:ext cx="3714776" cy="27146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Осуществление </a:t>
            </a:r>
            <a:r>
              <a:rPr lang="ru-RU" sz="3200" b="1" dirty="0" err="1" smtClean="0">
                <a:solidFill>
                  <a:srgbClr val="FF0000"/>
                </a:solidFill>
              </a:rPr>
              <a:t>деятельностного</a:t>
            </a:r>
            <a:r>
              <a:rPr lang="ru-RU" sz="3200" b="1" dirty="0" smtClean="0">
                <a:solidFill>
                  <a:srgbClr val="FF0000"/>
                </a:solidFill>
              </a:rPr>
              <a:t> </a:t>
            </a:r>
            <a:r>
              <a:rPr lang="ru-RU" sz="3200" b="1" dirty="0" smtClean="0">
                <a:solidFill>
                  <a:srgbClr val="FF0000"/>
                </a:solidFill>
                <a:latin typeface="Calibri" pitchFamily="34" charset="0"/>
              </a:rPr>
              <a:t>подхода</a:t>
            </a:r>
            <a:r>
              <a:rPr lang="ru-RU" sz="3200" b="1" dirty="0" smtClean="0">
                <a:solidFill>
                  <a:srgbClr val="FF0000"/>
                </a:solidFill>
              </a:rPr>
              <a:t>: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rgbClr val="0070C0"/>
                </a:solidFill>
                <a:latin typeface="Calibri" pitchFamily="34" charset="0"/>
              </a:rPr>
              <a:t>Моделирование и анализ жизненных ситуаций</a:t>
            </a:r>
          </a:p>
          <a:p>
            <a:r>
              <a:rPr lang="ru-RU" dirty="0" smtClean="0">
                <a:solidFill>
                  <a:srgbClr val="0070C0"/>
                </a:solidFill>
                <a:latin typeface="Calibri" pitchFamily="34" charset="0"/>
              </a:rPr>
              <a:t>Участие в проектной и исследовательской деятельности</a:t>
            </a:r>
          </a:p>
          <a:p>
            <a:r>
              <a:rPr lang="ru-RU" dirty="0" smtClean="0">
                <a:solidFill>
                  <a:srgbClr val="0070C0"/>
                </a:solidFill>
                <a:latin typeface="Calibri" pitchFamily="34" charset="0"/>
              </a:rPr>
              <a:t>Вовлечение в игровую, оценочно-дискуссионную, рефлексивную деятельность</a:t>
            </a:r>
            <a:endParaRPr lang="ru-RU" dirty="0">
              <a:solidFill>
                <a:srgbClr val="0070C0"/>
              </a:solidFill>
              <a:latin typeface="Calibri" pitchFamily="34" charset="0"/>
            </a:endParaRPr>
          </a:p>
        </p:txBody>
      </p:sp>
      <p:pic>
        <p:nvPicPr>
          <p:cNvPr id="4" name="Рисунок 3" descr="Фотографии школьников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57686" y="4000504"/>
            <a:ext cx="3000396" cy="2428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  <a:latin typeface="Calibri" pitchFamily="34" charset="0"/>
              </a:rPr>
              <a:t>Направления работы:</a:t>
            </a:r>
            <a:endParaRPr lang="ru-RU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70C0"/>
                </a:solidFill>
                <a:latin typeface="Calibri" pitchFamily="34" charset="0"/>
              </a:rPr>
              <a:t>Работа с источниками информации</a:t>
            </a:r>
          </a:p>
          <a:p>
            <a:r>
              <a:rPr lang="ru-RU" dirty="0" smtClean="0">
                <a:solidFill>
                  <a:srgbClr val="0070C0"/>
                </a:solidFill>
                <a:latin typeface="Calibri" pitchFamily="34" charset="0"/>
              </a:rPr>
              <a:t>Решение практических и познавательных задач</a:t>
            </a:r>
          </a:p>
          <a:p>
            <a:r>
              <a:rPr lang="ru-RU" dirty="0" smtClean="0">
                <a:solidFill>
                  <a:srgbClr val="0070C0"/>
                </a:solidFill>
                <a:latin typeface="Calibri" pitchFamily="34" charset="0"/>
              </a:rPr>
              <a:t>Участие в обучающих играх, моделирующих ситуациях из реальной жизни</a:t>
            </a:r>
          </a:p>
          <a:p>
            <a:r>
              <a:rPr lang="ru-RU" dirty="0" smtClean="0">
                <a:solidFill>
                  <a:srgbClr val="0070C0"/>
                </a:solidFill>
                <a:latin typeface="Calibri" pitchFamily="34" charset="0"/>
              </a:rPr>
              <a:t>Аргументированная защита своей позиции, оппонирование иному мнению</a:t>
            </a:r>
          </a:p>
          <a:p>
            <a:r>
              <a:rPr lang="ru-RU" dirty="0" smtClean="0">
                <a:solidFill>
                  <a:srgbClr val="0070C0"/>
                </a:solidFill>
                <a:latin typeface="Calibri" pitchFamily="34" charset="0"/>
              </a:rPr>
              <a:t>Выполнение творческих работ и исследовательских проектов</a:t>
            </a:r>
            <a:endParaRPr lang="ru-RU" dirty="0">
              <a:solidFill>
                <a:srgbClr val="0070C0"/>
              </a:solidFill>
              <a:latin typeface="Calibri" pitchFamily="34" charset="0"/>
            </a:endParaRPr>
          </a:p>
        </p:txBody>
      </p:sp>
      <p:pic>
        <p:nvPicPr>
          <p:cNvPr id="4" name="Рисунок 3" descr="http://para.by/media/para.by/base/news_text_2399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86644" y="428604"/>
            <a:ext cx="1500197" cy="1928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za_y_ac: Для чего тогда списки дали?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3439" y="4657725"/>
            <a:ext cx="2071702" cy="18431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Стандарт нового поколения и есть стандарт, который помогает учиться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70C0"/>
                </a:solidFill>
              </a:rPr>
              <a:t>Стандарт нового поколения помогает овладеть универсальными учебными действиями.</a:t>
            </a:r>
          </a:p>
          <a:p>
            <a:r>
              <a:rPr lang="ru-RU" dirty="0" smtClean="0">
                <a:solidFill>
                  <a:srgbClr val="0070C0"/>
                </a:solidFill>
              </a:rPr>
              <a:t>Именно в действии порождается знание.</a:t>
            </a:r>
            <a:endParaRPr lang="ru-RU" dirty="0">
              <a:solidFill>
                <a:srgbClr val="0070C0"/>
              </a:solidFill>
            </a:endParaRPr>
          </a:p>
        </p:txBody>
      </p:sp>
      <p:pic>
        <p:nvPicPr>
          <p:cNvPr id="4" name="Рисунок 3" descr="http://blogwar.ru/ifls/small-image/130711-124116-3417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43372" y="3071810"/>
            <a:ext cx="3552824" cy="33337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Активные  формы  и  методы  обучения</a:t>
            </a:r>
          </a:p>
        </p:txBody>
      </p:sp>
      <p:sp>
        <p:nvSpPr>
          <p:cNvPr id="4099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игра, (различные  виды  игр);</a:t>
            </a:r>
          </a:p>
          <a:p>
            <a:pPr eaLnBrk="1" hangingPunct="1">
              <a:buFont typeface="Arial" charset="0"/>
              <a:buNone/>
            </a:pP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-  проблемная  ситуация;</a:t>
            </a:r>
          </a:p>
          <a:p>
            <a:pPr eaLnBrk="1" hangingPunct="1">
              <a:buFont typeface="Arial" charset="0"/>
              <a:buNone/>
            </a:pP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-  обучение  через  деятельность;</a:t>
            </a:r>
          </a:p>
          <a:p>
            <a:pPr eaLnBrk="1" hangingPunct="1">
              <a:buFont typeface="Arial" charset="0"/>
              <a:buNone/>
            </a:pP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-  групповая  и  парная  работа;</a:t>
            </a:r>
          </a:p>
          <a:p>
            <a:pPr eaLnBrk="1" hangingPunct="1">
              <a:buFont typeface="Arial" charset="0"/>
              <a:buNone/>
            </a:pP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-  «оценочная»  деятельность  учащихся (результат).</a:t>
            </a:r>
          </a:p>
          <a:p>
            <a:pPr eaLnBrk="1" hangingPunct="1"/>
            <a:endParaRPr lang="ru-RU" dirty="0" smtClean="0"/>
          </a:p>
        </p:txBody>
      </p:sp>
      <p:pic>
        <p:nvPicPr>
          <p:cNvPr id="7" name="Рисунок 6" descr="Начальная школа - Школьные новости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71604" y="4357694"/>
            <a:ext cx="4933964" cy="2214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" dur="8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5" dur="8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8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9" dur="8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0" dur="8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8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4" dur="8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5" dur="8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8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642938"/>
            <a:ext cx="9144000" cy="100012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Типология уроков в дидактической системе </a:t>
            </a:r>
            <a:br>
              <a:rPr lang="ru-RU" sz="3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деятельностного</a:t>
            </a:r>
            <a:r>
              <a:rPr lang="ru-RU" sz="3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метода </a:t>
            </a:r>
            <a:r>
              <a:rPr lang="ru-RU" i="1" dirty="0" smtClean="0"/>
              <a:t/>
            </a:r>
            <a:br>
              <a:rPr lang="ru-RU" i="1" dirty="0" smtClean="0"/>
            </a:br>
            <a:endParaRPr lang="ru-RU" i="1" dirty="0" smtClean="0"/>
          </a:p>
        </p:txBody>
      </p:sp>
      <p:sp>
        <p:nvSpPr>
          <p:cNvPr id="9219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285875"/>
            <a:ext cx="8229600" cy="4840288"/>
          </a:xfrm>
        </p:spPr>
        <p:txBody>
          <a:bodyPr/>
          <a:lstStyle/>
          <a:p>
            <a:pPr eaLnBrk="1" hangingPunct="1"/>
            <a:r>
              <a:rPr lang="ru-RU" sz="3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уроки «открытия» нового знания;</a:t>
            </a:r>
          </a:p>
          <a:p>
            <a:pPr eaLnBrk="1" hangingPunct="1"/>
            <a:r>
              <a:rPr lang="ru-RU" sz="3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уроки рефлексии;</a:t>
            </a:r>
          </a:p>
          <a:p>
            <a:pPr eaLnBrk="1" hangingPunct="1"/>
            <a:r>
              <a:rPr lang="ru-RU" sz="3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уроки общеметодологической направленности;</a:t>
            </a:r>
          </a:p>
          <a:p>
            <a:pPr eaLnBrk="1" hangingPunct="1"/>
            <a:r>
              <a:rPr lang="ru-RU" sz="3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уроки развивающего контроля.</a:t>
            </a:r>
          </a:p>
        </p:txBody>
      </p:sp>
      <p:pic>
        <p:nvPicPr>
          <p:cNvPr id="9220" name="Picture 2" descr="deti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49474" y="4214818"/>
            <a:ext cx="3094526" cy="28352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" dur="8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5" dur="8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8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9" dur="80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0" dur="80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80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221</TotalTime>
  <Words>414</Words>
  <Application>Microsoft Office PowerPoint</Application>
  <PresentationFormat>Экран (4:3)</PresentationFormat>
  <Paragraphs>67</Paragraphs>
  <Slides>13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Эркер</vt:lpstr>
      <vt:lpstr>Слайд 1</vt:lpstr>
      <vt:lpstr>Слайд 2</vt:lpstr>
      <vt:lpstr>Деятельностный метод обучения</vt:lpstr>
      <vt:lpstr>Деятельностный подход</vt:lpstr>
      <vt:lpstr>Осуществление деятельностного подхода:</vt:lpstr>
      <vt:lpstr>Направления работы:</vt:lpstr>
      <vt:lpstr>Стандарт нового поколения и есть стандарт, который помогает учиться.</vt:lpstr>
      <vt:lpstr>Активные  формы  и  методы  обучения</vt:lpstr>
      <vt:lpstr>Типология уроков в дидактической системе  деятельностного метода  </vt:lpstr>
      <vt:lpstr>Планирование учебной деятельности</vt:lpstr>
      <vt:lpstr>Слайд 11</vt:lpstr>
      <vt:lpstr>Слайд 12</vt:lpstr>
      <vt:lpstr>Спасибо за внимание!  Удачи в осуществлении деятельностного подхода в обучении.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29</cp:revision>
  <dcterms:created xsi:type="dcterms:W3CDTF">2014-10-23T13:59:06Z</dcterms:created>
  <dcterms:modified xsi:type="dcterms:W3CDTF">2014-10-28T13:05:43Z</dcterms:modified>
</cp:coreProperties>
</file>