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7" r:id="rId4"/>
    <p:sldId id="305" r:id="rId5"/>
    <p:sldId id="306" r:id="rId6"/>
    <p:sldId id="308" r:id="rId7"/>
    <p:sldId id="282" r:id="rId8"/>
    <p:sldId id="280" r:id="rId9"/>
    <p:sldId id="296" r:id="rId10"/>
    <p:sldId id="285" r:id="rId11"/>
    <p:sldId id="294" r:id="rId12"/>
    <p:sldId id="298" r:id="rId13"/>
    <p:sldId id="301" r:id="rId14"/>
    <p:sldId id="288" r:id="rId15"/>
    <p:sldId id="310" r:id="rId16"/>
    <p:sldId id="311" r:id="rId17"/>
    <p:sldId id="303" r:id="rId18"/>
    <p:sldId id="277" r:id="rId19"/>
    <p:sldId id="290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FAA4FC"/>
    <a:srgbClr val="008000"/>
    <a:srgbClr val="003366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155E6-0A06-420A-B48A-25636FED6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5856C-76FA-4FE7-9594-1F323FE6E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69BB9-D3A7-4631-BC80-950FFDD60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B7BA9-DE63-4B28-8A76-79B53FFD0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01EB8-87F7-498F-8045-33C6E5E54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B374-4E49-42F0-B618-87D6863EC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57AD2-71B5-425D-B8C4-234D19B08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B8140-DC33-4EA6-88DD-8C0A67C8D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8F0CB-7796-47C5-AB8D-D5E593D40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B1C37-545C-4B26-906B-7F2422E4B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38A52-EEA8-4E34-BBD2-EED9A2AF0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2A9B4E8-D5AE-455B-A3C7-C0591F83C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1285875" y="428625"/>
            <a:ext cx="6929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200" b="1">
                <a:latin typeface="Times New Roman" pitchFamily="18" charset="0"/>
                <a:cs typeface="Times New Roman" pitchFamily="18" charset="0"/>
              </a:rPr>
              <a:t>МУНИЦИПАЛЬНОЕ СПЕЦИАЛЬНОЕ (КОРРЕКЦИОННОЕ)</a:t>
            </a:r>
          </a:p>
          <a:p>
            <a:pPr algn="ctr" eaLnBrk="0" hangingPunct="0"/>
            <a:r>
              <a:rPr lang="ru-RU" sz="1200" b="1">
                <a:latin typeface="Times New Roman" pitchFamily="18" charset="0"/>
                <a:cs typeface="Times New Roman" pitchFamily="18" charset="0"/>
              </a:rPr>
              <a:t> ОБРАЗОВАТЕЛЬНОЕ УЧРЕЖДЕНИЕ</a:t>
            </a:r>
          </a:p>
          <a:p>
            <a:pPr algn="ctr" eaLnBrk="0" hangingPunct="0"/>
            <a:r>
              <a:rPr lang="ru-RU" sz="1200" b="1">
                <a:latin typeface="Times New Roman" pitchFamily="18" charset="0"/>
                <a:cs typeface="Times New Roman" pitchFamily="18" charset="0"/>
              </a:rPr>
              <a:t>СПЕЦИАЛЬНАЯ (КОРРЕКЦИОННАЯ) ШКОЛА - ИНТЕРНАТ 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 ВИДА</a:t>
            </a:r>
          </a:p>
          <a:p>
            <a:pPr algn="ctr" eaLnBrk="0" hangingPunct="0"/>
            <a:r>
              <a:rPr lang="ru-RU" sz="1200" b="1">
                <a:latin typeface="Times New Roman" pitchFamily="18" charset="0"/>
                <a:cs typeface="Times New Roman" pitchFamily="18" charset="0"/>
              </a:rPr>
              <a:t>Г. СТУПИНО, МОСКОВСКОЙ ОБЛАСТИ</a:t>
            </a:r>
            <a:endParaRPr lang="ru-RU" sz="1200" b="1"/>
          </a:p>
        </p:txBody>
      </p:sp>
      <p:sp>
        <p:nvSpPr>
          <p:cNvPr id="3075" name="Заголовок 6"/>
          <p:cNvSpPr>
            <a:spLocks noGrp="1"/>
          </p:cNvSpPr>
          <p:nvPr>
            <p:ph type="ctrTitle"/>
          </p:nvPr>
        </p:nvSpPr>
        <p:spPr>
          <a:xfrm>
            <a:off x="1000125" y="34290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sz="2400" b="1" u="sng" cap="all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cap="all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cap="all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u="sng" cap="all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ИКТ на уроках</a:t>
            </a:r>
            <a:br>
              <a:rPr lang="ru-RU" sz="2400" b="1" cap="all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</a:t>
            </a:r>
            <a:br>
              <a:rPr lang="ru-RU" sz="2400" b="1" cap="all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коррекционной школе VIII вида</a:t>
            </a:r>
            <a:r>
              <a:rPr lang="ru-RU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008000"/>
              </a:solidFill>
            </a:endParaRPr>
          </a:p>
        </p:txBody>
      </p:sp>
      <p:sp>
        <p:nvSpPr>
          <p:cNvPr id="2052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428875" y="5105400"/>
            <a:ext cx="6400800" cy="1752600"/>
          </a:xfrm>
        </p:spPr>
        <p:txBody>
          <a:bodyPr/>
          <a:lstStyle/>
          <a:p>
            <a:pPr algn="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Опыт работы</a:t>
            </a:r>
          </a:p>
          <a:p>
            <a:pPr algn="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учителя начальных  классов </a:t>
            </a:r>
          </a:p>
          <a:p>
            <a:pPr algn="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Беспаловой Любови Владимировны</a:t>
            </a:r>
          </a:p>
          <a:p>
            <a:endParaRPr lang="ru-RU" smtClean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42875"/>
            <a:ext cx="8686800" cy="777875"/>
          </a:xfrm>
        </p:spPr>
        <p:txBody>
          <a:bodyPr/>
          <a:lstStyle/>
          <a:p>
            <a:r>
              <a:rPr lang="ru-RU" sz="2400" b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СПИШИ ПРЕДЛОЖЕНИЕ,</a:t>
            </a:r>
            <a:r>
              <a:rPr lang="en-US" sz="2400" b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ВСТАВЛЯЯ ПРОПУЩЕННЫЕ БУКВЫ</a:t>
            </a:r>
            <a:endParaRPr lang="ru-RU" sz="2400" smtClean="0">
              <a:solidFill>
                <a:srgbClr val="006666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71550" y="1268413"/>
            <a:ext cx="2520950" cy="2881312"/>
            <a:chOff x="6300" y="6300"/>
            <a:chExt cx="1346" cy="1440"/>
          </a:xfrm>
        </p:grpSpPr>
        <p:pic>
          <p:nvPicPr>
            <p:cNvPr id="11281" name="Picture 4" descr="img03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00" y="6660"/>
              <a:ext cx="626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5" descr="img03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20" y="6480"/>
              <a:ext cx="626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6" descr="img03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0" y="6300"/>
              <a:ext cx="626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8" name="Freeform 7"/>
          <p:cNvSpPr>
            <a:spLocks/>
          </p:cNvSpPr>
          <p:nvPr/>
        </p:nvSpPr>
        <p:spPr bwMode="auto">
          <a:xfrm>
            <a:off x="2627313" y="1412875"/>
            <a:ext cx="4537075" cy="3024188"/>
          </a:xfrm>
          <a:custGeom>
            <a:avLst/>
            <a:gdLst>
              <a:gd name="T0" fmla="*/ 2147483647 w 1984"/>
              <a:gd name="T1" fmla="*/ 2147483647 h 1711"/>
              <a:gd name="T2" fmla="*/ 2147483647 w 1984"/>
              <a:gd name="T3" fmla="*/ 2147483647 h 1711"/>
              <a:gd name="T4" fmla="*/ 2147483647 w 1984"/>
              <a:gd name="T5" fmla="*/ 2147483647 h 1711"/>
              <a:gd name="T6" fmla="*/ 2147483647 w 1984"/>
              <a:gd name="T7" fmla="*/ 2147483647 h 1711"/>
              <a:gd name="T8" fmla="*/ 2147483647 w 1984"/>
              <a:gd name="T9" fmla="*/ 2147483647 h 1711"/>
              <a:gd name="T10" fmla="*/ 2147483647 w 1984"/>
              <a:gd name="T11" fmla="*/ 2147483647 h 1711"/>
              <a:gd name="T12" fmla="*/ 2147483647 w 1984"/>
              <a:gd name="T13" fmla="*/ 2147483647 h 1711"/>
              <a:gd name="T14" fmla="*/ 2147483647 w 1984"/>
              <a:gd name="T15" fmla="*/ 2147483647 h 1711"/>
              <a:gd name="T16" fmla="*/ 2147483647 w 1984"/>
              <a:gd name="T17" fmla="*/ 2147483647 h 1711"/>
              <a:gd name="T18" fmla="*/ 2147483647 w 1984"/>
              <a:gd name="T19" fmla="*/ 2147483647 h 1711"/>
              <a:gd name="T20" fmla="*/ 2147483647 w 1984"/>
              <a:gd name="T21" fmla="*/ 2147483647 h 1711"/>
              <a:gd name="T22" fmla="*/ 2147483647 w 1984"/>
              <a:gd name="T23" fmla="*/ 2147483647 h 1711"/>
              <a:gd name="T24" fmla="*/ 2147483647 w 1984"/>
              <a:gd name="T25" fmla="*/ 2147483647 h 1711"/>
              <a:gd name="T26" fmla="*/ 2147483647 w 1984"/>
              <a:gd name="T27" fmla="*/ 2147483647 h 1711"/>
              <a:gd name="T28" fmla="*/ 2147483647 w 1984"/>
              <a:gd name="T29" fmla="*/ 2147483647 h 1711"/>
              <a:gd name="T30" fmla="*/ 2147483647 w 1984"/>
              <a:gd name="T31" fmla="*/ 2147483647 h 1711"/>
              <a:gd name="T32" fmla="*/ 2147483647 w 1984"/>
              <a:gd name="T33" fmla="*/ 2147483647 h 1711"/>
              <a:gd name="T34" fmla="*/ 2147483647 w 1984"/>
              <a:gd name="T35" fmla="*/ 2147483647 h 1711"/>
              <a:gd name="T36" fmla="*/ 2147483647 w 1984"/>
              <a:gd name="T37" fmla="*/ 2147483647 h 1711"/>
              <a:gd name="T38" fmla="*/ 0 w 1984"/>
              <a:gd name="T39" fmla="*/ 2147483647 h 1711"/>
              <a:gd name="T40" fmla="*/ 2147483647 w 1984"/>
              <a:gd name="T41" fmla="*/ 2147483647 h 1711"/>
              <a:gd name="T42" fmla="*/ 2147483647 w 1984"/>
              <a:gd name="T43" fmla="*/ 2147483647 h 1711"/>
              <a:gd name="T44" fmla="*/ 2147483647 w 1984"/>
              <a:gd name="T45" fmla="*/ 2147483647 h 1711"/>
              <a:gd name="T46" fmla="*/ 2147483647 w 1984"/>
              <a:gd name="T47" fmla="*/ 2147483647 h 1711"/>
              <a:gd name="T48" fmla="*/ 2147483647 w 1984"/>
              <a:gd name="T49" fmla="*/ 2147483647 h 1711"/>
              <a:gd name="T50" fmla="*/ 2147483647 w 1984"/>
              <a:gd name="T51" fmla="*/ 2147483647 h 1711"/>
              <a:gd name="T52" fmla="*/ 2147483647 w 1984"/>
              <a:gd name="T53" fmla="*/ 2147483647 h 1711"/>
              <a:gd name="T54" fmla="*/ 2147483647 w 1984"/>
              <a:gd name="T55" fmla="*/ 2147483647 h 1711"/>
              <a:gd name="T56" fmla="*/ 2147483647 w 1984"/>
              <a:gd name="T57" fmla="*/ 2147483647 h 1711"/>
              <a:gd name="T58" fmla="*/ 2147483647 w 1984"/>
              <a:gd name="T59" fmla="*/ 2147483647 h 1711"/>
              <a:gd name="T60" fmla="*/ 2147483647 w 1984"/>
              <a:gd name="T61" fmla="*/ 2147483647 h 1711"/>
              <a:gd name="T62" fmla="*/ 2147483647 w 1984"/>
              <a:gd name="T63" fmla="*/ 2147483647 h 1711"/>
              <a:gd name="T64" fmla="*/ 2147483647 w 1984"/>
              <a:gd name="T65" fmla="*/ 2147483647 h 1711"/>
              <a:gd name="T66" fmla="*/ 2147483647 w 1984"/>
              <a:gd name="T67" fmla="*/ 2147483647 h 1711"/>
              <a:gd name="T68" fmla="*/ 2147483647 w 1984"/>
              <a:gd name="T69" fmla="*/ 2147483647 h 1711"/>
              <a:gd name="T70" fmla="*/ 2147483647 w 1984"/>
              <a:gd name="T71" fmla="*/ 2147483647 h 1711"/>
              <a:gd name="T72" fmla="*/ 2147483647 w 1984"/>
              <a:gd name="T73" fmla="*/ 2147483647 h 1711"/>
              <a:gd name="T74" fmla="*/ 2147483647 w 1984"/>
              <a:gd name="T75" fmla="*/ 2147483647 h 1711"/>
              <a:gd name="T76" fmla="*/ 2147483647 w 1984"/>
              <a:gd name="T77" fmla="*/ 2147483647 h 1711"/>
              <a:gd name="T78" fmla="*/ 2147483647 w 1984"/>
              <a:gd name="T79" fmla="*/ 2147483647 h 1711"/>
              <a:gd name="T80" fmla="*/ 2147483647 w 1984"/>
              <a:gd name="T81" fmla="*/ 2147483647 h 1711"/>
              <a:gd name="T82" fmla="*/ 2147483647 w 1984"/>
              <a:gd name="T83" fmla="*/ 2147483647 h 1711"/>
              <a:gd name="T84" fmla="*/ 2147483647 w 1984"/>
              <a:gd name="T85" fmla="*/ 2147483647 h 1711"/>
              <a:gd name="T86" fmla="*/ 2147483647 w 1984"/>
              <a:gd name="T87" fmla="*/ 2147483647 h 1711"/>
              <a:gd name="T88" fmla="*/ 2147483647 w 1984"/>
              <a:gd name="T89" fmla="*/ 2147483647 h 171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984"/>
              <a:gd name="T136" fmla="*/ 0 h 1711"/>
              <a:gd name="T137" fmla="*/ 1984 w 1984"/>
              <a:gd name="T138" fmla="*/ 1711 h 171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984" h="1711">
                <a:moveTo>
                  <a:pt x="1526" y="20"/>
                </a:moveTo>
                <a:cubicBezTo>
                  <a:pt x="1352" y="25"/>
                  <a:pt x="1244" y="32"/>
                  <a:pt x="1088" y="47"/>
                </a:cubicBezTo>
                <a:cubicBezTo>
                  <a:pt x="1034" y="66"/>
                  <a:pt x="1000" y="114"/>
                  <a:pt x="950" y="130"/>
                </a:cubicBezTo>
                <a:cubicBezTo>
                  <a:pt x="941" y="139"/>
                  <a:pt x="933" y="149"/>
                  <a:pt x="923" y="157"/>
                </a:cubicBezTo>
                <a:cubicBezTo>
                  <a:pt x="915" y="164"/>
                  <a:pt x="904" y="168"/>
                  <a:pt x="896" y="175"/>
                </a:cubicBezTo>
                <a:cubicBezTo>
                  <a:pt x="855" y="211"/>
                  <a:pt x="845" y="230"/>
                  <a:pt x="795" y="249"/>
                </a:cubicBezTo>
                <a:cubicBezTo>
                  <a:pt x="760" y="284"/>
                  <a:pt x="731" y="335"/>
                  <a:pt x="685" y="358"/>
                </a:cubicBezTo>
                <a:cubicBezTo>
                  <a:pt x="635" y="383"/>
                  <a:pt x="600" y="388"/>
                  <a:pt x="557" y="431"/>
                </a:cubicBezTo>
                <a:cubicBezTo>
                  <a:pt x="536" y="452"/>
                  <a:pt x="510" y="470"/>
                  <a:pt x="493" y="495"/>
                </a:cubicBezTo>
                <a:cubicBezTo>
                  <a:pt x="481" y="513"/>
                  <a:pt x="469" y="532"/>
                  <a:pt x="457" y="550"/>
                </a:cubicBezTo>
                <a:cubicBezTo>
                  <a:pt x="451" y="559"/>
                  <a:pt x="438" y="578"/>
                  <a:pt x="438" y="578"/>
                </a:cubicBezTo>
                <a:cubicBezTo>
                  <a:pt x="417" y="640"/>
                  <a:pt x="399" y="627"/>
                  <a:pt x="365" y="669"/>
                </a:cubicBezTo>
                <a:cubicBezTo>
                  <a:pt x="320" y="725"/>
                  <a:pt x="277" y="782"/>
                  <a:pt x="228" y="834"/>
                </a:cubicBezTo>
                <a:cubicBezTo>
                  <a:pt x="220" y="858"/>
                  <a:pt x="219" y="869"/>
                  <a:pt x="201" y="889"/>
                </a:cubicBezTo>
                <a:cubicBezTo>
                  <a:pt x="187" y="905"/>
                  <a:pt x="155" y="934"/>
                  <a:pt x="155" y="934"/>
                </a:cubicBezTo>
                <a:cubicBezTo>
                  <a:pt x="145" y="966"/>
                  <a:pt x="133" y="984"/>
                  <a:pt x="109" y="1007"/>
                </a:cubicBezTo>
                <a:cubicBezTo>
                  <a:pt x="96" y="1047"/>
                  <a:pt x="75" y="1071"/>
                  <a:pt x="45" y="1099"/>
                </a:cubicBezTo>
                <a:cubicBezTo>
                  <a:pt x="36" y="1126"/>
                  <a:pt x="27" y="1154"/>
                  <a:pt x="18" y="1181"/>
                </a:cubicBezTo>
                <a:cubicBezTo>
                  <a:pt x="15" y="1190"/>
                  <a:pt x="12" y="1200"/>
                  <a:pt x="9" y="1209"/>
                </a:cubicBezTo>
                <a:cubicBezTo>
                  <a:pt x="6" y="1218"/>
                  <a:pt x="0" y="1236"/>
                  <a:pt x="0" y="1236"/>
                </a:cubicBezTo>
                <a:cubicBezTo>
                  <a:pt x="3" y="1306"/>
                  <a:pt x="4" y="1376"/>
                  <a:pt x="9" y="1446"/>
                </a:cubicBezTo>
                <a:cubicBezTo>
                  <a:pt x="12" y="1492"/>
                  <a:pt x="19" y="1569"/>
                  <a:pt x="45" y="1611"/>
                </a:cubicBezTo>
                <a:cubicBezTo>
                  <a:pt x="61" y="1637"/>
                  <a:pt x="140" y="1665"/>
                  <a:pt x="173" y="1666"/>
                </a:cubicBezTo>
                <a:cubicBezTo>
                  <a:pt x="283" y="1669"/>
                  <a:pt x="392" y="1672"/>
                  <a:pt x="502" y="1675"/>
                </a:cubicBezTo>
                <a:cubicBezTo>
                  <a:pt x="686" y="1711"/>
                  <a:pt x="875" y="1697"/>
                  <a:pt x="1060" y="1684"/>
                </a:cubicBezTo>
                <a:cubicBezTo>
                  <a:pt x="1127" y="1662"/>
                  <a:pt x="1192" y="1658"/>
                  <a:pt x="1261" y="1647"/>
                </a:cubicBezTo>
                <a:cubicBezTo>
                  <a:pt x="1321" y="1628"/>
                  <a:pt x="1380" y="1586"/>
                  <a:pt x="1444" y="1574"/>
                </a:cubicBezTo>
                <a:cubicBezTo>
                  <a:pt x="1606" y="1545"/>
                  <a:pt x="1453" y="1580"/>
                  <a:pt x="1554" y="1556"/>
                </a:cubicBezTo>
                <a:cubicBezTo>
                  <a:pt x="1591" y="1446"/>
                  <a:pt x="1527" y="1619"/>
                  <a:pt x="1590" y="1510"/>
                </a:cubicBezTo>
                <a:cubicBezTo>
                  <a:pt x="1596" y="1499"/>
                  <a:pt x="1607" y="1417"/>
                  <a:pt x="1609" y="1410"/>
                </a:cubicBezTo>
                <a:cubicBezTo>
                  <a:pt x="1613" y="1397"/>
                  <a:pt x="1622" y="1386"/>
                  <a:pt x="1627" y="1373"/>
                </a:cubicBezTo>
                <a:cubicBezTo>
                  <a:pt x="1644" y="1333"/>
                  <a:pt x="1641" y="1295"/>
                  <a:pt x="1673" y="1263"/>
                </a:cubicBezTo>
                <a:cubicBezTo>
                  <a:pt x="1683" y="1233"/>
                  <a:pt x="1696" y="1213"/>
                  <a:pt x="1718" y="1190"/>
                </a:cubicBezTo>
                <a:cubicBezTo>
                  <a:pt x="1742" y="1126"/>
                  <a:pt x="1734" y="1049"/>
                  <a:pt x="1782" y="998"/>
                </a:cubicBezTo>
                <a:cubicBezTo>
                  <a:pt x="1796" y="960"/>
                  <a:pt x="1801" y="915"/>
                  <a:pt x="1819" y="879"/>
                </a:cubicBezTo>
                <a:cubicBezTo>
                  <a:pt x="1824" y="869"/>
                  <a:pt x="1833" y="862"/>
                  <a:pt x="1837" y="852"/>
                </a:cubicBezTo>
                <a:cubicBezTo>
                  <a:pt x="1845" y="834"/>
                  <a:pt x="1850" y="815"/>
                  <a:pt x="1856" y="797"/>
                </a:cubicBezTo>
                <a:cubicBezTo>
                  <a:pt x="1870" y="756"/>
                  <a:pt x="1878" y="714"/>
                  <a:pt x="1901" y="678"/>
                </a:cubicBezTo>
                <a:cubicBezTo>
                  <a:pt x="1925" y="581"/>
                  <a:pt x="1892" y="698"/>
                  <a:pt x="1929" y="614"/>
                </a:cubicBezTo>
                <a:cubicBezTo>
                  <a:pt x="1952" y="562"/>
                  <a:pt x="1964" y="504"/>
                  <a:pt x="1984" y="450"/>
                </a:cubicBezTo>
                <a:cubicBezTo>
                  <a:pt x="1981" y="374"/>
                  <a:pt x="1981" y="297"/>
                  <a:pt x="1974" y="221"/>
                </a:cubicBezTo>
                <a:cubicBezTo>
                  <a:pt x="1961" y="91"/>
                  <a:pt x="1815" y="76"/>
                  <a:pt x="1718" y="47"/>
                </a:cubicBezTo>
                <a:cubicBezTo>
                  <a:pt x="1670" y="33"/>
                  <a:pt x="1621" y="22"/>
                  <a:pt x="1572" y="11"/>
                </a:cubicBezTo>
                <a:cubicBezTo>
                  <a:pt x="1560" y="8"/>
                  <a:pt x="1548" y="0"/>
                  <a:pt x="1536" y="2"/>
                </a:cubicBezTo>
                <a:cubicBezTo>
                  <a:pt x="1529" y="3"/>
                  <a:pt x="1529" y="14"/>
                  <a:pt x="1526" y="2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659563" y="3068638"/>
            <a:ext cx="1728787" cy="1296987"/>
            <a:chOff x="6300" y="6300"/>
            <a:chExt cx="1346" cy="1440"/>
          </a:xfrm>
        </p:grpSpPr>
        <p:pic>
          <p:nvPicPr>
            <p:cNvPr id="11278" name="Picture 9" descr="img0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" y="6660"/>
              <a:ext cx="626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10" descr="img0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0" y="6480"/>
              <a:ext cx="626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11" descr="img0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60" y="6300"/>
              <a:ext cx="626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0" name="WordArt 12"/>
          <p:cNvSpPr>
            <a:spLocks noChangeArrowheads="1" noChangeShapeType="1" noTextEdit="1"/>
          </p:cNvSpPr>
          <p:nvPr/>
        </p:nvSpPr>
        <p:spPr bwMode="auto">
          <a:xfrm>
            <a:off x="611188" y="4868863"/>
            <a:ext cx="799147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 оз . ра л . са.</a:t>
            </a:r>
          </a:p>
        </p:txBody>
      </p:sp>
      <p:pic>
        <p:nvPicPr>
          <p:cNvPr id="132109" name="Picture 13" descr="img01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924175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10" name="WordArt 14"/>
          <p:cNvSpPr>
            <a:spLocks noChangeArrowheads="1" noChangeShapeType="1" noTextEdit="1"/>
          </p:cNvSpPr>
          <p:nvPr/>
        </p:nvSpPr>
        <p:spPr bwMode="auto">
          <a:xfrm>
            <a:off x="3132138" y="5084763"/>
            <a:ext cx="71913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</a:t>
            </a:r>
          </a:p>
        </p:txBody>
      </p:sp>
      <p:sp>
        <p:nvSpPr>
          <p:cNvPr id="132111" name="WordArt 15"/>
          <p:cNvSpPr>
            <a:spLocks noChangeArrowheads="1" noChangeShapeType="1" noTextEdit="1"/>
          </p:cNvSpPr>
          <p:nvPr/>
        </p:nvSpPr>
        <p:spPr bwMode="auto">
          <a:xfrm>
            <a:off x="6443663" y="5084763"/>
            <a:ext cx="64928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е</a:t>
            </a:r>
          </a:p>
        </p:txBody>
      </p:sp>
      <p:sp>
        <p:nvSpPr>
          <p:cNvPr id="132112" name="WordArt 16"/>
          <p:cNvSpPr>
            <a:spLocks noChangeArrowheads="1" noChangeShapeType="1" noTextEdit="1"/>
          </p:cNvSpPr>
          <p:nvPr/>
        </p:nvSpPr>
        <p:spPr bwMode="auto">
          <a:xfrm>
            <a:off x="6400800" y="5113338"/>
            <a:ext cx="792163" cy="668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</a:t>
            </a:r>
          </a:p>
        </p:txBody>
      </p:sp>
      <p:sp>
        <p:nvSpPr>
          <p:cNvPr id="132113" name="Line 17"/>
          <p:cNvSpPr>
            <a:spLocks noChangeShapeType="1"/>
          </p:cNvSpPr>
          <p:nvPr/>
        </p:nvSpPr>
        <p:spPr bwMode="auto">
          <a:xfrm>
            <a:off x="3132138" y="5949950"/>
            <a:ext cx="792162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2114" name="Line 18"/>
          <p:cNvSpPr>
            <a:spLocks noChangeShapeType="1"/>
          </p:cNvSpPr>
          <p:nvPr/>
        </p:nvSpPr>
        <p:spPr bwMode="auto">
          <a:xfrm>
            <a:off x="6372225" y="5949950"/>
            <a:ext cx="792163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77" name="Рисунок 19" descr="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30414">
            <a:off x="8140700" y="198438"/>
            <a:ext cx="608013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10" grpId="0" animBg="1"/>
      <p:bldP spid="132111" grpId="0" animBg="1"/>
      <p:bldP spid="132111" grpId="1" animBg="1"/>
      <p:bldP spid="132112" grpId="0" animBg="1"/>
      <p:bldP spid="132113" grpId="0" animBg="1"/>
      <p:bldP spid="1321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3-в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2" descr="3-в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1104">
            <a:off x="4558734" y="565521"/>
            <a:ext cx="2183043" cy="323413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Облако 5"/>
          <p:cNvSpPr/>
          <p:nvPr/>
        </p:nvSpPr>
        <p:spPr>
          <a:xfrm flipV="1">
            <a:off x="285750" y="428625"/>
            <a:ext cx="4572000" cy="392906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ро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 flipV="1">
            <a:off x="4357688" y="2857500"/>
            <a:ext cx="4572000" cy="358616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1563" y="1143000"/>
            <a:ext cx="652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ро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14625" y="1143000"/>
            <a:ext cx="566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ча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28750" y="1857375"/>
            <a:ext cx="795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ща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71813" y="1857375"/>
            <a:ext cx="91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Ве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5813" y="2714625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ту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71688" y="2714625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ра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71875" y="2714625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до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14563" y="3500438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чу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86375" y="3571875"/>
            <a:ext cx="652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пи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786563" y="3571875"/>
            <a:ext cx="928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све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29313" y="4214813"/>
            <a:ext cx="795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ща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286625" y="4214813"/>
            <a:ext cx="795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ка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000625" y="4929188"/>
            <a:ext cx="795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щу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643688" y="5000625"/>
            <a:ext cx="566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ча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786688" y="5000625"/>
            <a:ext cx="652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Ро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43625" y="5643563"/>
            <a:ext cx="795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ма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285875" y="1000125"/>
            <a:ext cx="233838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ща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чаща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ту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ера</a:t>
            </a:r>
          </a:p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до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429250" y="3286125"/>
            <a:ext cx="23733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пи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ща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чаща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све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</a:t>
            </a:r>
          </a:p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ома</a:t>
            </a:r>
          </a:p>
          <a:p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щу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ка</a:t>
            </a:r>
          </a:p>
        </p:txBody>
      </p:sp>
      <p:sp>
        <p:nvSpPr>
          <p:cNvPr id="12313" name="TextBox 24"/>
          <p:cNvSpPr txBox="1">
            <a:spLocks noChangeArrowheads="1"/>
          </p:cNvSpPr>
          <p:nvPr/>
        </p:nvSpPr>
        <p:spPr bwMode="auto">
          <a:xfrm>
            <a:off x="3500438" y="142875"/>
            <a:ext cx="4429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СОСТАВЬТЕ СЛОВА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Овал 44"/>
          <p:cNvSpPr/>
          <p:nvPr/>
        </p:nvSpPr>
        <p:spPr>
          <a:xfrm>
            <a:off x="6929438" y="428625"/>
            <a:ext cx="1928812" cy="20002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357688" y="571500"/>
            <a:ext cx="1928812" cy="20002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286000" y="571500"/>
            <a:ext cx="1928813" cy="20002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786313" y="2714625"/>
            <a:ext cx="2000250" cy="192881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143125" y="2714625"/>
            <a:ext cx="2000250" cy="20002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9CDFF"/>
              </a:clrFrom>
              <a:clrTo>
                <a:srgbClr val="99CDFF">
                  <a:alpha val="0"/>
                </a:srgbClr>
              </a:clrTo>
            </a:clrChange>
          </a:blip>
          <a:srcRect l="-2499" r="-7501" b="9808"/>
          <a:stretch>
            <a:fillRect/>
          </a:stretch>
        </p:blipFill>
        <p:spPr bwMode="auto">
          <a:xfrm>
            <a:off x="428625" y="0"/>
            <a:ext cx="13128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0"/>
            <a:ext cx="8715436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Математическая эстафета (</a:t>
            </a:r>
            <a:r>
              <a:rPr lang="ru-RU" sz="3200" b="1" dirty="0">
                <a:ln w="11430">
                  <a:solidFill>
                    <a:srgbClr val="FF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проверка</a:t>
            </a:r>
            <a:r>
              <a:rPr lang="ru-RU" sz="3200" b="1" dirty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endParaRPr lang="ru-RU" sz="4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928670"/>
            <a:ext cx="428628" cy="42862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72066" y="1571612"/>
            <a:ext cx="642942" cy="57150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1071546"/>
            <a:ext cx="357190" cy="42862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20511518">
            <a:off x="3084479" y="1584288"/>
            <a:ext cx="642942" cy="642942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2672557">
            <a:off x="2639170" y="1425538"/>
            <a:ext cx="428628" cy="571504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авильный пятиугольник 10"/>
          <p:cNvSpPr/>
          <p:nvPr/>
        </p:nvSpPr>
        <p:spPr>
          <a:xfrm>
            <a:off x="7858125" y="571500"/>
            <a:ext cx="642938" cy="714375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авильный пятиугольник 11"/>
          <p:cNvSpPr/>
          <p:nvPr/>
        </p:nvSpPr>
        <p:spPr>
          <a:xfrm>
            <a:off x="4714875" y="928688"/>
            <a:ext cx="428625" cy="500062"/>
          </a:xfrm>
          <a:prstGeom prst="pen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429520" y="1571612"/>
            <a:ext cx="500066" cy="50006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8625" y="1071563"/>
            <a:ext cx="1744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Цвет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2786063"/>
            <a:ext cx="20780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Форма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4313" y="5214938"/>
            <a:ext cx="2387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Размер</a:t>
            </a:r>
          </a:p>
        </p:txBody>
      </p:sp>
      <p:sp>
        <p:nvSpPr>
          <p:cNvPr id="19" name="Овал 18"/>
          <p:cNvSpPr/>
          <p:nvPr/>
        </p:nvSpPr>
        <p:spPr>
          <a:xfrm>
            <a:off x="3214678" y="4786322"/>
            <a:ext cx="642942" cy="57150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143372" y="4857760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4643438" y="4786322"/>
            <a:ext cx="714380" cy="500066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авильный пятиугольник 21"/>
          <p:cNvSpPr/>
          <p:nvPr/>
        </p:nvSpPr>
        <p:spPr>
          <a:xfrm>
            <a:off x="5429250" y="4786313"/>
            <a:ext cx="642938" cy="571500"/>
          </a:xfrm>
          <a:prstGeom prst="pen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643174" y="5572140"/>
            <a:ext cx="1000132" cy="100010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714744" y="5643578"/>
            <a:ext cx="857256" cy="8572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4714876" y="5572140"/>
            <a:ext cx="928694" cy="928694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авильный пятиугольник 25"/>
          <p:cNvSpPr/>
          <p:nvPr/>
        </p:nvSpPr>
        <p:spPr>
          <a:xfrm>
            <a:off x="5643563" y="5572125"/>
            <a:ext cx="1000125" cy="857250"/>
          </a:xfrm>
          <a:prstGeom prst="pen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857488" y="2857496"/>
            <a:ext cx="428628" cy="42862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2357422" y="3500438"/>
            <a:ext cx="642942" cy="7143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072066" y="3143248"/>
            <a:ext cx="428628" cy="42862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29250" y="3857625"/>
            <a:ext cx="642938" cy="642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215188" y="2500313"/>
            <a:ext cx="1928812" cy="19288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7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00" y="3929063"/>
            <a:ext cx="114776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Равнобедренный треугольник 34"/>
          <p:cNvSpPr/>
          <p:nvPr/>
        </p:nvSpPr>
        <p:spPr>
          <a:xfrm rot="2672557">
            <a:off x="8068457" y="2568545"/>
            <a:ext cx="428628" cy="571504"/>
          </a:xfrm>
          <a:prstGeom prst="triangle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7500958" y="2928934"/>
            <a:ext cx="642942" cy="642942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20726218">
            <a:off x="8161951" y="3279180"/>
            <a:ext cx="613959" cy="790256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143240" y="3500438"/>
            <a:ext cx="785818" cy="78581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715008" y="3000372"/>
            <a:ext cx="714380" cy="71438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357554" y="928670"/>
            <a:ext cx="500066" cy="6429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358082" y="1000108"/>
            <a:ext cx="428628" cy="42862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20511518">
            <a:off x="7942263" y="1369974"/>
            <a:ext cx="642942" cy="642942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2" grpId="0" animBg="1"/>
      <p:bldP spid="41" grpId="0" animBg="1"/>
      <p:bldP spid="32" grpId="0" animBg="1"/>
      <p:bldP spid="31" grpId="0" animBg="1"/>
      <p:bldP spid="11" grpId="0" animBg="1"/>
      <p:bldP spid="12" grpId="0" animBg="1"/>
      <p:bldP spid="16" grpId="0"/>
      <p:bldP spid="17" grpId="0"/>
      <p:bldP spid="18" grpId="0"/>
      <p:bldP spid="22" grpId="0" animBg="1"/>
      <p:bldP spid="26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надя\Рабочий стол\zagadki-dlya-detej-odezhda-i-obuv-1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2714">
            <a:off x="431101" y="172074"/>
            <a:ext cx="863405" cy="788327"/>
          </a:xfrm>
          <a:prstGeom prst="snip2DiagRect">
            <a:avLst/>
          </a:prstGeom>
          <a:noFill/>
          <a:ln>
            <a:noFill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14313" y="1785938"/>
            <a:ext cx="88630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Не носи долго  ……. … обувь в помещении.</a:t>
            </a:r>
          </a:p>
          <a:p>
            <a:pPr>
              <a:buFont typeface="Wingdings" pitchFamily="2" charset="2"/>
              <a:buChar char="Ø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В  ……………  сапоги надевай тёплые носки.</a:t>
            </a:r>
          </a:p>
          <a:p>
            <a:pPr>
              <a:buFont typeface="Wingdings" pitchFamily="2" charset="2"/>
              <a:buChar char="Ø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Не надевай  ………   обувь, можно заболеть.</a:t>
            </a:r>
          </a:p>
          <a:p>
            <a:pPr>
              <a:buFont typeface="Wingdings" pitchFamily="2" charset="2"/>
              <a:buChar char="Ø"/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Носи обувь своего ….</a:t>
            </a:r>
          </a:p>
          <a:p>
            <a:endParaRPr lang="ru-RU" sz="32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4286250"/>
            <a:ext cx="1557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тёплую</a:t>
            </a:r>
            <a:endParaRPr lang="ru-RU" sz="320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00813" y="4214813"/>
            <a:ext cx="2154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резиновые</a:t>
            </a:r>
            <a:endParaRPr lang="ru-RU" sz="320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86063" y="4357688"/>
            <a:ext cx="1433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чужую</a:t>
            </a:r>
            <a:endParaRPr lang="ru-RU" sz="320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29125" y="4357688"/>
            <a:ext cx="1773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размера</a:t>
            </a:r>
            <a:r>
              <a:rPr lang="ru-RU" sz="3200" b="1" u="sng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/>
          </a:p>
        </p:txBody>
      </p:sp>
      <p:sp>
        <p:nvSpPr>
          <p:cNvPr id="8" name="Прямоугольник 7"/>
          <p:cNvSpPr/>
          <p:nvPr/>
        </p:nvSpPr>
        <p:spPr>
          <a:xfrm>
            <a:off x="1444878" y="285728"/>
            <a:ext cx="691253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cap="all" dirty="0">
                <a:ln w="11430"/>
                <a:solidFill>
                  <a:srgbClr val="0066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ношения обуви</a:t>
            </a:r>
          </a:p>
        </p:txBody>
      </p:sp>
      <p:pic>
        <p:nvPicPr>
          <p:cNvPr id="1434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39996">
            <a:off x="6889750" y="5099050"/>
            <a:ext cx="13731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5214950"/>
            <a:ext cx="1762124" cy="1321593"/>
          </a:xfrm>
          <a:prstGeom prst="round2Diag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1 -0.0206 L 0.28178 -0.377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4 0.00046 L -0.61216 -0.283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0.10278 L -0.00903 -0.230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3 0.15787 L -0.04184 -0.16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0414">
            <a:off x="8140700" y="198438"/>
            <a:ext cx="608013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872989" y="142852"/>
            <a:ext cx="5636287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kern="10" cap="all" dirty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Сказки   </a:t>
            </a:r>
            <a:r>
              <a:rPr lang="ru-RU" sz="2800" b="1" kern="10" cap="all" dirty="0" err="1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Ганса-Христиана</a:t>
            </a:r>
            <a:r>
              <a:rPr lang="ru-RU" sz="2800" b="1" kern="10" cap="all" dirty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kern="10" cap="all" dirty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kern="10" cap="all" dirty="0">
                <a:ln w="1905"/>
                <a:solidFill>
                  <a:srgbClr val="0066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Андерсена (тест)</a:t>
            </a:r>
            <a:endParaRPr lang="ru-RU" sz="2800" b="1" cap="all" dirty="0">
              <a:ln w="1905"/>
              <a:solidFill>
                <a:srgbClr val="0066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4" name="Picture 6" descr="Картинка 5 из 8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929313" y="1500188"/>
            <a:ext cx="2714625" cy="3787775"/>
          </a:xfr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71625"/>
            <a:ext cx="57626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 попало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4400" b="1" kern="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Каю в глаз?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39750" y="3357563"/>
            <a:ext cx="51879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3333CC"/>
                </a:solidFill>
                <a:latin typeface="Comic Sans MS" pitchFamily="66" charset="0"/>
              </a:rPr>
              <a:t>СНЕЖИНКА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539750" y="4294188"/>
            <a:ext cx="518795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3333CC"/>
                </a:solidFill>
                <a:latin typeface="Comic Sans MS" pitchFamily="66" charset="0"/>
              </a:rPr>
              <a:t>ПЫЛИНКА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539750" y="5229225"/>
            <a:ext cx="5184775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3333CC"/>
                </a:solidFill>
                <a:latin typeface="Comic Sans MS" pitchFamily="66" charset="0"/>
              </a:rPr>
              <a:t>ОСКОЛОК ЗЕРКАЛА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3" descr="MMj0236357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924175"/>
            <a:ext cx="158591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643063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В домике тесном</a:t>
            </a:r>
          </a:p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Много сестёр,</a:t>
            </a:r>
          </a:p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Спрятан у каждой</a:t>
            </a:r>
          </a:p>
          <a:p>
            <a:pPr algn="ctr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В головке костёр.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908175" y="115888"/>
            <a:ext cx="5905500" cy="129698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 вы думаете, что это?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874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150938"/>
            <a:ext cx="30241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437063"/>
            <a:ext cx="29083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4365625"/>
            <a:ext cx="32004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0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1214422"/>
            <a:ext cx="2590804" cy="2597138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3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3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MMj0236357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549275"/>
            <a:ext cx="3419475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573463"/>
            <a:ext cx="2085975" cy="2813050"/>
          </a:xfrm>
          <a:prstGeom prst="rect">
            <a:avLst/>
          </a:prstGeom>
          <a:noFill/>
          <a:ln w="603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416" name="WordArt 12"/>
          <p:cNvSpPr>
            <a:spLocks noChangeArrowheads="1" noChangeShapeType="1" noTextEdit="1"/>
          </p:cNvSpPr>
          <p:nvPr/>
        </p:nvSpPr>
        <p:spPr bwMode="auto">
          <a:xfrm>
            <a:off x="1476375" y="0"/>
            <a:ext cx="5616575" cy="62071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Спичечные  этикетки</a:t>
            </a:r>
          </a:p>
        </p:txBody>
      </p:sp>
      <p:pic>
        <p:nvPicPr>
          <p:cNvPr id="9" name="Рисунок 8" descr="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642918"/>
            <a:ext cx="3096768" cy="2218944"/>
          </a:xfrm>
          <a:prstGeom prst="rect">
            <a:avLst/>
          </a:prstGeom>
        </p:spPr>
      </p:pic>
      <p:pic>
        <p:nvPicPr>
          <p:cNvPr id="11" name="Рисунок 10" descr="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2781317"/>
            <a:ext cx="2930675" cy="4076683"/>
          </a:xfrm>
          <a:prstGeom prst="rect">
            <a:avLst/>
          </a:prstGeom>
        </p:spPr>
      </p:pic>
      <p:pic>
        <p:nvPicPr>
          <p:cNvPr id="10" name="Рисунок 9" descr="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3214686"/>
            <a:ext cx="2249424" cy="3304032"/>
          </a:xfrm>
          <a:prstGeom prst="rect">
            <a:avLst/>
          </a:prstGeom>
        </p:spPr>
      </p:pic>
      <p:pic>
        <p:nvPicPr>
          <p:cNvPr id="12" name="Рисунок 11" descr="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714356"/>
            <a:ext cx="2928958" cy="2073172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2" descr="DSC012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857500"/>
            <a:ext cx="4929188" cy="369728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66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751138" y="928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cap="all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Эффективность использования</a:t>
            </a:r>
            <a:br>
              <a:rPr lang="ru-RU" sz="2800" b="1" cap="all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ИКТ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28600" y="20574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8438" name="Line 16"/>
          <p:cNvSpPr>
            <a:spLocks noChangeShapeType="1"/>
          </p:cNvSpPr>
          <p:nvPr/>
        </p:nvSpPr>
        <p:spPr bwMode="auto">
          <a:xfrm flipV="1">
            <a:off x="0" y="6597650"/>
            <a:ext cx="9144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endParaRPr lang="ru-RU"/>
          </a:p>
        </p:txBody>
      </p:sp>
      <p:pic>
        <p:nvPicPr>
          <p:cNvPr id="18439" name="Рисунок 11" descr="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0414">
            <a:off x="8140700" y="198438"/>
            <a:ext cx="608013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ьная выноска 13"/>
          <p:cNvSpPr/>
          <p:nvPr/>
        </p:nvSpPr>
        <p:spPr>
          <a:xfrm rot="18446040">
            <a:off x="1335882" y="1521619"/>
            <a:ext cx="1804987" cy="2816225"/>
          </a:xfrm>
          <a:prstGeom prst="wedgeEllipseCallout">
            <a:avLst/>
          </a:prstGeom>
          <a:solidFill>
            <a:srgbClr val="FAA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«Интересно!  Всё понятно!»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5" name="Овальная выноска 14"/>
          <p:cNvSpPr/>
          <p:nvPr/>
        </p:nvSpPr>
        <p:spPr>
          <a:xfrm rot="1517701">
            <a:off x="6446838" y="1504950"/>
            <a:ext cx="2000250" cy="2868613"/>
          </a:xfrm>
          <a:prstGeom prst="wedgeEllipseCallout">
            <a:avLst/>
          </a:prstGeom>
          <a:solidFill>
            <a:srgbClr val="FAA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«Я увидел то, что никогда не видел!…»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16" name="Овальная выноска 15"/>
          <p:cNvSpPr/>
          <p:nvPr/>
        </p:nvSpPr>
        <p:spPr>
          <a:xfrm rot="20599167" flipH="1">
            <a:off x="2992438" y="960438"/>
            <a:ext cx="1773237" cy="2549525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«Мне  очень нравится работать на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</a:rPr>
              <a:t>компью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  <a:latin typeface="Comic Sans MS" pitchFamily="66" charset="0"/>
              </a:rPr>
              <a:t>тере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»</a:t>
            </a: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 rot="287861">
            <a:off x="4886325" y="1000125"/>
            <a:ext cx="1812925" cy="2484438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«Почаще бы проводились уроки с </a:t>
            </a:r>
            <a:r>
              <a:rPr lang="ru-RU" b="1" dirty="0" err="1">
                <a:solidFill>
                  <a:schemeClr val="tx1"/>
                </a:solidFill>
                <a:latin typeface="Comic Sans MS" pitchFamily="66" charset="0"/>
              </a:rPr>
              <a:t>компью</a:t>
            </a:r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ru-RU" b="1" dirty="0" err="1">
                <a:solidFill>
                  <a:schemeClr val="tx1"/>
                </a:solidFill>
                <a:latin typeface="Comic Sans MS" pitchFamily="66" charset="0"/>
              </a:rPr>
              <a:t>тером</a:t>
            </a:r>
            <a:r>
              <a:rPr lang="ru-RU" b="1" dirty="0">
                <a:solidFill>
                  <a:schemeClr val="tx1"/>
                </a:solidFill>
                <a:latin typeface="Comic Sans MS" pitchFamily="66" charset="0"/>
              </a:rPr>
              <a:t>»</a:t>
            </a: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928688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i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Счастье людей заключается в том,</a:t>
            </a:r>
          </a:p>
          <a:p>
            <a:pPr algn="ctr" eaLnBrk="1" hangingPunct="1">
              <a:buFontTx/>
              <a:buNone/>
            </a:pPr>
            <a:r>
              <a:rPr lang="ru-RU" sz="3600" b="1" i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  чтобы любить делать то,</a:t>
            </a:r>
          </a:p>
          <a:p>
            <a:pPr algn="ctr" eaLnBrk="1" hangingPunct="1">
              <a:buFontTx/>
              <a:buNone/>
            </a:pPr>
            <a:r>
              <a:rPr lang="ru-RU" sz="3600" b="1" i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  что они должны делать.</a:t>
            </a:r>
          </a:p>
          <a:p>
            <a:pPr eaLnBrk="1" hangingPunct="1">
              <a:buFont typeface="Wingdings" pitchFamily="2" charset="2"/>
              <a:buNone/>
            </a:pPr>
            <a:endParaRPr lang="ru-RU" i="1" smtClean="0"/>
          </a:p>
          <a:p>
            <a:pPr eaLnBrk="1" hangingPunct="1">
              <a:buFont typeface="Wingdings" pitchFamily="2" charset="2"/>
              <a:buNone/>
            </a:pPr>
            <a:endParaRPr lang="ru-RU" i="1" smtClean="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 rot="10800000" flipV="1">
            <a:off x="6929438" y="2571750"/>
            <a:ext cx="1597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/>
              <a:t>                                                                                              </a:t>
            </a:r>
            <a:r>
              <a:rPr lang="en-US"/>
              <a:t>                              </a:t>
            </a:r>
            <a:r>
              <a:rPr lang="ru-RU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К. Гельвеций</a:t>
            </a:r>
          </a:p>
        </p:txBody>
      </p:sp>
      <p:pic>
        <p:nvPicPr>
          <p:cNvPr id="6" name="Рисунок 5" descr="Рисунок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071810"/>
            <a:ext cx="3719509" cy="278963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66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1" name="Рисунок 6" descr="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0414">
            <a:off x="8140700" y="198438"/>
            <a:ext cx="608013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2" descr="DSC0122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876"/>
            <a:ext cx="3810938" cy="2857520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66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7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65768" y="4143380"/>
            <a:ext cx="439251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БАСНЯ</a:t>
            </a:r>
            <a:br>
              <a:rPr lang="ru-RU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4" name="Содержимое 2"/>
          <p:cNvSpPr>
            <a:spLocks noGrp="1"/>
          </p:cNvSpPr>
          <p:nvPr>
            <p:ph sz="half" idx="2"/>
          </p:nvPr>
        </p:nvSpPr>
        <p:spPr>
          <a:xfrm>
            <a:off x="285750" y="857250"/>
            <a:ext cx="4040188" cy="3951288"/>
          </a:xfrm>
        </p:spPr>
        <p:txBody>
          <a:bodyPr/>
          <a:lstStyle/>
          <a:p>
            <a:pPr>
              <a:buFontTx/>
              <a:buNone/>
            </a:pP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«Ведь я скрижаль познанья»,-</a:t>
            </a:r>
          </a:p>
          <a:p>
            <a:pPr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Сказала классная доска.</a:t>
            </a:r>
          </a:p>
          <a:p>
            <a:pPr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Десятки лет по мне скрижали.</a:t>
            </a:r>
          </a:p>
          <a:p>
            <a:pPr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Рисунки, цифры и слова бежали.</a:t>
            </a:r>
          </a:p>
          <a:p>
            <a:pPr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А что теперь? Забыта всеми я!</a:t>
            </a:r>
          </a:p>
          <a:p>
            <a:pPr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 мне обидно, что экраном</a:t>
            </a:r>
          </a:p>
          <a:p>
            <a:pPr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Меня, порою, прикрывают.</a:t>
            </a:r>
          </a:p>
          <a:p>
            <a:pPr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 если дело так пойдёт,</a:t>
            </a:r>
          </a:p>
          <a:p>
            <a:pPr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То до нуля мой рейтинг упадёт!</a:t>
            </a:r>
          </a:p>
          <a:p>
            <a:pPr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Tx/>
              <a:buNone/>
            </a:pPr>
            <a:endParaRPr lang="ru-RU" sz="1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57750" y="1000125"/>
            <a:ext cx="4041775" cy="32146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«А мне за рейтинг нечего бояться!</a:t>
            </a:r>
          </a:p>
          <a:p>
            <a:pPr algn="ctr"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 мне не стыдно перед классом появляться.</a:t>
            </a:r>
          </a:p>
          <a:p>
            <a:pPr algn="ctr"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Ведь я  доска интерактивная</a:t>
            </a:r>
          </a:p>
          <a:p>
            <a:pPr algn="ctr"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Востребована временем, активная.</a:t>
            </a:r>
          </a:p>
          <a:p>
            <a:pPr algn="ctr"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 я скажу, ничуть душою не кривя,</a:t>
            </a:r>
          </a:p>
          <a:p>
            <a:pPr algn="ctr"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Все поголовно влюблены в меня!</a:t>
            </a:r>
          </a:p>
          <a:p>
            <a:pPr algn="ctr"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Меня не трут, и не царапают по мне,</a:t>
            </a:r>
          </a:p>
          <a:p>
            <a:pPr algn="ctr"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За это я и послужу вдвойне!</a:t>
            </a:r>
          </a:p>
          <a:p>
            <a:pPr algn="ctr">
              <a:buFontTx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А вот послушай мой совет тебе:</a:t>
            </a:r>
          </a:p>
          <a:p>
            <a:pPr algn="ctr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«Гляди вперёд. </a:t>
            </a:r>
          </a:p>
          <a:p>
            <a:pPr algn="ctr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Не вздумай </a:t>
            </a:r>
          </a:p>
          <a:p>
            <a:pPr algn="ctr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оглянуться –</a:t>
            </a:r>
          </a:p>
          <a:p>
            <a:pPr algn="ctr"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попадёт»! </a:t>
            </a:r>
          </a:p>
          <a:p>
            <a:pPr>
              <a:buFontTx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pic>
        <p:nvPicPr>
          <p:cNvPr id="20486" name="Рисунок 6" descr="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0414">
            <a:off x="8072438" y="201613"/>
            <a:ext cx="6080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0" descr="_32_____3__.jpg"/>
          <p:cNvPicPr>
            <a:picLocks noChangeAspect="1"/>
          </p:cNvPicPr>
          <p:nvPr/>
        </p:nvPicPr>
        <p:blipFill>
          <a:blip r:embed="rId4" cstate="print"/>
          <a:srcRect l="4597" t="16926" r="26444" b="9575"/>
          <a:stretch>
            <a:fillRect/>
          </a:stretch>
        </p:blipFill>
        <p:spPr bwMode="auto">
          <a:xfrm>
            <a:off x="285720" y="4143380"/>
            <a:ext cx="37147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14438" y="4286250"/>
            <a:ext cx="24669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Классная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интерактивная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доска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БЕСПАЛОВА  ЛЮБОВЬ  ВЛАДИМИРОВНА</a:t>
            </a:r>
            <a:endParaRPr lang="ru-RU" sz="2400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Содержимое 8"/>
          <p:cNvSpPr>
            <a:spLocks noGrp="1"/>
          </p:cNvSpPr>
          <p:nvPr>
            <p:ph sz="half" idx="2"/>
          </p:nvPr>
        </p:nvSpPr>
        <p:spPr>
          <a:xfrm>
            <a:off x="4214813" y="2000250"/>
            <a:ext cx="45720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Образование –  высшее, Зарайское педагогическое училище, 1969 год, учитель начальных классов, Коломенский педагогический институт, 1976 год, специальность  русский  язык и литература, стаж педагогической работы (по специальности) 40 лет, в данной должности 40 лет, в данном учреждении  2 года.</a:t>
            </a:r>
          </a:p>
          <a:p>
            <a:pPr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Имею следующие награды, звания, ученую степень, ученое звание</a:t>
            </a:r>
          </a:p>
          <a:p>
            <a:pPr>
              <a:buFontTx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Почётная грамота Министерства образования Московской области, приказ № 207к от 28 августа 2001 года, присвоено звание «Старший учитель», приказ №2785, по ГУ Мособлисполкома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4" name="Рисунок 13" descr="Копия (2) сканирование0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3116"/>
            <a:ext cx="3371232" cy="35719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666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Рисунок 7" descr="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0414">
            <a:off x="8072438" y="201613"/>
            <a:ext cx="6080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1643063" y="1000125"/>
            <a:ext cx="5483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МСОУ Специальная (коррекционная) школа V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вида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Г Ступино, Московской области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57250" y="3000375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21507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8" name="Рисунок 3" descr="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0414">
            <a:off x="7677150" y="442913"/>
            <a:ext cx="93186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4" descr="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4145" flipH="1">
            <a:off x="531813" y="522288"/>
            <a:ext cx="8699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1143000"/>
            <a:ext cx="8277225" cy="2678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информационные компьютерные технологии можно 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считать тем новым способом передачи знаний,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который соответствует качественно новому содержанию 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обучения и развития ребенка. 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Этот способ позволяет ребенку с интересом учиться, </a:t>
            </a:r>
          </a:p>
          <a:p>
            <a:pPr algn="ctr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развивает интеллектуальную деятельность  учащихся.</a:t>
            </a:r>
          </a:p>
          <a:p>
            <a:pPr algn="ctr">
              <a:defRPr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Рисунок 3" descr="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0414">
            <a:off x="8140700" y="198438"/>
            <a:ext cx="608013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7" descr="Копия DSC0122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643314"/>
            <a:ext cx="3357575" cy="2518181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66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14500" y="142875"/>
            <a:ext cx="611822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cap="all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информационные компьютерные </a:t>
            </a:r>
          </a:p>
          <a:p>
            <a:pPr algn="ctr">
              <a:defRPr/>
            </a:pPr>
            <a:r>
              <a:rPr lang="ru-RU" sz="2400" cap="all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sz="2400" cap="all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 Т</a:t>
            </a:r>
            <a:endParaRPr lang="ru-RU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Содержимое 11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ИКТ на различных этапах применяется,</a:t>
            </a:r>
          </a:p>
          <a:p>
            <a:pPr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Этим, явно, урок оживляется.</a:t>
            </a:r>
          </a:p>
          <a:p>
            <a:pPr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Можно, конечно, воспользоваться</a:t>
            </a:r>
          </a:p>
          <a:p>
            <a:pPr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Лишь мелом и доской…</a:t>
            </a:r>
          </a:p>
          <a:p>
            <a:pPr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Но, милый учитель, постой!</a:t>
            </a:r>
          </a:p>
          <a:p>
            <a:pPr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Ты же работаешь  в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веке,  </a:t>
            </a:r>
          </a:p>
          <a:p>
            <a:pPr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А ИКТ работает для человека!</a:t>
            </a:r>
          </a:p>
          <a:p>
            <a:pPr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Оставь свои картинки и магнитики,</a:t>
            </a:r>
          </a:p>
          <a:p>
            <a:pPr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На случай, если света нет,</a:t>
            </a:r>
          </a:p>
          <a:p>
            <a:pPr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Тогда без критики….</a:t>
            </a:r>
          </a:p>
          <a:p>
            <a:pPr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А так с ИКТ проверяй, закрепляй,</a:t>
            </a:r>
          </a:p>
          <a:p>
            <a:pPr>
              <a:buFontTx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Проблему ставь, рисуй, читай!</a:t>
            </a:r>
          </a:p>
          <a:p>
            <a:pPr>
              <a:buFontTx/>
              <a:buNone/>
            </a:pP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Рисунок 7" descr="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0414">
            <a:off x="8069263" y="269875"/>
            <a:ext cx="60801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SC01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214554"/>
            <a:ext cx="3524274" cy="264320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66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 Т</a:t>
            </a:r>
            <a:endParaRPr lang="ru-RU" dirty="0"/>
          </a:p>
        </p:txBody>
      </p:sp>
      <p:sp>
        <p:nvSpPr>
          <p:cNvPr id="6147" name="Содержимое 7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Необходимость использования ИКТ на уроках в начальных специализированных коррекционных классах школы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вида неоспорима. Для детей с ограниченными возможностями здоровья  ИКТ- помощник в освоении нового, развитии мотивации, один из способов социализации.</a:t>
            </a:r>
          </a:p>
          <a:p>
            <a:endParaRPr lang="ru-RU" smtClean="0"/>
          </a:p>
        </p:txBody>
      </p:sp>
      <p:pic>
        <p:nvPicPr>
          <p:cNvPr id="6148" name="Рисунок 7" descr="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0414">
            <a:off x="8069263" y="269875"/>
            <a:ext cx="60801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SC01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357562"/>
            <a:ext cx="3571900" cy="2678926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66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38" y="42862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b="1" cap="all" dirty="0" err="1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sz="2800" b="1" cap="all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необходимости применения компьютера на уроках:</a:t>
            </a:r>
            <a:endParaRPr lang="ru-RU" sz="2800" b="1" cap="all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Рисунок 7" descr="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0414">
            <a:off x="8069263" y="269875"/>
            <a:ext cx="60801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625" y="1643063"/>
            <a:ext cx="7815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Во-первых, организация процесса обучения в соответствии 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психоэмоциональным и физиологическими особенностями детей.</a:t>
            </a:r>
            <a:endParaRPr lang="ru-RU" sz="2000" b="1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063" y="2643188"/>
            <a:ext cx="685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Во-вторых, реальная возможность технологизировать 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процесс индивидуализации и дифференциации обучения.</a:t>
            </a:r>
            <a:endParaRPr lang="ru-RU" sz="2000" b="1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3875" y="3643313"/>
            <a:ext cx="8620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В-третьих, расширяется возможность соблюдения основных 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принципов коррекционного образования: 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от сохранного к нарушенному, многократность повторений, 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выполнение действий по образцу, коррекция психологических функций.</a:t>
            </a:r>
            <a:endParaRPr lang="ru-RU" sz="2000" b="1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0375" y="5214938"/>
            <a:ext cx="8683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В-четвёртых, при обучении в коррекционной школе большое значение 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имеют наглядные методы обучения, что хорошо реализуется 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при использовании ИКТ.</a:t>
            </a:r>
            <a:endParaRPr lang="ru-RU" sz="2000" b="1"/>
          </a:p>
        </p:txBody>
      </p:sp>
      <p:pic>
        <p:nvPicPr>
          <p:cNvPr id="14" name="Содержимое 7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472" y="1500174"/>
            <a:ext cx="7786742" cy="506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МУЛЬТИМЕДИЙНЫЕ ТЕХНОЛОГИИ</a:t>
            </a:r>
            <a:r>
              <a:rPr lang="en-US" sz="2400" b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МОГУТ  БЫТЬ ИСПОЛЬЗОВАНЫ: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0063" y="1285875"/>
            <a:ext cx="8229600" cy="4525963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Для объявления темы урока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Как сопровождение объяснения учителя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Как информационно-обучающее пособие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Для контроля знаний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8196" name="Рисунок 4" descr="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0414">
            <a:off x="8140700" y="198438"/>
            <a:ext cx="608013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 descr="DSC012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3857625"/>
            <a:ext cx="2881312" cy="216058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66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6" name="Рисунок 5" descr="DSC012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3857625"/>
            <a:ext cx="2952750" cy="2214563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66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625" y="357188"/>
            <a:ext cx="8385175" cy="684212"/>
          </a:xfrm>
        </p:spPr>
        <p:txBody>
          <a:bodyPr/>
          <a:lstStyle/>
          <a:p>
            <a:r>
              <a:rPr lang="ru-RU" sz="3600" b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МУЛЬТИМЕДИА </a:t>
            </a:r>
            <a:br>
              <a:rPr lang="ru-RU" sz="3600" b="1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smtClean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136650" y="1000125"/>
            <a:ext cx="8007350" cy="280987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Развитие интереса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Привлечение внимания</a:t>
            </a: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Воздействие на эмоции</a:t>
            </a:r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Мобилизация и активизация познавательной деятельности</a:t>
            </a:r>
          </a:p>
        </p:txBody>
      </p:sp>
      <p:pic>
        <p:nvPicPr>
          <p:cNvPr id="9220" name="Рисунок 4" descr="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0414">
            <a:off x="8140700" y="198438"/>
            <a:ext cx="608013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SC0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3750470"/>
            <a:ext cx="3546460" cy="265984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66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8"/>
          <p:cNvSpPr>
            <a:spLocks noChangeArrowheads="1"/>
          </p:cNvSpPr>
          <p:nvPr/>
        </p:nvSpPr>
        <p:spPr bwMode="auto">
          <a:xfrm>
            <a:off x="4716463" y="1773238"/>
            <a:ext cx="3024187" cy="4319587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 rot="21344536">
            <a:off x="0" y="1263650"/>
            <a:ext cx="3263900" cy="831850"/>
          </a:xfr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Сосчитай</a:t>
            </a:r>
            <a:r>
              <a:rPr lang="ru-RU" sz="48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-ка!</a:t>
            </a:r>
            <a:endParaRPr lang="ru-RU" sz="4800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Содержимое 13" descr="Рисунок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45313"/>
          </a:xfrm>
          <a:solidFill>
            <a:schemeClr val="bg1"/>
          </a:solidFill>
        </p:spPr>
      </p:pic>
      <p:sp>
        <p:nvSpPr>
          <p:cNvPr id="10245" name="AutoShape 14"/>
          <p:cNvSpPr>
            <a:spLocks noChangeArrowheads="1"/>
          </p:cNvSpPr>
          <p:nvPr/>
        </p:nvSpPr>
        <p:spPr bwMode="auto">
          <a:xfrm>
            <a:off x="1692275" y="1844675"/>
            <a:ext cx="5976938" cy="431958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46" name="AutoShape 16"/>
          <p:cNvSpPr>
            <a:spLocks noChangeArrowheads="1"/>
          </p:cNvSpPr>
          <p:nvPr/>
        </p:nvSpPr>
        <p:spPr bwMode="auto">
          <a:xfrm>
            <a:off x="4716463" y="1844675"/>
            <a:ext cx="3024187" cy="4319588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1692275" y="1844675"/>
            <a:ext cx="5976938" cy="4319588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48" name="AutoShape 17"/>
          <p:cNvSpPr>
            <a:spLocks noChangeArrowheads="1"/>
          </p:cNvSpPr>
          <p:nvPr/>
        </p:nvSpPr>
        <p:spPr bwMode="auto">
          <a:xfrm>
            <a:off x="4716463" y="3933825"/>
            <a:ext cx="3024187" cy="22320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34" name="AutoShape 22"/>
          <p:cNvSpPr>
            <a:spLocks noChangeArrowheads="1"/>
          </p:cNvSpPr>
          <p:nvPr/>
        </p:nvSpPr>
        <p:spPr bwMode="auto">
          <a:xfrm>
            <a:off x="4716463" y="1844675"/>
            <a:ext cx="3024187" cy="4319588"/>
          </a:xfrm>
          <a:prstGeom prst="rtTriangle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35" name="AutoShape 23"/>
          <p:cNvSpPr>
            <a:spLocks noChangeArrowheads="1"/>
          </p:cNvSpPr>
          <p:nvPr/>
        </p:nvSpPr>
        <p:spPr bwMode="auto">
          <a:xfrm>
            <a:off x="4643438" y="3929063"/>
            <a:ext cx="3024187" cy="2232025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36" name="AutoShape 24"/>
          <p:cNvSpPr>
            <a:spLocks noChangeArrowheads="1"/>
          </p:cNvSpPr>
          <p:nvPr/>
        </p:nvSpPr>
        <p:spPr bwMode="auto">
          <a:xfrm>
            <a:off x="4714875" y="1857375"/>
            <a:ext cx="3024188" cy="4319588"/>
          </a:xfrm>
          <a:prstGeom prst="rtTriangle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38" name="AutoShape 26"/>
          <p:cNvSpPr>
            <a:spLocks noChangeArrowheads="1"/>
          </p:cNvSpPr>
          <p:nvPr/>
        </p:nvSpPr>
        <p:spPr bwMode="auto">
          <a:xfrm>
            <a:off x="1714500" y="1785938"/>
            <a:ext cx="6048375" cy="4392612"/>
          </a:xfrm>
          <a:prstGeom prst="triangle">
            <a:avLst>
              <a:gd name="adj" fmla="val 50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6" name="Рисунок 15" descr="mViOC00Mj.jpg"/>
          <p:cNvPicPr>
            <a:picLocks noChangeAspect="1"/>
          </p:cNvPicPr>
          <p:nvPr/>
        </p:nvPicPr>
        <p:blipFill>
          <a:blip r:embed="rId3" cstate="print"/>
          <a:srcRect l="33134"/>
          <a:stretch>
            <a:fillRect/>
          </a:stretch>
        </p:blipFill>
        <p:spPr>
          <a:xfrm flipH="1">
            <a:off x="0" y="3714752"/>
            <a:ext cx="178591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14434905labgm3p12444014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1285860"/>
            <a:ext cx="1571636" cy="214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2571750" y="1285875"/>
            <a:ext cx="29194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СОСЧИТАЙ-КА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" grpId="0" animBg="1"/>
      <p:bldP spid="13334" grpId="0" animBg="1"/>
      <p:bldP spid="13335" grpId="0" animBg="1"/>
      <p:bldP spid="13336" grpId="0" animBg="1"/>
      <p:bldP spid="13338" grpId="0" animBg="1"/>
    </p:bldLst>
  </p:timing>
</p:sld>
</file>

<file path=ppt/theme/theme1.xml><?xml version="1.0" encoding="utf-8"?>
<a:theme xmlns:a="http://schemas.openxmlformats.org/drawingml/2006/main" name="Учебная">
  <a:themeElements>
    <a:clrScheme name="Учебн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Учебн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чебн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578</Words>
  <Application>Microsoft Office PowerPoint</Application>
  <PresentationFormat>Экран (4:3)</PresentationFormat>
  <Paragraphs>160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Учебная</vt:lpstr>
      <vt:lpstr>  Использование ИКТ на уроках  в  коррекционной школе VIII вида   </vt:lpstr>
      <vt:lpstr>БЕСПАЛОВА  ЛЮБОВЬ  ВЛАДИМИРОВНА</vt:lpstr>
      <vt:lpstr>Слайд 3</vt:lpstr>
      <vt:lpstr>И К Т</vt:lpstr>
      <vt:lpstr>И К Т</vt:lpstr>
      <vt:lpstr>причинЫ необходимости применения компьютера на уроках:</vt:lpstr>
      <vt:lpstr>МУЛЬТИМЕДИЙНЫЕ ТЕХНОЛОГИИ  МОГУТ  БЫТЬ ИСПОЛЬЗОВАНЫ:</vt:lpstr>
      <vt:lpstr>МУЛЬТИМЕДИА  </vt:lpstr>
      <vt:lpstr>Сосчитай-ка!</vt:lpstr>
      <vt:lpstr>СПИШИ ПРЕДЛОЖЕНИЕ,  ВСТАВЛЯЯ ПРОПУЩЕННЫЕ БУКВЫ</vt:lpstr>
      <vt:lpstr>Слайд 11</vt:lpstr>
      <vt:lpstr>Слайд 12</vt:lpstr>
      <vt:lpstr>Слайд 13</vt:lpstr>
      <vt:lpstr>Слайд 14</vt:lpstr>
      <vt:lpstr>Слайд 15</vt:lpstr>
      <vt:lpstr>Слайд 16</vt:lpstr>
      <vt:lpstr>Эффективность использования    ИКТ</vt:lpstr>
      <vt:lpstr>Слайд 18</vt:lpstr>
      <vt:lpstr> БАСНЯ 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XP GAME 2009</cp:lastModifiedBy>
  <cp:revision>55</cp:revision>
  <dcterms:created xsi:type="dcterms:W3CDTF">2011-03-26T05:32:03Z</dcterms:created>
  <dcterms:modified xsi:type="dcterms:W3CDTF">2011-11-11T11:24:52Z</dcterms:modified>
</cp:coreProperties>
</file>