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61E958-DA9C-4415-84A4-D69A5DB69D5E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1FBA9E-3656-45FB-8F21-B393B54C020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630616" cy="115212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Внеурочная </a:t>
            </a:r>
            <a:r>
              <a:rPr lang="ru-RU" sz="4000" b="1" dirty="0">
                <a:solidFill>
                  <a:srgbClr val="0070C0"/>
                </a:solidFill>
              </a:rPr>
              <a:t>деятельность как важная составляющая формирования УУД младшего школьника.</a:t>
            </a:r>
            <a:r>
              <a:rPr lang="ru-RU" sz="4000" dirty="0">
                <a:solidFill>
                  <a:srgbClr val="0070C0"/>
                </a:solidFill>
              </a:rPr>
              <a:t/>
            </a:r>
            <a:br>
              <a:rPr lang="ru-RU" sz="4000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56992"/>
            <a:ext cx="8208912" cy="2808312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"Ребёнок должен быть не только школьником, но прежде всего человеком с многогранными интересами, запросами, стремлениями". </a:t>
            </a:r>
          </a:p>
          <a:p>
            <a:pPr algn="r"/>
            <a:r>
              <a:rPr lang="ru-RU" sz="2800" dirty="0"/>
              <a:t>В.А. Сухомлинский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90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4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2593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6000" b="1" i="1" dirty="0" smtClean="0">
                <a:solidFill>
                  <a:srgbClr val="FF0000"/>
                </a:solidFill>
              </a:rPr>
              <a:t>С П А С И Б О </a:t>
            </a:r>
            <a:br>
              <a:rPr lang="ru-RU" altLang="ru-RU" sz="6000" b="1" i="1" dirty="0" smtClean="0">
                <a:solidFill>
                  <a:srgbClr val="FF0000"/>
                </a:solidFill>
              </a:rPr>
            </a:br>
            <a:r>
              <a:rPr lang="ru-RU" altLang="ru-RU" sz="6000" b="1" i="1" dirty="0" smtClean="0">
                <a:solidFill>
                  <a:srgbClr val="FF0000"/>
                </a:solidFill>
              </a:rPr>
              <a:t>ЗА </a:t>
            </a:r>
            <a:br>
              <a:rPr lang="ru-RU" altLang="ru-RU" sz="6000" b="1" i="1" dirty="0" smtClean="0">
                <a:solidFill>
                  <a:srgbClr val="FF0000"/>
                </a:solidFill>
              </a:rPr>
            </a:br>
            <a:r>
              <a:rPr lang="ru-RU" altLang="ru-RU" sz="6000" b="1" i="1" dirty="0" smtClean="0">
                <a:solidFill>
                  <a:srgbClr val="FF0000"/>
                </a:solidFill>
              </a:rPr>
              <a:t>В Н И М А Н И Е !</a:t>
            </a:r>
          </a:p>
        </p:txBody>
      </p:sp>
      <p:pic>
        <p:nvPicPr>
          <p:cNvPr id="4098" name="Picture 2" descr="C:\Users\Владелец\Desktop\100NIKON\ФОТО\ФОТО ШКОЛА\фото 1 в класс\2\IMG_1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4608512" cy="31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6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8147248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Внеурочная деятельность понимается сегодня преимущественно как деятельность, организуемая во внеурочное время</a:t>
            </a:r>
            <a:r>
              <a:rPr lang="ru-RU" sz="3600" dirty="0" smtClean="0"/>
              <a:t> для </a:t>
            </a:r>
            <a:r>
              <a:rPr lang="ru-RU" sz="3600" dirty="0"/>
              <a:t>удовлетворения </a:t>
            </a:r>
            <a:r>
              <a:rPr lang="ru-RU" sz="3600" dirty="0" smtClean="0"/>
              <a:t>потребностей </a:t>
            </a:r>
            <a:r>
              <a:rPr lang="ru-RU" sz="3600" dirty="0"/>
              <a:t>учащихся в содержательном досуге, их участии в самоуправлении и общественно-полезной деятельности.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6" name="Picture 2" descr="C:\Users\Владелец\Desktop\100NIKON\ФОТО\ФОТО ШКОЛА\фото 1 в класс\DSCN17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17132"/>
            <a:ext cx="2987824" cy="224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1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Целью внеурочной деятельности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является создание условий для проявления и развития ребенком своих интересов на основе свободного выбора, постижения духовно-нравственных ценностей и культурных традиций.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Picture 2" descr="D:\Old comp\Рабочий стол\Эксперимент\DSC043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4"/>
            <a:ext cx="3214687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3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Направления внеурочной деятельности: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47248" cy="4281339"/>
          </a:xfrm>
        </p:spPr>
        <p:txBody>
          <a:bodyPr>
            <a:normAutofit/>
          </a:bodyPr>
          <a:lstStyle/>
          <a:p>
            <a:r>
              <a:rPr lang="ru-RU" sz="3600" dirty="0"/>
              <a:t>спортивно-оздоровительное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духовно-нравственное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социальное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общеинтеллектуальное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общекультурное.</a:t>
            </a:r>
            <a:endParaRPr lang="ru-RU" sz="3600" dirty="0"/>
          </a:p>
        </p:txBody>
      </p:sp>
      <p:pic>
        <p:nvPicPr>
          <p:cNvPr id="1026" name="Picture 2" descr="C:\Users\Владелец\Desktop\100NIKON\ФОТО\100NIKON\DSCN08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313184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Разнообразные формы внеурочной деятельности способствуют формированию: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целостного, социально ориентированного взгляда на мир в его органичном единстве и разнообразии природы, культур и народов;</a:t>
            </a:r>
          </a:p>
          <a:p>
            <a:r>
              <a:rPr lang="ru-RU" dirty="0" smtClean="0"/>
              <a:t>- </a:t>
            </a:r>
            <a:r>
              <a:rPr lang="ru-RU" dirty="0"/>
              <a:t>навыков сотрудничества со сверстниками в разных социальных ситуациях, умения не создавать конфликтов и находить выходы из спорных ситуаций;</a:t>
            </a:r>
          </a:p>
          <a:p>
            <a:r>
              <a:rPr lang="ru-RU" dirty="0"/>
              <a:t>- установки на безопасный, здоровый образ жизни;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6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способности принимать и сохранять цели и задачи учебной деятельности;</a:t>
            </a:r>
          </a:p>
          <a:p>
            <a:r>
              <a:rPr lang="ru-RU" dirty="0"/>
              <a:t>- умения планировать, контролировать и оценивать учебные действия в соответствии с поставленной задачей и условиями ее реализации; определять наиболее эффективные способы достижения результата</a:t>
            </a:r>
            <a:r>
              <a:rPr lang="ru-RU" dirty="0" smtClean="0"/>
              <a:t>;</a:t>
            </a:r>
          </a:p>
          <a:p>
            <a:pPr lvl="0">
              <a:buClr>
                <a:srgbClr val="6EA0B0"/>
              </a:buClr>
            </a:pPr>
            <a:r>
              <a:rPr lang="ru-RU" dirty="0">
                <a:solidFill>
                  <a:prstClr val="white"/>
                </a:solidFill>
              </a:rPr>
              <a:t>- логических действий сравнения, анализа, синтеза, обобщения, классификации по признакам, установления аналогий и причинно-следственных связей, построения рассуждений, отнесения к известным понятиям; </a:t>
            </a:r>
            <a:endParaRPr lang="ru-RU" dirty="0"/>
          </a:p>
          <a:p>
            <a:r>
              <a:rPr lang="ru-RU" dirty="0"/>
              <a:t>- умения активно использовать речевые средства для решения коммуникативных и познавательных </a:t>
            </a:r>
            <a:r>
              <a:rPr lang="ru-RU" dirty="0" smtClean="0"/>
              <a:t>задач.</a:t>
            </a:r>
            <a:endParaRPr lang="ru-RU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Основной </a:t>
            </a:r>
            <a:r>
              <a:rPr lang="ru-RU" sz="3600" i="1" dirty="0">
                <a:solidFill>
                  <a:srgbClr val="FF0000"/>
                </a:solidFill>
              </a:rPr>
              <a:t>принцип </a:t>
            </a:r>
            <a:r>
              <a:rPr lang="ru-RU" sz="3600" i="1" dirty="0"/>
              <a:t>– добровольность выбора ребенком сферы деятельности, удовлетворение его личных потребностей и интересов. 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Владелец\Desktop\100NIKON\ФОТО\Новая папка\DSC051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49080"/>
            <a:ext cx="3819026" cy="255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9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Материалы стандарта подводят к выводу: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Autofit/>
          </a:bodyPr>
          <a:lstStyle/>
          <a:p>
            <a:pPr lvl="0"/>
            <a:r>
              <a:rPr lang="ru-RU" sz="2600" dirty="0"/>
              <a:t>внеурочная деятельность – это часть основного образования, которая нацелена на помощь педагогу и ребёнку в освоении нового вида учебной деятельности, сформировать учебную мотивацию;</a:t>
            </a:r>
          </a:p>
          <a:p>
            <a:pPr lvl="0"/>
            <a:r>
              <a:rPr lang="ru-RU" sz="2600" dirty="0"/>
              <a:t>внеурочная деятельность способствует расширению образовательного пространства, создаёт дополнительные условия для развития учащихся;</a:t>
            </a:r>
          </a:p>
          <a:p>
            <a:pPr lvl="0"/>
            <a:r>
              <a:rPr lang="ru-RU" sz="2600" dirty="0"/>
              <a:t>происходит выстраивание сети, обеспечивающей детям сопровождение, поддержку на этапах адаптации и социальные пробы на протяжении всего периода обучения.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0112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FFFF00"/>
                </a:solidFill>
              </a:rPr>
              <a:t>Важнейшим критерием – показателем освоения обучающимися УУД </a:t>
            </a:r>
            <a:r>
              <a:rPr lang="ru-RU" sz="3200" b="1" i="1" dirty="0"/>
              <a:t>в содержании любой деятельности (в т. ч. внеурочной) – является  перенос действий, относящихся к внешней деятельности, в умственный, внутренний личностный план. 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3075" name="Picture 3" descr="C:\Users\Владелец\Desktop\100NIKON\ФОТО\ФОТО ШКОЛА\фото 1 в класс\DSCN18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93096"/>
            <a:ext cx="3923928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8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354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Внеурочная деятельность как важная составляющая формирования УУД младшего школьника. </vt:lpstr>
      <vt:lpstr>Презентация PowerPoint</vt:lpstr>
      <vt:lpstr>Презентация PowerPoint</vt:lpstr>
      <vt:lpstr>Направления внеурочной деятельности:</vt:lpstr>
      <vt:lpstr>Разнообразные формы внеурочной деятельности способствуют формированию:</vt:lpstr>
      <vt:lpstr>Презентация PowerPoint</vt:lpstr>
      <vt:lpstr>Презентация PowerPoint</vt:lpstr>
      <vt:lpstr>Материалы стандарта подводят к выводу: </vt:lpstr>
      <vt:lpstr>Презентация PowerPoint</vt:lpstr>
      <vt:lpstr>С П А С И Б О  ЗА  В Н И М А Н И 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как важная составляющая формирования УУД младшего школьника.</dc:title>
  <dc:creator>Владелец</dc:creator>
  <cp:lastModifiedBy>Владелец</cp:lastModifiedBy>
  <cp:revision>10</cp:revision>
  <dcterms:created xsi:type="dcterms:W3CDTF">2014-10-30T16:26:04Z</dcterms:created>
  <dcterms:modified xsi:type="dcterms:W3CDTF">2014-11-04T15:45:22Z</dcterms:modified>
</cp:coreProperties>
</file>