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8" r:id="rId3"/>
    <p:sldId id="278" r:id="rId4"/>
    <p:sldId id="279" r:id="rId5"/>
    <p:sldId id="284" r:id="rId6"/>
    <p:sldId id="280" r:id="rId7"/>
    <p:sldId id="285" r:id="rId8"/>
    <p:sldId id="260" r:id="rId9"/>
    <p:sldId id="281" r:id="rId10"/>
    <p:sldId id="261" r:id="rId11"/>
    <p:sldId id="272" r:id="rId12"/>
    <p:sldId id="273" r:id="rId13"/>
    <p:sldId id="274" r:id="rId14"/>
    <p:sldId id="275" r:id="rId15"/>
    <p:sldId id="270" r:id="rId16"/>
    <p:sldId id="28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17C0C-5609-45A5-9D65-2C2A7F1E4ED5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95116-643E-405A-94D9-B00B4953C7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339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92CF0A-B8DC-48A0-9390-9C12A5EFBF3B}" type="slidenum">
              <a:rPr lang="ru-RU" altLang="ru-RU" smtClean="0"/>
              <a:pPr eaLnBrk="1" hangingPunct="1"/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88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28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15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96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88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10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185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77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05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0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93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7EFE0-ABA8-4434-8FC2-21AEF623778F}" type="datetimeFigureOut">
              <a:rPr lang="ru-RU" smtClean="0"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FB8B6-1044-45AA-B92E-0A07E0C556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93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3672407"/>
          </a:xfrm>
        </p:spPr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rgbClr val="C00000"/>
                </a:solidFill>
              </a:rPr>
              <a:t>Организация внеурочной деятельности в начальной школе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221088"/>
            <a:ext cx="4424714" cy="2160240"/>
          </a:xfrm>
        </p:spPr>
        <p:txBody>
          <a:bodyPr>
            <a:normAutofit fontScale="92500"/>
          </a:bodyPr>
          <a:lstStyle/>
          <a:p>
            <a:pPr lvl="1" algn="l"/>
            <a:r>
              <a:rPr lang="ru-RU" dirty="0" smtClean="0">
                <a:solidFill>
                  <a:schemeClr val="tx1"/>
                </a:solidFill>
              </a:rPr>
              <a:t>Выполнила</a:t>
            </a:r>
          </a:p>
          <a:p>
            <a:pPr lvl="1" algn="l"/>
            <a:r>
              <a:rPr lang="ru-RU" dirty="0" smtClean="0">
                <a:solidFill>
                  <a:schemeClr val="tx1"/>
                </a:solidFill>
              </a:rPr>
              <a:t>Никифорова Т.Ю.</a:t>
            </a:r>
          </a:p>
          <a:p>
            <a:pPr lvl="1" algn="l"/>
            <a:r>
              <a:rPr lang="ru-RU" dirty="0" smtClean="0">
                <a:solidFill>
                  <a:schemeClr val="tx1"/>
                </a:solidFill>
              </a:rPr>
              <a:t>учитель высшей категории</a:t>
            </a:r>
          </a:p>
          <a:p>
            <a:pPr lvl="1"/>
            <a:r>
              <a:rPr lang="ru-RU" dirty="0" smtClean="0">
                <a:solidFill>
                  <a:schemeClr val="tx1"/>
                </a:solidFill>
              </a:rPr>
              <a:t>2014г.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834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b="1" i="1" dirty="0" smtClean="0">
                <a:solidFill>
                  <a:srgbClr val="C00000"/>
                </a:solidFill>
              </a:rPr>
              <a:t>Формы</a:t>
            </a:r>
            <a:endParaRPr lang="ru-RU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300" cy="566124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u="sng" dirty="0"/>
              <a:t>Спортивно-оздоровительное:</a:t>
            </a:r>
          </a:p>
          <a:p>
            <a:pPr lvl="0"/>
            <a:r>
              <a:rPr lang="ru-RU" dirty="0"/>
              <a:t>Работа спортивных секций по </a:t>
            </a:r>
            <a:r>
              <a:rPr lang="ru-RU" dirty="0" smtClean="0"/>
              <a:t>мини-футболу, шахмат.</a:t>
            </a:r>
          </a:p>
          <a:p>
            <a:pPr lvl="0"/>
            <a:r>
              <a:rPr lang="ru-RU" dirty="0" smtClean="0"/>
              <a:t>Организация  </a:t>
            </a:r>
            <a:r>
              <a:rPr lang="ru-RU" dirty="0"/>
              <a:t>экскурсий,  Дней здоровья, подвижных игр, «Весёлых стартов», </a:t>
            </a:r>
            <a:r>
              <a:rPr lang="ru-RU" dirty="0" err="1"/>
              <a:t>внутришкольных</a:t>
            </a:r>
            <a:r>
              <a:rPr lang="ru-RU" dirty="0"/>
              <a:t> спортивных соревнований.</a:t>
            </a:r>
          </a:p>
          <a:p>
            <a:pPr lvl="0"/>
            <a:r>
              <a:rPr lang="ru-RU" dirty="0"/>
              <a:t>Проведение бесед по охране здоровья.</a:t>
            </a:r>
          </a:p>
          <a:p>
            <a:pPr lvl="0"/>
            <a:r>
              <a:rPr lang="ru-RU" dirty="0" smtClean="0"/>
              <a:t>Зарядка </a:t>
            </a:r>
            <a:r>
              <a:rPr lang="ru-RU" dirty="0"/>
              <a:t>перед уроками.</a:t>
            </a:r>
          </a:p>
          <a:p>
            <a:pPr lvl="0"/>
            <a:r>
              <a:rPr lang="ru-RU" dirty="0"/>
              <a:t>Динамические паузы и прогулки в начальной школе.</a:t>
            </a:r>
          </a:p>
          <a:p>
            <a:pPr lvl="0"/>
            <a:r>
              <a:rPr lang="ru-RU" dirty="0"/>
              <a:t>Участие в районных и городских спортивных соревнованиях.</a:t>
            </a:r>
          </a:p>
          <a:p>
            <a:pPr lvl="0"/>
            <a:r>
              <a:rPr lang="ru-RU" dirty="0"/>
              <a:t>Работа летнего оздоровительного лагеря дневного пребывания.</a:t>
            </a:r>
          </a:p>
          <a:p>
            <a:pPr marL="0" indent="0" eaLnBrk="1" hangingPunct="1"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60405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b="1" i="1" dirty="0" smtClean="0">
                <a:solidFill>
                  <a:srgbClr val="C00000"/>
                </a:solidFill>
              </a:rPr>
              <a:t>Формы</a:t>
            </a:r>
            <a:endParaRPr lang="ru-RU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300" cy="5661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u="sng" dirty="0"/>
              <a:t>Художественно-эстетическое</a:t>
            </a:r>
            <a:r>
              <a:rPr lang="ru-RU" b="1" u="sng" dirty="0" smtClean="0"/>
              <a:t>:</a:t>
            </a:r>
            <a:endParaRPr lang="ru-RU" b="1" u="sng" dirty="0"/>
          </a:p>
          <a:p>
            <a:pPr lvl="0"/>
            <a:r>
              <a:rPr lang="ru-RU" dirty="0"/>
              <a:t>Организация экскурсий в театры и музеи, выставок детских рисунков, поделок и творческих работ </a:t>
            </a:r>
            <a:r>
              <a:rPr lang="ru-RU" dirty="0" smtClean="0"/>
              <a:t>учащихся.</a:t>
            </a:r>
          </a:p>
          <a:p>
            <a:pPr lvl="0"/>
            <a:r>
              <a:rPr lang="ru-RU" dirty="0" smtClean="0"/>
              <a:t>Работа кружка по ИЗО.</a:t>
            </a:r>
            <a:endParaRPr lang="ru-RU" dirty="0"/>
          </a:p>
          <a:p>
            <a:pPr lvl="0"/>
            <a:r>
              <a:rPr lang="ru-RU" dirty="0"/>
              <a:t>Проведение тематических классных часов по эстетике внешнего вида ученика, культуре поведения и </a:t>
            </a:r>
            <a:r>
              <a:rPr lang="ru-RU" dirty="0" smtClean="0"/>
              <a:t>речи.</a:t>
            </a:r>
            <a:endParaRPr lang="ru-RU" dirty="0"/>
          </a:p>
          <a:p>
            <a:pPr lvl="0"/>
            <a:r>
              <a:rPr lang="ru-RU" dirty="0"/>
              <a:t>Участие в конкурсах, выставках детского творчества эстетического цикла на уровне школы, города, области.</a:t>
            </a:r>
          </a:p>
          <a:p>
            <a:pPr marL="0" indent="0" eaLnBrk="1" hangingPunct="1"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03434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b="1" i="1" dirty="0" smtClean="0">
                <a:solidFill>
                  <a:srgbClr val="C00000"/>
                </a:solidFill>
              </a:rPr>
              <a:t>Формы</a:t>
            </a:r>
            <a:endParaRPr lang="ru-RU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3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/>
              <a:t>Научно-познавательное</a:t>
            </a:r>
            <a:r>
              <a:rPr lang="ru-RU" b="1" u="sng" dirty="0" smtClean="0"/>
              <a:t>:</a:t>
            </a:r>
            <a:endParaRPr lang="ru-RU" b="1" u="sng" dirty="0"/>
          </a:p>
          <a:p>
            <a:pPr lvl="0"/>
            <a:r>
              <a:rPr lang="ru-RU" dirty="0" smtClean="0"/>
              <a:t>Предметные недели.</a:t>
            </a:r>
          </a:p>
          <a:p>
            <a:pPr lvl="0"/>
            <a:r>
              <a:rPr lang="ru-RU" dirty="0" smtClean="0"/>
              <a:t>Работа Кружков «</a:t>
            </a:r>
            <a:r>
              <a:rPr lang="ru-RU" dirty="0"/>
              <a:t>Д</a:t>
            </a:r>
            <a:r>
              <a:rPr lang="ru-RU" dirty="0" smtClean="0"/>
              <a:t>орога к знаниям» (речевой, </a:t>
            </a:r>
            <a:r>
              <a:rPr lang="ru-RU" dirty="0" err="1" smtClean="0"/>
              <a:t>англ.яз</a:t>
            </a:r>
            <a:r>
              <a:rPr lang="ru-RU" dirty="0" smtClean="0"/>
              <a:t>)</a:t>
            </a:r>
            <a:endParaRPr lang="ru-RU" dirty="0"/>
          </a:p>
          <a:p>
            <a:pPr lvl="0"/>
            <a:r>
              <a:rPr lang="ru-RU" dirty="0" smtClean="0"/>
              <a:t>Библиотечные уроки.</a:t>
            </a:r>
            <a:endParaRPr lang="ru-RU" dirty="0"/>
          </a:p>
          <a:p>
            <a:pPr lvl="0"/>
            <a:r>
              <a:rPr lang="ru-RU" dirty="0"/>
              <a:t>К</a:t>
            </a:r>
            <a:r>
              <a:rPr lang="ru-RU" dirty="0" smtClean="0"/>
              <a:t>онкурсы</a:t>
            </a:r>
            <a:r>
              <a:rPr lang="ru-RU" dirty="0"/>
              <a:t>, экскурсии, олимпиады, конференции, деловые и ролевые игры и др</a:t>
            </a:r>
            <a:r>
              <a:rPr lang="ru-RU" dirty="0" smtClean="0"/>
              <a:t>.</a:t>
            </a:r>
          </a:p>
          <a:p>
            <a:pPr lvl="0"/>
            <a:r>
              <a:rPr lang="ru-RU" dirty="0"/>
              <a:t>Участие в научно-исследовательских конференциях на уровне школы, города, области.</a:t>
            </a:r>
          </a:p>
          <a:p>
            <a:pPr marL="0" lvl="0" indent="0">
              <a:buNone/>
            </a:pPr>
            <a:endParaRPr lang="ru-RU" dirty="0"/>
          </a:p>
          <a:p>
            <a:pPr marL="0" indent="0" eaLnBrk="1" hangingPunct="1"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97854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b="1" i="1" dirty="0" smtClean="0">
                <a:solidFill>
                  <a:srgbClr val="C00000"/>
                </a:solidFill>
              </a:rPr>
              <a:t>Формы</a:t>
            </a:r>
            <a:endParaRPr lang="ru-RU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4963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/>
              <a:t>Гражданско-патриотическое:</a:t>
            </a:r>
          </a:p>
          <a:p>
            <a:pPr lvl="0"/>
            <a:r>
              <a:rPr lang="ru-RU" dirty="0"/>
              <a:t>Встречи с ветеранами ВОВ и труда, уроки мужества.</a:t>
            </a:r>
          </a:p>
          <a:p>
            <a:pPr lvl="0"/>
            <a:r>
              <a:rPr lang="ru-RU" dirty="0"/>
              <a:t>Выставки рисунков.</a:t>
            </a:r>
          </a:p>
          <a:p>
            <a:pPr lvl="0"/>
            <a:r>
              <a:rPr lang="ru-RU" dirty="0"/>
              <a:t>Оформление газет о боевой и трудовой славе </a:t>
            </a:r>
            <a:r>
              <a:rPr lang="ru-RU" dirty="0" smtClean="0"/>
              <a:t>россиян.</a:t>
            </a:r>
            <a:endParaRPr lang="ru-RU" dirty="0"/>
          </a:p>
          <a:p>
            <a:pPr lvl="0"/>
            <a:r>
              <a:rPr lang="ru-RU" dirty="0"/>
              <a:t>Тематические классные часы.</a:t>
            </a:r>
          </a:p>
          <a:p>
            <a:pPr lvl="0"/>
            <a:r>
              <a:rPr lang="ru-RU" dirty="0" smtClean="0"/>
              <a:t>Митинг, посвященный 9 мая.</a:t>
            </a:r>
            <a:endParaRPr lang="ru-RU" dirty="0"/>
          </a:p>
          <a:p>
            <a:pPr lvl="0"/>
            <a:r>
              <a:rPr lang="ru-RU" dirty="0"/>
              <a:t>Фестивали патриотической песни, смотры строя и песни.</a:t>
            </a:r>
          </a:p>
        </p:txBody>
      </p:sp>
    </p:spTree>
    <p:extLst>
      <p:ext uri="{BB962C8B-B14F-4D97-AF65-F5344CB8AC3E}">
        <p14:creationId xmlns:p14="http://schemas.microsoft.com/office/powerpoint/2010/main" val="15389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b="1" i="1" dirty="0" smtClean="0">
                <a:solidFill>
                  <a:srgbClr val="C00000"/>
                </a:solidFill>
              </a:rPr>
              <a:t>Формы</a:t>
            </a:r>
            <a:endParaRPr lang="ru-RU" altLang="ru-RU" sz="4800" b="1" i="1" dirty="0" smtClean="0">
              <a:solidFill>
                <a:srgbClr val="C00000"/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4963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u="sng" dirty="0" smtClean="0"/>
          </a:p>
          <a:p>
            <a:pPr marL="0" indent="0">
              <a:buNone/>
            </a:pPr>
            <a:r>
              <a:rPr lang="ru-RU" b="1" u="sng" dirty="0" smtClean="0"/>
              <a:t>Общественно-полезное:</a:t>
            </a:r>
            <a:endParaRPr lang="ru-RU" dirty="0"/>
          </a:p>
          <a:p>
            <a:pPr lvl="0"/>
            <a:r>
              <a:rPr lang="ru-RU" dirty="0"/>
              <a:t>Работа на пришкольном участке.</a:t>
            </a:r>
          </a:p>
          <a:p>
            <a:pPr lvl="0"/>
            <a:r>
              <a:rPr lang="ru-RU" dirty="0"/>
              <a:t>Разведение комнатных цветов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85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xfrm>
            <a:off x="107950" y="319088"/>
            <a:ext cx="9144000" cy="1309687"/>
          </a:xfrm>
        </p:spPr>
        <p:txBody>
          <a:bodyPr>
            <a:noAutofit/>
          </a:bodyPr>
          <a:lstStyle/>
          <a:p>
            <a:r>
              <a:rPr lang="ru-RU" altLang="ru-RU" b="1" i="1" dirty="0" smtClean="0">
                <a:solidFill>
                  <a:srgbClr val="C00000"/>
                </a:solidFill>
              </a:rPr>
              <a:t>Приемы и методы анализа и оценивания</a:t>
            </a:r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323850" y="1557338"/>
            <a:ext cx="8362950" cy="4767262"/>
          </a:xfrm>
        </p:spPr>
        <p:txBody>
          <a:bodyPr>
            <a:normAutofit/>
          </a:bodyPr>
          <a:lstStyle/>
          <a:p>
            <a:r>
              <a:rPr lang="ru-RU" altLang="ru-RU" sz="2800" b="0" dirty="0" smtClean="0"/>
              <a:t>педагогическое наблюдение, </a:t>
            </a:r>
          </a:p>
          <a:p>
            <a:endParaRPr lang="ru-RU" altLang="ru-RU" sz="2800" b="0" dirty="0" smtClean="0"/>
          </a:p>
          <a:p>
            <a:r>
              <a:rPr lang="ru-RU" altLang="ru-RU" sz="2800" b="0" dirty="0" smtClean="0"/>
              <a:t>анкетирование детей и родителей, беседа, </a:t>
            </a:r>
          </a:p>
          <a:p>
            <a:endParaRPr lang="ru-RU" altLang="ru-RU" sz="2800" b="0" dirty="0" smtClean="0"/>
          </a:p>
          <a:p>
            <a:r>
              <a:rPr lang="ru-RU" altLang="ru-RU" sz="2800" b="0" dirty="0" smtClean="0"/>
              <a:t>тестирование, </a:t>
            </a:r>
          </a:p>
          <a:p>
            <a:endParaRPr lang="ru-RU" altLang="ru-RU" sz="2800" b="0" dirty="0" smtClean="0"/>
          </a:p>
          <a:p>
            <a:r>
              <a:rPr lang="ru-RU" altLang="ru-RU" sz="2800" b="0" dirty="0" smtClean="0"/>
              <a:t>метод экспертной оценки и самооценки, </a:t>
            </a:r>
          </a:p>
          <a:p>
            <a:endParaRPr lang="ru-RU" altLang="ru-RU" sz="2800" b="0" dirty="0" smtClean="0"/>
          </a:p>
          <a:p>
            <a:r>
              <a:rPr lang="ru-RU" altLang="ru-RU" sz="2800" b="0" dirty="0" smtClean="0"/>
              <a:t>педагогический консилиум и др.</a:t>
            </a:r>
          </a:p>
          <a:p>
            <a:endParaRPr lang="ru-RU" alt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206562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301625"/>
            <a:ext cx="8575675" cy="679450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rgbClr val="C00000"/>
                </a:solidFill>
                <a:latin typeface="Times New Roman" pitchFamily="18" charset="0"/>
              </a:rPr>
              <a:t>Результаты </a:t>
            </a:r>
            <a:r>
              <a:rPr lang="ru-RU" altLang="ru-RU" sz="3600" b="1" smtClean="0">
                <a:solidFill>
                  <a:srgbClr val="C00000"/>
                </a:solidFill>
                <a:latin typeface="Times New Roman" pitchFamily="18" charset="0"/>
              </a:rPr>
              <a:t>внеурочной деятельности</a:t>
            </a:r>
            <a:endParaRPr lang="ru-RU" altLang="ru-RU" sz="3600" b="1" dirty="0" smtClean="0">
              <a:solidFill>
                <a:srgbClr val="C00000"/>
              </a:solidFill>
              <a:latin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6945492"/>
              </p:ext>
            </p:extLst>
          </p:nvPr>
        </p:nvGraphicFramePr>
        <p:xfrm>
          <a:off x="323528" y="1124745"/>
          <a:ext cx="8352928" cy="5328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6696744"/>
              </a:tblGrid>
              <a:tr h="1858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1 уровень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Приобретение социальных знаний, первичного понимания социальной реальности и повседневной жизни.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4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2 уровень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</a:rPr>
                        <a:t>Получение опыта переживания и позитивного отношения к базовым ценностям общества.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4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3 уровень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effectLst/>
                        </a:rPr>
                        <a:t>Получение опыта самостоятельного общественного действия.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38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50825" y="332656"/>
            <a:ext cx="8435975" cy="5760640"/>
          </a:xfrm>
        </p:spPr>
        <p:txBody>
          <a:bodyPr>
            <a:norm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  <a:latin typeface="+mn-lt"/>
                <a:cs typeface="Arial" charset="0"/>
              </a:rPr>
              <a:t>Внеурочная деятельность </a:t>
            </a:r>
            <a:br>
              <a:rPr lang="ru-RU" altLang="ru-RU" b="1" dirty="0" smtClean="0">
                <a:solidFill>
                  <a:srgbClr val="C00000"/>
                </a:solidFill>
                <a:latin typeface="+mn-lt"/>
                <a:cs typeface="Arial" charset="0"/>
              </a:rPr>
            </a:br>
            <a:r>
              <a:rPr lang="ru-RU" altLang="ru-RU" dirty="0" smtClean="0">
                <a:solidFill>
                  <a:srgbClr val="C00000"/>
                </a:solidFill>
                <a:latin typeface="+mn-lt"/>
                <a:cs typeface="Arial" charset="0"/>
              </a:rPr>
              <a:t/>
            </a:r>
            <a:br>
              <a:rPr lang="ru-RU" altLang="ru-RU" dirty="0" smtClean="0">
                <a:solidFill>
                  <a:srgbClr val="C00000"/>
                </a:solidFill>
                <a:latin typeface="+mn-lt"/>
                <a:cs typeface="Arial" charset="0"/>
              </a:rPr>
            </a:br>
            <a:r>
              <a:rPr lang="ru-RU" altLang="ru-RU" sz="3100" dirty="0" smtClean="0">
                <a:latin typeface="+mn-lt"/>
                <a:cs typeface="Arial" charset="0"/>
              </a:rPr>
              <a:t>проявляемая вне уроков активность детей, обусловленная в основном их интересами и потребностями, направленная на познание и преобразование себя и окружающей действительности, играющая важную роль в развитии учащихся и формировании ученического коллектива.</a:t>
            </a:r>
            <a:br>
              <a:rPr lang="ru-RU" altLang="ru-RU" sz="3100" dirty="0" smtClean="0">
                <a:latin typeface="+mn-lt"/>
                <a:cs typeface="Arial" charset="0"/>
              </a:rPr>
            </a:br>
            <a:r>
              <a:rPr lang="ru-RU" altLang="ru-RU" sz="3100" dirty="0" smtClean="0">
                <a:latin typeface="+mn-lt"/>
                <a:cs typeface="Arial" charset="0"/>
              </a:rPr>
              <a:t/>
            </a:r>
            <a:br>
              <a:rPr lang="ru-RU" altLang="ru-RU" sz="3100" dirty="0" smtClean="0">
                <a:latin typeface="+mn-lt"/>
                <a:cs typeface="Arial" charset="0"/>
              </a:rPr>
            </a:br>
            <a:r>
              <a:rPr lang="ru-RU" altLang="ru-RU" sz="3100" dirty="0" smtClean="0">
                <a:latin typeface="+mn-lt"/>
                <a:cs typeface="Arial" charset="0"/>
              </a:rPr>
              <a:t>                                               Е.Н. Степанов</a:t>
            </a:r>
          </a:p>
        </p:txBody>
      </p:sp>
    </p:spTree>
    <p:extLst>
      <p:ext uri="{BB962C8B-B14F-4D97-AF65-F5344CB8AC3E}">
        <p14:creationId xmlns:p14="http://schemas.microsoft.com/office/powerpoint/2010/main" val="148260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60648"/>
            <a:ext cx="9036050" cy="864096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Внеурочная деятельность  позволяет решить задачи </a:t>
            </a:r>
            <a:r>
              <a:rPr lang="ru-RU" dirty="0" smtClean="0">
                <a:solidFill>
                  <a:srgbClr val="003300"/>
                </a:solidFill>
              </a:rPr>
              <a:t/>
            </a:r>
            <a:br>
              <a:rPr lang="ru-RU" dirty="0" smtClean="0">
                <a:solidFill>
                  <a:srgbClr val="003300"/>
                </a:solidFill>
              </a:rPr>
            </a:br>
            <a:endParaRPr lang="ru-RU" dirty="0" smtClean="0">
              <a:solidFill>
                <a:srgbClr val="0033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712968" cy="504031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выявление интересов, склонностей, способностей, возможностей обучающихся к различным видам деятельности; </a:t>
            </a:r>
          </a:p>
          <a:p>
            <a:pPr lvl="0"/>
            <a:r>
              <a:rPr lang="ru-RU" dirty="0"/>
              <a:t>создание условий для индивидуального развития ребенка в избранной сфере внеурочной деятельности; </a:t>
            </a:r>
          </a:p>
          <a:p>
            <a:pPr lvl="0"/>
            <a:r>
              <a:rPr lang="ru-RU" dirty="0"/>
              <a:t>формирование системы знаний, умений, навыков в избранном направлении деятельности; </a:t>
            </a:r>
          </a:p>
          <a:p>
            <a:pPr lvl="0"/>
            <a:r>
              <a:rPr lang="ru-RU" dirty="0"/>
              <a:t>развитие опыта творческой деятельности, творческих способностей; </a:t>
            </a:r>
          </a:p>
          <a:p>
            <a:pPr lvl="0"/>
            <a:r>
              <a:rPr lang="ru-RU" dirty="0"/>
              <a:t>создание условий для реализации приобретенных знаний, умений и навыков; </a:t>
            </a:r>
          </a:p>
          <a:p>
            <a:pPr lvl="0"/>
            <a:r>
              <a:rPr lang="ru-RU" dirty="0"/>
              <a:t>развитие опыта неформального общения, взаимодействия, сотрудничества; </a:t>
            </a:r>
          </a:p>
          <a:p>
            <a:pPr lvl="0"/>
            <a:r>
              <a:rPr lang="ru-RU" dirty="0"/>
              <a:t>расширение рамок общения с социумом.</a:t>
            </a:r>
          </a:p>
        </p:txBody>
      </p:sp>
    </p:spTree>
    <p:extLst>
      <p:ext uri="{BB962C8B-B14F-4D97-AF65-F5344CB8AC3E}">
        <p14:creationId xmlns:p14="http://schemas.microsoft.com/office/powerpoint/2010/main" val="171132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260648"/>
            <a:ext cx="9036050" cy="864096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Принципы организации внеурочной деятельности</a:t>
            </a:r>
            <a:endParaRPr lang="ru-RU" dirty="0" smtClean="0">
              <a:solidFill>
                <a:srgbClr val="0033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23379" y="1842241"/>
            <a:ext cx="8712968" cy="5040313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соответствие возрастным особенностям обучающихся, преемственность с технологиями учебной деятельности;</a:t>
            </a:r>
          </a:p>
          <a:p>
            <a:pPr lvl="0"/>
            <a:r>
              <a:rPr lang="ru-RU" dirty="0"/>
              <a:t>опора на традиции и положительный опыт организации внеурочной деятельности школы;</a:t>
            </a:r>
          </a:p>
          <a:p>
            <a:pPr lvl="0"/>
            <a:r>
              <a:rPr lang="ru-RU" dirty="0"/>
              <a:t>опора на ценности воспитательной системы школы;</a:t>
            </a:r>
          </a:p>
          <a:p>
            <a:pPr lvl="0"/>
            <a:r>
              <a:rPr lang="ru-RU" dirty="0"/>
              <a:t>свободный выбор на основе личных интересов и склонностей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265491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539750" y="404664"/>
            <a:ext cx="8147050" cy="1440011"/>
          </a:xfrm>
        </p:spPr>
        <p:txBody>
          <a:bodyPr>
            <a:noAutofit/>
          </a:bodyPr>
          <a:lstStyle/>
          <a:p>
            <a:pPr algn="ctr"/>
            <a:r>
              <a:rPr lang="ru-RU" altLang="ru-RU" sz="4000" b="1" i="1" dirty="0" smtClean="0">
                <a:solidFill>
                  <a:srgbClr val="C00000"/>
                </a:solidFill>
              </a:rPr>
              <a:t>Этапы организации</a:t>
            </a:r>
            <a:br>
              <a:rPr lang="ru-RU" altLang="ru-RU" sz="4000" b="1" i="1" dirty="0" smtClean="0">
                <a:solidFill>
                  <a:srgbClr val="C00000"/>
                </a:solidFill>
              </a:rPr>
            </a:br>
            <a:r>
              <a:rPr lang="ru-RU" altLang="ru-RU" sz="4000" b="1" i="1" dirty="0" smtClean="0">
                <a:solidFill>
                  <a:srgbClr val="C00000"/>
                </a:solidFill>
              </a:rPr>
              <a:t>внеурочной деятельности</a:t>
            </a:r>
            <a:endParaRPr lang="ru-RU" altLang="ru-RU" sz="6000" i="1" dirty="0" smtClean="0">
              <a:solidFill>
                <a:srgbClr val="C00000"/>
              </a:solidFill>
            </a:endParaRPr>
          </a:p>
        </p:txBody>
      </p:sp>
      <p:sp>
        <p:nvSpPr>
          <p:cNvPr id="33795" name="Объект 4"/>
          <p:cNvSpPr>
            <a:spLocks noGrp="1"/>
          </p:cNvSpPr>
          <p:nvPr>
            <p:ph idx="1"/>
          </p:nvPr>
        </p:nvSpPr>
        <p:spPr>
          <a:xfrm>
            <a:off x="395288" y="1989138"/>
            <a:ext cx="8291512" cy="4335462"/>
          </a:xfrm>
        </p:spPr>
        <p:txBody>
          <a:bodyPr/>
          <a:lstStyle/>
          <a:p>
            <a:r>
              <a:rPr lang="ru-RU" altLang="ru-RU" i="1" smtClean="0"/>
              <a:t>проектный</a:t>
            </a:r>
          </a:p>
          <a:p>
            <a:endParaRPr lang="ru-RU" altLang="ru-RU" i="1" smtClean="0"/>
          </a:p>
          <a:p>
            <a:r>
              <a:rPr lang="ru-RU" altLang="ru-RU" i="1" smtClean="0"/>
              <a:t>организационно-деятельностный</a:t>
            </a:r>
          </a:p>
          <a:p>
            <a:endParaRPr lang="ru-RU" altLang="ru-RU" i="1" smtClean="0"/>
          </a:p>
          <a:p>
            <a:r>
              <a:rPr lang="ru-RU" altLang="ru-RU" i="1" smtClean="0"/>
              <a:t>аналитический</a:t>
            </a:r>
          </a:p>
          <a:p>
            <a:endParaRPr lang="ru-RU" altLang="ru-RU" i="1" smtClean="0"/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15423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91512" cy="1511300"/>
          </a:xfrm>
        </p:spPr>
        <p:txBody>
          <a:bodyPr/>
          <a:lstStyle/>
          <a:p>
            <a:pPr algn="ctr" eaLnBrk="1" hangingPunct="1"/>
            <a:r>
              <a:rPr lang="ru-RU" altLang="ru-RU" b="1" dirty="0" smtClean="0">
                <a:solidFill>
                  <a:srgbClr val="C00000"/>
                </a:solidFill>
              </a:rPr>
              <a:t>Типы организационных моделей внеурочной деятельности: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276475"/>
            <a:ext cx="8507412" cy="458152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b="1" dirty="0" smtClean="0"/>
              <a:t>модель дополнительного образования;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ru-RU" altLang="ru-RU" b="1" dirty="0" smtClean="0"/>
          </a:p>
          <a:p>
            <a:pPr eaLnBrk="1" hangingPunct="1">
              <a:lnSpc>
                <a:spcPct val="90000"/>
              </a:lnSpc>
            </a:pPr>
            <a:r>
              <a:rPr lang="ru-RU" altLang="ru-RU" b="1" dirty="0" smtClean="0"/>
              <a:t>модель «школы полного дня»;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ru-RU" altLang="ru-RU" b="1" dirty="0" smtClean="0"/>
          </a:p>
          <a:p>
            <a:pPr eaLnBrk="1" hangingPunct="1">
              <a:lnSpc>
                <a:spcPct val="90000"/>
              </a:lnSpc>
            </a:pPr>
            <a:r>
              <a:rPr lang="ru-RU" altLang="ru-RU" b="1" dirty="0" smtClean="0"/>
              <a:t>оптимизационная модель;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ru-RU" altLang="ru-RU" b="1" dirty="0" smtClean="0"/>
          </a:p>
          <a:p>
            <a:pPr eaLnBrk="1" hangingPunct="1">
              <a:lnSpc>
                <a:spcPct val="90000"/>
              </a:lnSpc>
            </a:pPr>
            <a:r>
              <a:rPr lang="ru-RU" altLang="ru-RU" b="1" dirty="0" err="1" smtClean="0"/>
              <a:t>инновационно</a:t>
            </a:r>
            <a:r>
              <a:rPr lang="ru-RU" altLang="ru-RU" b="1" dirty="0" smtClean="0"/>
              <a:t>-образовательная модель. </a:t>
            </a:r>
          </a:p>
        </p:txBody>
      </p:sp>
    </p:spTree>
    <p:extLst>
      <p:ext uri="{BB962C8B-B14F-4D97-AF65-F5344CB8AC3E}">
        <p14:creationId xmlns:p14="http://schemas.microsoft.com/office/powerpoint/2010/main" val="312245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95288" y="258763"/>
            <a:ext cx="8569200" cy="158591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Каким образом осуществляется внеурочная деятельность?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103014" y="2074434"/>
            <a:ext cx="9036050" cy="4752975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ru-RU" altLang="ru-RU" sz="2400" dirty="0" smtClean="0">
                <a:latin typeface="Arial" charset="0"/>
                <a:cs typeface="Arial" charset="0"/>
              </a:rPr>
              <a:t>Через часть учебного плана ОУ, формируемую участниками образовательного процесса</a:t>
            </a:r>
            <a:r>
              <a:rPr lang="ru-RU" altLang="ru-RU" sz="2400" i="1" dirty="0" smtClean="0">
                <a:latin typeface="Arial" charset="0"/>
                <a:cs typeface="Arial" charset="0"/>
              </a:rPr>
              <a:t>.</a:t>
            </a:r>
          </a:p>
          <a:p>
            <a:pPr marL="0" indent="0" algn="just" eaLnBrk="1" hangingPunct="1">
              <a:buNone/>
            </a:pPr>
            <a:endParaRPr lang="ru-RU" altLang="ru-RU" sz="2400" i="1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 dirty="0" smtClean="0">
                <a:latin typeface="Arial" charset="0"/>
                <a:cs typeface="Arial" charset="0"/>
              </a:rPr>
              <a:t>Через деятельность специалистов сферы воспитания в рамках функциональных обязанностей.</a:t>
            </a:r>
          </a:p>
          <a:p>
            <a:pPr eaLnBrk="1" hangingPunct="1">
              <a:buFont typeface="Wingdings" pitchFamily="2" charset="2"/>
              <a:buChar char="§"/>
            </a:pPr>
            <a:endParaRPr lang="ru-RU" altLang="ru-RU" sz="2400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 dirty="0" smtClean="0">
                <a:latin typeface="Arial" charset="0"/>
                <a:cs typeface="Arial" charset="0"/>
              </a:rPr>
              <a:t>Через  ДОД  в условиях школы  и  в условиях учреждений дополнительного образования детей, культуры, спорта.</a:t>
            </a:r>
          </a:p>
          <a:p>
            <a:pPr eaLnBrk="1" hangingPunct="1">
              <a:buFont typeface="Wingdings" pitchFamily="2" charset="2"/>
              <a:buChar char="§"/>
            </a:pPr>
            <a:endParaRPr lang="ru-RU" altLang="ru-RU" sz="2400" dirty="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ru-RU" altLang="ru-RU" sz="2400" dirty="0" smtClean="0">
                <a:latin typeface="Arial" charset="0"/>
                <a:cs typeface="Arial" charset="0"/>
              </a:rPr>
              <a:t>Через инновационную деятельность  по разработке и  внедрению  новых образовательных программ. </a:t>
            </a:r>
          </a:p>
          <a:p>
            <a:pPr eaLnBrk="1" hangingPunct="1">
              <a:buFont typeface="Wingdings" pitchFamily="2" charset="2"/>
              <a:buChar char="Ø"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11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altLang="ru-RU" b="1" i="1" dirty="0" smtClean="0">
                <a:solidFill>
                  <a:srgbClr val="C00000"/>
                </a:solidFill>
              </a:rPr>
              <a:t>Направления развития личности 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395288" y="1412776"/>
            <a:ext cx="8518525" cy="5328592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спортивно-оздоровительное</a:t>
            </a:r>
          </a:p>
          <a:p>
            <a:pPr eaLnBrk="1" hangingPunct="1"/>
            <a:endParaRPr lang="ru-RU" altLang="ru-RU" dirty="0" smtClean="0"/>
          </a:p>
          <a:p>
            <a:pPr eaLnBrk="1" hangingPunct="1"/>
            <a:r>
              <a:rPr lang="ru-RU" altLang="ru-RU" dirty="0" smtClean="0"/>
              <a:t> духовно-нравственное</a:t>
            </a:r>
          </a:p>
          <a:p>
            <a:pPr eaLnBrk="1" hangingPunct="1"/>
            <a:endParaRPr lang="ru-RU" altLang="ru-RU" dirty="0" smtClean="0"/>
          </a:p>
          <a:p>
            <a:pPr eaLnBrk="1" hangingPunct="1"/>
            <a:r>
              <a:rPr lang="ru-RU" altLang="ru-RU" dirty="0" smtClean="0"/>
              <a:t> социальное</a:t>
            </a:r>
          </a:p>
          <a:p>
            <a:pPr eaLnBrk="1" hangingPunct="1"/>
            <a:endParaRPr lang="ru-RU" altLang="ru-RU" dirty="0" smtClean="0"/>
          </a:p>
          <a:p>
            <a:pPr eaLnBrk="1" hangingPunct="1"/>
            <a:r>
              <a:rPr lang="ru-RU" altLang="ru-RU" dirty="0" smtClean="0"/>
              <a:t> </a:t>
            </a:r>
            <a:r>
              <a:rPr lang="ru-RU" altLang="ru-RU" dirty="0" err="1" smtClean="0"/>
              <a:t>общеинтеллектуальное</a:t>
            </a:r>
            <a:endParaRPr lang="ru-RU" altLang="ru-RU" dirty="0" smtClean="0"/>
          </a:p>
          <a:p>
            <a:pPr eaLnBrk="1" hangingPunct="1"/>
            <a:endParaRPr lang="ru-RU" altLang="ru-RU" dirty="0" smtClean="0"/>
          </a:p>
          <a:p>
            <a:pPr eaLnBrk="1" hangingPunct="1"/>
            <a:r>
              <a:rPr lang="ru-RU" altLang="ru-RU" dirty="0" smtClean="0"/>
              <a:t> общекультурное</a:t>
            </a:r>
          </a:p>
        </p:txBody>
      </p:sp>
    </p:spTree>
    <p:extLst>
      <p:ext uri="{BB962C8B-B14F-4D97-AF65-F5344CB8AC3E}">
        <p14:creationId xmlns:p14="http://schemas.microsoft.com/office/powerpoint/2010/main" val="228465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altLang="ru-RU" b="1" i="1" dirty="0" smtClean="0">
                <a:solidFill>
                  <a:srgbClr val="C00000"/>
                </a:solidFill>
              </a:rPr>
              <a:t>Формы организации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616624"/>
          </a:xfrm>
        </p:spPr>
        <p:txBody>
          <a:bodyPr/>
          <a:lstStyle/>
          <a:p>
            <a:pPr marL="0" indent="0" eaLnBrk="1" hangingPunct="1">
              <a:buNone/>
            </a:pPr>
            <a:endParaRPr lang="ru-RU" altLang="ru-RU" dirty="0" smtClean="0"/>
          </a:p>
          <a:p>
            <a:pPr marL="0" indent="0" eaLnBrk="1" hangingPunct="1">
              <a:buNone/>
            </a:pPr>
            <a:r>
              <a:rPr lang="ru-RU" altLang="ru-RU" dirty="0" smtClean="0"/>
              <a:t>Секции	кружки	экскурсии		олимпиады	</a:t>
            </a:r>
          </a:p>
          <a:p>
            <a:pPr marL="0" indent="0" eaLnBrk="1" hangingPunct="1">
              <a:buNone/>
            </a:pPr>
            <a:endParaRPr lang="ru-RU" altLang="ru-RU" dirty="0"/>
          </a:p>
          <a:p>
            <a:pPr marL="0" indent="0" eaLnBrk="1" hangingPunct="1">
              <a:buNone/>
            </a:pPr>
            <a:r>
              <a:rPr lang="ru-RU" altLang="ru-RU" dirty="0" smtClean="0"/>
              <a:t>круглые столы		соревнования		НОУ	</a:t>
            </a:r>
          </a:p>
          <a:p>
            <a:pPr marL="0" indent="0" eaLnBrk="1" hangingPunct="1">
              <a:buNone/>
            </a:pPr>
            <a:endParaRPr lang="ru-RU" altLang="ru-RU" dirty="0" smtClean="0"/>
          </a:p>
          <a:p>
            <a:pPr marL="0" indent="0" eaLnBrk="1" hangingPunct="1">
              <a:buNone/>
            </a:pPr>
            <a:r>
              <a:rPr lang="ru-RU" altLang="ru-RU" dirty="0"/>
              <a:t>	</a:t>
            </a:r>
            <a:r>
              <a:rPr lang="ru-RU" altLang="ru-RU" dirty="0" smtClean="0"/>
              <a:t>поисковые исследования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971600" y="1124744"/>
            <a:ext cx="136815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843808" y="1124744"/>
            <a:ext cx="36004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13315" idx="0"/>
          </p:cNvCxnSpPr>
          <p:nvPr/>
        </p:nvCxnSpPr>
        <p:spPr>
          <a:xfrm>
            <a:off x="4572000" y="1124744"/>
            <a:ext cx="0" cy="619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660232" y="1124744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467544" y="1124744"/>
            <a:ext cx="2160240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563888" y="1124744"/>
            <a:ext cx="288032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292080" y="1124744"/>
            <a:ext cx="2088232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023828" y="1124744"/>
            <a:ext cx="270030" cy="3456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25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rgbClr val="BFB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</TotalTime>
  <Words>515</Words>
  <Application>Microsoft Office PowerPoint</Application>
  <PresentationFormat>Экран (4:3)</PresentationFormat>
  <Paragraphs>111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Организация внеурочной деятельности в начальной школе</vt:lpstr>
      <vt:lpstr>Внеурочная деятельность   проявляемая вне уроков активность детей, обусловленная в основном их интересами и потребностями, направленная на познание и преобразование себя и окружающей действительности, играющая важную роль в развитии учащихся и формировании ученического коллектива.                                                 Е.Н. Степанов</vt:lpstr>
      <vt:lpstr>  Внеурочная деятельность  позволяет решить задачи  </vt:lpstr>
      <vt:lpstr>  Принципы организации внеурочной деятельности</vt:lpstr>
      <vt:lpstr>Этапы организации внеурочной деятельности</vt:lpstr>
      <vt:lpstr>Типы организационных моделей внеурочной деятельности: </vt:lpstr>
      <vt:lpstr>Каким образом осуществляется внеурочная деятельность?</vt:lpstr>
      <vt:lpstr>Направления развития личности </vt:lpstr>
      <vt:lpstr>Формы организации</vt:lpstr>
      <vt:lpstr>Формы</vt:lpstr>
      <vt:lpstr>Формы</vt:lpstr>
      <vt:lpstr>Формы</vt:lpstr>
      <vt:lpstr>Формы</vt:lpstr>
      <vt:lpstr>Формы</vt:lpstr>
      <vt:lpstr>Приемы и методы анализа и оценивания</vt:lpstr>
      <vt:lpstr>Результаты внеурочной деятельности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21</cp:revision>
  <dcterms:created xsi:type="dcterms:W3CDTF">2014-11-02T18:16:30Z</dcterms:created>
  <dcterms:modified xsi:type="dcterms:W3CDTF">2014-11-21T18:53:38Z</dcterms:modified>
</cp:coreProperties>
</file>