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4" r:id="rId11"/>
    <p:sldId id="270" r:id="rId12"/>
    <p:sldId id="271" r:id="rId13"/>
    <p:sldId id="272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E006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637DA8-761B-4303-BB06-041240159DDD}" type="datetimeFigureOut">
              <a:rPr lang="zh-CN" altLang="en-US"/>
              <a:pPr>
                <a:defRPr/>
              </a:pPr>
              <a:t>2015-3-14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B204A46-B450-4F03-9E6F-C36A3E900C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noProof="0" smtClean="0"/>
              <a:t>Вставка таблицы</a:t>
            </a:r>
            <a:endParaRPr lang="zh-CN" altLang="en-US" noProof="0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noProof="0" smtClean="0"/>
              <a:t>Вставка рисунка</a:t>
            </a:r>
            <a:endParaRPr lang="zh-CN" altLang="en-US" noProof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noProof="0" smtClean="0"/>
              <a:t>Вставка рисунка SmartArt</a:t>
            </a:r>
            <a:endParaRPr lang="zh-CN" altLang="en-US" noProof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noProof="0" smtClean="0"/>
              <a:t>Вставка диаграммы</a:t>
            </a:r>
            <a:endParaRPr lang="zh-CN" altLang="en-US" noProof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2" r:id="rId2"/>
    <p:sldLayoutId id="2147483653" r:id="rId3"/>
    <p:sldLayoutId id="2147483654" r:id="rId4"/>
    <p:sldLayoutId id="2147483658" r:id="rId5"/>
    <p:sldLayoutId id="2147483659" r:id="rId6"/>
    <p:sldLayoutId id="2147483655" r:id="rId7"/>
    <p:sldLayoutId id="2147483656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宋体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/>
          <a:cs typeface="宋体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/>
          <a:cs typeface="宋体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/>
          <a:cs typeface="宋体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/>
          <a:cs typeface="宋体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/>
          <a:cs typeface="宋体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/>
          <a:cs typeface="宋体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/>
          <a:cs typeface="宋体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/>
          <a:cs typeface="宋体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宋体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宋体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宋体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宋体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宋体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2700338" y="260350"/>
            <a:ext cx="6215062" cy="936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zh-CN" sz="1600" b="1" smtClean="0">
                <a:solidFill>
                  <a:srgbClr val="FE0067"/>
                </a:solidFill>
              </a:rPr>
              <a:t>ФЕДЕРАЛЬНЫЙ ГОСУДАРСТВЕННЫЙ ОБРАЗОВАТЕЛЬНЫЙ СТАНДАРТ НАЧАЛЬНОГО ОБЩЕГО ОБРАЗОВАНИЯ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zh-CN" sz="1600" b="1" smtClean="0">
                <a:solidFill>
                  <a:srgbClr val="FE0067"/>
                </a:solidFill>
              </a:rPr>
              <a:t>(РОДИТЕЛЯМ О ФГОС)</a:t>
            </a:r>
            <a:endParaRPr lang="en-US" altLang="zh-CN" sz="1600" b="1" smtClean="0">
              <a:solidFill>
                <a:srgbClr val="FE0067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zh-CN" altLang="en-US" sz="1000" b="1" smtClean="0"/>
          </a:p>
        </p:txBody>
      </p:sp>
      <p:sp>
        <p:nvSpPr>
          <p:cNvPr id="11266" name="矩形 4"/>
          <p:cNvSpPr>
            <a:spLocks noChangeArrowheads="1"/>
          </p:cNvSpPr>
          <p:nvPr/>
        </p:nvSpPr>
        <p:spPr bwMode="auto">
          <a:xfrm>
            <a:off x="3779838" y="1341438"/>
            <a:ext cx="4929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zh-CN">
                <a:solidFill>
                  <a:srgbClr val="00B0F0"/>
                </a:solidFill>
                <a:latin typeface="MS PGothic"/>
                <a:ea typeface="MS PGothic"/>
                <a:cs typeface="MS PGothic"/>
              </a:rPr>
              <a:t>Синегубова Ирина Михайловна, учитель начальных классов МБОУ Уметской СОШ</a:t>
            </a:r>
            <a:endParaRPr lang="en-US" altLang="zh-CN">
              <a:solidFill>
                <a:srgbClr val="00B0F0"/>
              </a:solidFill>
              <a:latin typeface="MS PGothic"/>
              <a:ea typeface="MS PGothic"/>
              <a:cs typeface="MS PGothic"/>
            </a:endParaRPr>
          </a:p>
        </p:txBody>
      </p:sp>
      <p:pic>
        <p:nvPicPr>
          <p:cNvPr id="11270" name="Picture 6" descr="a0mzv4ccark0pkcca11jscfcax0r4bncavk9yh6canp985acavdpkvfcaj5ozmgcalg1cv7cae5w0o0cacfvjvtcahnlhh2ca3apql4cagew8eica4cofbfcacshg14cap6ylv1caim8iapca600l22caa40l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3024188" cy="823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smtClean="0">
                <a:solidFill>
                  <a:schemeClr val="accent2"/>
                </a:solidFill>
                <a:ea typeface="宋体"/>
              </a:rPr>
              <a:t>Что изучается с использованием ИКТ?</a:t>
            </a:r>
            <a:r>
              <a:rPr lang="ru-RU" smtClean="0">
                <a:ea typeface="宋体"/>
              </a:rPr>
              <a:t>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ru-RU" smtClean="0">
                <a:ea typeface="宋体"/>
              </a:rPr>
              <a:t>    Отличительной особенностью начала обучения является то, что наряду с традиционным письмом ребенок сразу начинает осваивать клавиатурный набор текста. В контексте изучения всех предметов должны широко использоваться различные источники информации, в том числе, в доступном Интернете.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260350"/>
            <a:ext cx="8229600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  <a:ea typeface="宋体"/>
              </a:rPr>
              <a:t>Что изучается с использованием ИКТ?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9810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smtClean="0">
                <a:ea typeface="宋体"/>
              </a:rPr>
              <a:t>В современной школе широко применяется проектный метод. Средства ИКТ являются наиболее перспективным средством реализации проектной методики обучения. Имеется цикл проектов, участвуя в которых, дети знакомятся друг с другом, обмениваются информацией о себе, о школе, о своих интересах и увлечениях. Это проекты «Я и мое имя», «Моя семья», совместное издание Азбуки и многое другое.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  <a:ea typeface="宋体"/>
              </a:rPr>
              <a:t>Что такое информационно-образовательная среда?</a:t>
            </a:r>
            <a:r>
              <a:rPr lang="ru-RU" sz="4000" smtClean="0">
                <a:ea typeface="宋体"/>
              </a:rPr>
              <a:t> 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smtClean="0">
                <a:ea typeface="宋体"/>
              </a:rPr>
              <a:t>Требования к информационно-образовательной среде (ИС) являются составной частью Стандарта. ИС должна обеспечивать возможности для информатизации работы любого учителя и учащегося. Через ИС учащиеся имеют контролируемый доступ к образовательным ресурсам и Интернету, могут взаимодействовать дистанционно, в том числе и во внеурочное время.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  <a:ea typeface="宋体"/>
              </a:rPr>
              <a:t>Что такое интегрированный подход к обучению?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341438"/>
            <a:ext cx="8229600" cy="4679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smtClean="0">
                <a:ea typeface="宋体"/>
              </a:rPr>
              <a:t>      Интегрированный подход к обучению предполагает активное использование знаний, полученных при изучении одного предмета, на уроках по другим предметам. Например, на уроке русского языка идет работа над текстами-описаниями, эта же работа продолжается на уроке окружающего мира, например, в связи с изучением времен года. Результатом этой деятельности становится проект, например, видеорепортаж, описывающий картины природы, природные явления и т.п.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  <a:ea typeface="宋体"/>
              </a:rPr>
              <a:t>Что такое внеурочная деятельность, каковы ее особенности 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>
                <a:ea typeface="宋体"/>
              </a:rPr>
              <a:t>    Стандарт предполагает реализацию в образовательном учреждении как урочной, так и внеурочной деятельности. Внеурочная деятельность организуется по направлениям развития личности (спортивно-оздоровительное, духовно-нравственное, социальное, общеинтеллектуальное, общекультурное).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  <a:ea typeface="宋体"/>
              </a:rPr>
              <a:t>Что такое внеурочная деятельность, каковы ее особенности ?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1196975"/>
            <a:ext cx="8218487" cy="4929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3000"/>
              </a:lnSpc>
              <a:buFont typeface="Arial" charset="0"/>
              <a:buNone/>
            </a:pPr>
            <a:r>
              <a:rPr lang="ru-RU" sz="2400" smtClean="0">
                <a:ea typeface="宋体"/>
              </a:rPr>
              <a:t>        Добиться требуемых образовательных  результатов только на уроке нельзя. Поэтому очень важно, чтобы ребенок посещал специальные занятия во второй половине дня (внеурочную деятельность)</a:t>
            </a:r>
          </a:p>
          <a:p>
            <a:pPr eaLnBrk="1" hangingPunct="1">
              <a:lnSpc>
                <a:spcPct val="73000"/>
              </a:lnSpc>
              <a:buFont typeface="Arial" charset="0"/>
              <a:buNone/>
            </a:pPr>
            <a:r>
              <a:rPr lang="ru-RU" sz="2400" b="1" smtClean="0">
                <a:ea typeface="宋体"/>
              </a:rPr>
              <a:t>       Во внеурочную деятельность могут входить: </a:t>
            </a:r>
          </a:p>
          <a:p>
            <a:pPr lvl="1" eaLnBrk="1" hangingPunct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400" smtClean="0">
                <a:ea typeface="宋体"/>
              </a:rPr>
              <a:t>выполнение домашних заданий , </a:t>
            </a:r>
          </a:p>
          <a:p>
            <a:pPr lvl="1" eaLnBrk="1" hangingPunct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400" smtClean="0">
                <a:ea typeface="宋体"/>
              </a:rPr>
              <a:t>индивидуальные занятия учителя с детьми, требующими психолого-педагогической  и коррекционной поддержки (в том числе – индивидуальные занятия по постановке устной речи, почерка и письменной речи и т.д.), </a:t>
            </a:r>
          </a:p>
          <a:p>
            <a:pPr lvl="1" eaLnBrk="1" hangingPunct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400" smtClean="0">
                <a:ea typeface="宋体"/>
              </a:rPr>
              <a:t>экскурсии, кружки, секции, олимпиады, соревнования, </a:t>
            </a:r>
          </a:p>
          <a:p>
            <a:pPr lvl="1" eaLnBrk="1" hangingPunct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400" b="1" smtClean="0">
                <a:ea typeface="宋体"/>
              </a:rPr>
              <a:t>поисковые исследования и выполнение проектов.</a:t>
            </a:r>
          </a:p>
          <a:p>
            <a:pPr lvl="1" eaLnBrk="1" hangingPunct="1">
              <a:lnSpc>
                <a:spcPct val="73000"/>
              </a:lnSpc>
              <a:buFont typeface="Wingdings" pitchFamily="2" charset="2"/>
              <a:buChar char="ü"/>
            </a:pPr>
            <a:endParaRPr lang="ru-RU" sz="2400" smtClean="0">
              <a:ea typeface="宋体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1336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  <a:ea typeface="宋体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31950" y="1144588"/>
            <a:ext cx="7200900" cy="3600450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chemeClr val="hlink"/>
                </a:solidFill>
                <a:latin typeface="Arial" charset="0"/>
                <a:ea typeface="宋体"/>
                <a:cs typeface="宋体"/>
              </a:rPr>
              <a:t>С 1 сентября 2011 года все образовательные учреждения России перешли на новый Федеральный государственный образовательный стандарт начального общего образования (ФГОС НОО)</a:t>
            </a:r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059113" y="404813"/>
            <a:ext cx="568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accent2"/>
                </a:solidFill>
              </a:rPr>
              <a:t>Уважаемые родители!</a:t>
            </a:r>
          </a:p>
        </p:txBody>
      </p:sp>
      <p:pic>
        <p:nvPicPr>
          <p:cNvPr id="12292" name="Picture 4" descr="a0mzv4ccark0pkcca11jscfcax0r4bncavk9yh6canp985acavdpkvfcaj5ozmgcalg1cv7cae5w0o0cacfvjvtcahnlhh2ca3apql4cagew8eica4cofbfcacshg14cap6ylv1caim8iapca600l22caa40l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2089150" cy="569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ru-RU" smtClean="0">
                <a:ea typeface="宋体"/>
              </a:rPr>
              <a:t>       Главная цель введения </a:t>
            </a:r>
            <a:r>
              <a:rPr lang="ru-RU" b="1" smtClean="0">
                <a:ea typeface="宋体"/>
              </a:rPr>
              <a:t>Федеральных Государственных образовательных стандартов начального общего образования (ФГОС НОО) </a:t>
            </a:r>
            <a:r>
              <a:rPr lang="ru-RU" smtClean="0">
                <a:ea typeface="宋体"/>
              </a:rPr>
              <a:t>– повышение качества образования</a:t>
            </a:r>
          </a:p>
        </p:txBody>
      </p:sp>
      <p:pic>
        <p:nvPicPr>
          <p:cNvPr id="13316" name="Picture 4" descr="a0mzv4ccark0pkcca11jscfcax0r4bncavk9yh6canp985acavdpkvfcaj5ozmgcalg1cv7cae5w0o0cacfvjvtcahnlhh2ca3apql4cagew8eica4cofbfcacshg14cap6ylv1caim8iapca600l22caa40l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04813"/>
            <a:ext cx="3313112" cy="903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  <a:ea typeface="宋体"/>
              </a:rPr>
              <a:t>Что такое </a:t>
            </a:r>
            <a:br>
              <a:rPr lang="ru-RU" sz="2800" b="1" smtClean="0">
                <a:solidFill>
                  <a:schemeClr val="accent2"/>
                </a:solidFill>
                <a:ea typeface="宋体"/>
              </a:rPr>
            </a:br>
            <a:r>
              <a:rPr lang="ru-RU" sz="2800" b="1" smtClean="0">
                <a:solidFill>
                  <a:schemeClr val="accent2"/>
                </a:solidFill>
                <a:ea typeface="宋体"/>
              </a:rPr>
              <a:t>Федеральный государственный стандарт</a:t>
            </a:r>
            <a:br>
              <a:rPr lang="ru-RU" sz="2800" b="1" smtClean="0">
                <a:solidFill>
                  <a:schemeClr val="accent2"/>
                </a:solidFill>
                <a:ea typeface="宋体"/>
              </a:rPr>
            </a:br>
            <a:r>
              <a:rPr lang="ru-RU" sz="2800" b="1" smtClean="0">
                <a:solidFill>
                  <a:schemeClr val="accent2"/>
                </a:solidFill>
                <a:ea typeface="宋体"/>
              </a:rPr>
              <a:t>начального общего образования?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7002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ea typeface="宋体"/>
              </a:rPr>
              <a:t>          Федеральные государственные стандарты устанавливаются в Российской Федерации в соответствии с требованием Статьи 7 «Закона об образовании » и представляют собой «совокупность требований, обязательных при реализации основных образовательных программ начального общего образования (ООП НОО) образовательными учреждениями, имеющими государственную аккредитацию». С официальным приказом о введении в действие ФГОС НОО и текстом Стандарта можно познакомиться на сайте  Минобрнауки России.</a:t>
            </a:r>
            <a:br>
              <a:rPr lang="ru-RU" sz="2400" smtClean="0">
                <a:ea typeface="宋体"/>
              </a:rPr>
            </a:br>
            <a:r>
              <a:rPr lang="ru-RU" sz="2400" smtClean="0">
                <a:ea typeface="宋体"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  <a:ea typeface="宋体"/>
              </a:rPr>
              <a:t>Какие требования выдвигает </a:t>
            </a:r>
            <a:br>
              <a:rPr lang="ru-RU" sz="2800" b="1" smtClean="0">
                <a:solidFill>
                  <a:schemeClr val="accent2"/>
                </a:solidFill>
                <a:ea typeface="宋体"/>
              </a:rPr>
            </a:br>
            <a:r>
              <a:rPr lang="ru-RU" sz="2800" b="1" smtClean="0">
                <a:solidFill>
                  <a:schemeClr val="accent2"/>
                </a:solidFill>
                <a:ea typeface="宋体"/>
              </a:rPr>
              <a:t>новый ФГОС НОО?</a:t>
            </a:r>
            <a:r>
              <a:rPr lang="ru-RU" sz="4000" smtClean="0">
                <a:ea typeface="宋体"/>
              </a:rPr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chemeClr val="accent1"/>
                </a:solidFill>
                <a:ea typeface="宋体"/>
              </a:rPr>
              <a:t>Требования</a:t>
            </a:r>
            <a:r>
              <a:rPr lang="ru-RU" smtClean="0">
                <a:ea typeface="宋体"/>
              </a:rPr>
              <a:t> к результатам освоения основной образовательной программы начального общего образования;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chemeClr val="accent1"/>
                </a:solidFill>
                <a:ea typeface="宋体"/>
              </a:rPr>
              <a:t>Требования</a:t>
            </a:r>
            <a:r>
              <a:rPr lang="ru-RU" smtClean="0">
                <a:ea typeface="宋体"/>
              </a:rPr>
              <a:t> к структуре основной образовательной программы начального общего образования;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chemeClr val="accent1"/>
                </a:solidFill>
                <a:ea typeface="宋体"/>
              </a:rPr>
              <a:t>Требования</a:t>
            </a:r>
            <a:r>
              <a:rPr lang="ru-RU" smtClean="0">
                <a:ea typeface="宋体"/>
              </a:rPr>
              <a:t> к условиям реализации основной образовательной программы начального общего образования.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  <a:ea typeface="宋体"/>
              </a:rPr>
              <a:t>Что является отличительной особенностью нового Стандарта?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8229600" cy="4968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lnSpc>
                <a:spcPct val="80000"/>
              </a:lnSpc>
            </a:pPr>
            <a:r>
              <a:rPr lang="ru-RU" sz="2000" b="1" smtClean="0">
                <a:ea typeface="宋体"/>
              </a:rPr>
              <a:t>Стандарты  первого поколения               Стандарты второго поколения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ea typeface="宋体"/>
              </a:rPr>
              <a:t>  </a:t>
            </a:r>
            <a:r>
              <a:rPr lang="ru-RU" sz="2000" smtClean="0">
                <a:ea typeface="宋体"/>
              </a:rPr>
              <a:t>Формировать, давать знания                                 Развивать умения</a:t>
            </a:r>
          </a:p>
          <a:p>
            <a:pPr eaLnBrk="1" hangingPunct="1">
              <a:lnSpc>
                <a:spcPct val="80000"/>
              </a:lnSpc>
            </a:pPr>
            <a:endParaRPr lang="ru-RU" sz="2000" b="1" smtClean="0">
              <a:ea typeface="宋体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ea typeface="宋体"/>
              </a:rPr>
              <a:t>Целью школы становятся не только знания, но и  умения: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smtClean="0">
                <a:ea typeface="宋体"/>
              </a:rPr>
              <a:t>ставить цель и добиваться ее;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smtClean="0">
                <a:ea typeface="宋体"/>
              </a:rPr>
              <a:t>самостоятельно добывать и применять знания;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smtClean="0">
                <a:ea typeface="宋体"/>
              </a:rPr>
              <a:t>составлять план своих действий и самостоятельно оценивать их последствия;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smtClean="0">
                <a:ea typeface="宋体"/>
              </a:rPr>
              <a:t>задавать вопросы;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smtClean="0">
                <a:ea typeface="宋体"/>
              </a:rPr>
              <a:t>ясно выражать свои мысли;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smtClean="0">
                <a:ea typeface="宋体"/>
              </a:rPr>
              <a:t>заботиться о других, быть нравственным человеком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smtClean="0">
                <a:ea typeface="宋体"/>
              </a:rPr>
              <a:t>сохранять и укреплять своё здоровье </a:t>
            </a:r>
          </a:p>
          <a:p>
            <a:pPr eaLnBrk="1" hangingPunct="1">
              <a:lnSpc>
                <a:spcPct val="80000"/>
              </a:lnSpc>
            </a:pPr>
            <a:endParaRPr lang="ru-RU" sz="2000" b="1" smtClean="0">
              <a:ea typeface="宋体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ea typeface="宋体"/>
              </a:rPr>
              <a:t>         В информационном обществе главными стали не знания, а умения ими пользоваться!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ea typeface="宋体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3875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Так учили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932363" y="333375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Так будут учить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916238" y="5013325"/>
            <a:ext cx="37893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Не заставляйте ребенка заучивать учебник и искать готовые ответы! 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4508500"/>
            <a:ext cx="530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4149725"/>
            <a:ext cx="531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421313" y="4149725"/>
            <a:ext cx="3722687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Текст нужно понять и уметь использовать!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323850" y="981075"/>
            <a:ext cx="3657600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1.</a:t>
            </a:r>
            <a:r>
              <a:rPr lang="ru-RU">
                <a:solidFill>
                  <a:srgbClr val="FF0000"/>
                </a:solidFill>
              </a:rPr>
              <a:t>Учитель</a:t>
            </a:r>
            <a:r>
              <a:rPr lang="ru-RU"/>
              <a:t> проверяет Д/з. </a:t>
            </a:r>
            <a:r>
              <a:rPr lang="ru-RU">
                <a:solidFill>
                  <a:srgbClr val="003399"/>
                </a:solidFill>
              </a:rPr>
              <a:t>Ученик</a:t>
            </a:r>
            <a:r>
              <a:rPr lang="ru-RU"/>
              <a:t> «выучил – пересказал».</a:t>
            </a:r>
          </a:p>
          <a:p>
            <a:pPr>
              <a:spcBef>
                <a:spcPct val="50000"/>
              </a:spcBef>
            </a:pPr>
            <a:r>
              <a:rPr lang="ru-RU"/>
              <a:t>2.</a:t>
            </a:r>
            <a:r>
              <a:rPr lang="ru-RU">
                <a:solidFill>
                  <a:srgbClr val="FF0000"/>
                </a:solidFill>
              </a:rPr>
              <a:t>Учитель</a:t>
            </a:r>
            <a:r>
              <a:rPr lang="ru-RU"/>
              <a:t> объявляет новую тему.</a:t>
            </a:r>
          </a:p>
          <a:p>
            <a:pPr>
              <a:spcBef>
                <a:spcPct val="50000"/>
              </a:spcBef>
            </a:pPr>
            <a:r>
              <a:rPr lang="ru-RU"/>
              <a:t>3.</a:t>
            </a:r>
            <a:r>
              <a:rPr lang="ru-RU">
                <a:solidFill>
                  <a:srgbClr val="FF0000"/>
                </a:solidFill>
              </a:rPr>
              <a:t>Учитель </a:t>
            </a:r>
            <a:r>
              <a:rPr lang="ru-RU"/>
              <a:t>объясняет новую тему («сиди и слушай!»).</a:t>
            </a:r>
          </a:p>
          <a:p>
            <a:pPr>
              <a:spcBef>
                <a:spcPct val="50000"/>
              </a:spcBef>
            </a:pPr>
            <a:r>
              <a:rPr lang="ru-RU"/>
              <a:t>4.</a:t>
            </a:r>
            <a:r>
              <a:rPr lang="ru-RU">
                <a:solidFill>
                  <a:srgbClr val="FF0000"/>
                </a:solidFill>
              </a:rPr>
              <a:t>Учитель</a:t>
            </a:r>
            <a:r>
              <a:rPr lang="ru-RU"/>
              <a:t> проверяет, как поняли «повтори!»).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724400" y="908050"/>
            <a:ext cx="4419600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  <a:r>
              <a:rPr lang="ru-RU">
                <a:solidFill>
                  <a:srgbClr val="003399"/>
                </a:solidFill>
              </a:rPr>
              <a:t>.Ученики</a:t>
            </a:r>
            <a:r>
              <a:rPr lang="ru-RU"/>
              <a:t> сами вспоминают знания, которые пригодятся. </a:t>
            </a:r>
          </a:p>
          <a:p>
            <a:pPr>
              <a:spcBef>
                <a:spcPct val="50000"/>
              </a:spcBef>
            </a:pPr>
            <a:r>
              <a:rPr lang="ru-RU"/>
              <a:t>2.</a:t>
            </a:r>
            <a:r>
              <a:rPr lang="ru-RU">
                <a:solidFill>
                  <a:srgbClr val="FF0000"/>
                </a:solidFill>
              </a:rPr>
              <a:t>Учитель</a:t>
            </a:r>
            <a:r>
              <a:rPr lang="ru-RU"/>
              <a:t> создает ситуацию.</a:t>
            </a:r>
            <a:r>
              <a:rPr lang="ru-RU">
                <a:solidFill>
                  <a:srgbClr val="003399"/>
                </a:solidFill>
              </a:rPr>
              <a:t> Ученики </a:t>
            </a:r>
            <a:r>
              <a:rPr lang="ru-RU"/>
              <a:t>называют тему, вопрос. </a:t>
            </a:r>
          </a:p>
          <a:p>
            <a:pPr>
              <a:spcBef>
                <a:spcPct val="50000"/>
              </a:spcBef>
            </a:pPr>
            <a:r>
              <a:rPr lang="ru-RU"/>
              <a:t>3.</a:t>
            </a:r>
            <a:r>
              <a:rPr lang="ru-RU">
                <a:solidFill>
                  <a:srgbClr val="003399"/>
                </a:solidFill>
              </a:rPr>
              <a:t>Ученики</a:t>
            </a:r>
            <a:r>
              <a:rPr lang="ru-RU"/>
              <a:t> сами открывают новые знания (в диалоге с </a:t>
            </a:r>
            <a:r>
              <a:rPr lang="ru-RU">
                <a:solidFill>
                  <a:srgbClr val="FF0000"/>
                </a:solidFill>
              </a:rPr>
              <a:t>учителем</a:t>
            </a:r>
            <a:r>
              <a:rPr lang="ru-RU"/>
              <a:t>, в учебнике).</a:t>
            </a:r>
          </a:p>
          <a:p>
            <a:pPr>
              <a:spcBef>
                <a:spcPct val="50000"/>
              </a:spcBef>
            </a:pPr>
            <a:r>
              <a:rPr lang="ru-RU"/>
              <a:t>4.</a:t>
            </a:r>
            <a:r>
              <a:rPr lang="ru-RU">
                <a:solidFill>
                  <a:srgbClr val="003399"/>
                </a:solidFill>
              </a:rPr>
              <a:t>Ученики</a:t>
            </a:r>
            <a:r>
              <a:rPr lang="ru-RU"/>
              <a:t> делают вывод по теме. 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3563938" y="1196975"/>
            <a:ext cx="1165225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563938" y="2205038"/>
            <a:ext cx="1176337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563938" y="3141663"/>
            <a:ext cx="1220787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Rectangle 15"/>
          <p:cNvSpPr>
            <a:spLocks noChangeArrowheads="1"/>
          </p:cNvSpPr>
          <p:nvPr/>
        </p:nvSpPr>
        <p:spPr bwMode="auto">
          <a:xfrm>
            <a:off x="1116013" y="3644900"/>
            <a:ext cx="6858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>
            <a:spAutoFit/>
          </a:bodyPr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900" b="1"/>
              <a:t>Меняется и роль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3" grpId="0"/>
      <p:bldP spid="6156" grpId="0"/>
      <p:bldP spid="6157" grpId="0" animBg="1"/>
      <p:bldP spid="6158" grpId="0" animBg="1"/>
      <p:bldP spid="61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3733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     </a:t>
            </a:r>
            <a:r>
              <a:rPr lang="ru-RU" sz="2900" b="1"/>
              <a:t>Так учили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00563" y="333375"/>
            <a:ext cx="411321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900" b="1"/>
              <a:t>Так будут учить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403350" y="3860800"/>
            <a:ext cx="37338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Нельзя останавливать ребенка словами: «Мал еще, взрослые лучше знают!»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644900"/>
            <a:ext cx="530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3933825"/>
            <a:ext cx="530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410200" y="3860800"/>
            <a:ext cx="37338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Поддержите ребенка, если он высказывает и аргументирует свою точку зрения.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250825" y="765175"/>
            <a:ext cx="381000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 учебнике всегда есть один правильный ответ!</a:t>
            </a:r>
            <a:r>
              <a:rPr lang="ru-RU" b="1"/>
              <a:t> </a:t>
            </a:r>
          </a:p>
          <a:p>
            <a:pPr>
              <a:spcBef>
                <a:spcPct val="50000"/>
              </a:spcBef>
            </a:pPr>
            <a:endParaRPr lang="ru-RU" sz="700"/>
          </a:p>
          <a:p>
            <a:pPr>
              <a:spcBef>
                <a:spcPct val="50000"/>
              </a:spcBef>
            </a:pPr>
            <a:endParaRPr lang="ru-RU" sz="700"/>
          </a:p>
          <a:p>
            <a:pPr>
              <a:spcBef>
                <a:spcPct val="50000"/>
              </a:spcBef>
            </a:pPr>
            <a:r>
              <a:rPr lang="ru-RU" sz="2400"/>
              <a:t>В учебнике излагается одна «правильная» точка зрения.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267200" y="836613"/>
            <a:ext cx="4876800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Часто в учебнике нет готового ответа, его надо создать самим, опираясь на текст. </a:t>
            </a:r>
          </a:p>
          <a:p>
            <a:pPr>
              <a:spcBef>
                <a:spcPct val="50000"/>
              </a:spcBef>
            </a:pPr>
            <a:r>
              <a:rPr lang="ru-RU" sz="2400"/>
              <a:t>Почти на любой творческий вопрос может быть несколько правильных ответов.</a:t>
            </a:r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1116013" y="3357563"/>
            <a:ext cx="6858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>
            <a:spAutoFit/>
          </a:bodyPr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900" b="1"/>
              <a:t>Роль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11" grpId="0"/>
      <p:bldP spid="215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7088" y="2708275"/>
            <a:ext cx="373380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Не надо делать за ребенка домашнее задание и другие дела, которые он может сделать сам.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852738"/>
            <a:ext cx="530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852738"/>
            <a:ext cx="530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257800" y="2852738"/>
            <a:ext cx="38862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Поддержите стремление ребенка быть самостоятельным.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250825" y="836613"/>
            <a:ext cx="4181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«Если не успел что-то сделать на уроке – дома с родителями разберешься».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029200" y="981075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Домашнее задание – это способ развития самостоятельности.</a:t>
            </a:r>
          </a:p>
        </p:txBody>
      </p:sp>
      <p:sp>
        <p:nvSpPr>
          <p:cNvPr id="19463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3733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     </a:t>
            </a:r>
            <a:r>
              <a:rPr lang="ru-RU" sz="2900" b="1"/>
              <a:t>Так учили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716463" y="260350"/>
            <a:ext cx="411321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900" b="1"/>
              <a:t>Так будут учить</a:t>
            </a:r>
          </a:p>
        </p:txBody>
      </p:sp>
      <p:sp>
        <p:nvSpPr>
          <p:cNvPr id="19465" name="Rectangle 14"/>
          <p:cNvSpPr>
            <a:spLocks noChangeArrowheads="1"/>
          </p:cNvSpPr>
          <p:nvPr/>
        </p:nvSpPr>
        <p:spPr bwMode="auto">
          <a:xfrm>
            <a:off x="1403350" y="2205038"/>
            <a:ext cx="6858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>
            <a:spAutoFit/>
          </a:bodyPr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900" b="1"/>
              <a:t>Роль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5" grpId="0"/>
      <p:bldP spid="22538" grpId="0"/>
      <p:bldP spid="21507" grpId="0"/>
    </p:bld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64</TotalTime>
  <Words>721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宋体</vt:lpstr>
      <vt:lpstr>Calibri</vt:lpstr>
      <vt:lpstr>MS PGothic</vt:lpstr>
      <vt:lpstr>Wingdings</vt:lpstr>
      <vt:lpstr>Times New Roman</vt:lpstr>
      <vt:lpstr>training-01</vt:lpstr>
      <vt:lpstr>training-01</vt:lpstr>
      <vt:lpstr>training-01</vt:lpstr>
      <vt:lpstr>training-01</vt:lpstr>
      <vt:lpstr>Слайд 1</vt:lpstr>
      <vt:lpstr>Слайд 2</vt:lpstr>
      <vt:lpstr>Слайд 3</vt:lpstr>
      <vt:lpstr>Что такое  Федеральный государственный стандарт начального общего образования?</vt:lpstr>
      <vt:lpstr>Какие требования выдвигает  новый ФГОС НОО? </vt:lpstr>
      <vt:lpstr>Что является отличительной особенностью нового Стандарта?</vt:lpstr>
      <vt:lpstr>Слайд 7</vt:lpstr>
      <vt:lpstr>Слайд 8</vt:lpstr>
      <vt:lpstr>Слайд 9</vt:lpstr>
      <vt:lpstr>Что изучается с использованием ИКТ? </vt:lpstr>
      <vt:lpstr>Что изучается с использованием ИКТ?</vt:lpstr>
      <vt:lpstr>Что такое информационно-образовательная среда? </vt:lpstr>
      <vt:lpstr>Что такое интегрированный подход к обучению?</vt:lpstr>
      <vt:lpstr>Что такое внеурочная деятельность, каковы ее особенности ?</vt:lpstr>
      <vt:lpstr>Что такое внеурочная деятельность, каковы ее особенности ?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User</cp:lastModifiedBy>
  <cp:revision>16</cp:revision>
  <dcterms:created xsi:type="dcterms:W3CDTF">2012-07-31T13:58:46Z</dcterms:created>
  <dcterms:modified xsi:type="dcterms:W3CDTF">2015-03-14T10:14:34Z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