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7"/>
  </p:notesMasterIdLst>
  <p:sldIdLst>
    <p:sldId id="257" r:id="rId2"/>
    <p:sldId id="259" r:id="rId3"/>
    <p:sldId id="260" r:id="rId4"/>
    <p:sldId id="262" r:id="rId5"/>
    <p:sldId id="271" r:id="rId6"/>
    <p:sldId id="272" r:id="rId7"/>
    <p:sldId id="274" r:id="rId8"/>
    <p:sldId id="275" r:id="rId9"/>
    <p:sldId id="276" r:id="rId10"/>
    <p:sldId id="278" r:id="rId11"/>
    <p:sldId id="279" r:id="rId12"/>
    <p:sldId id="280" r:id="rId13"/>
    <p:sldId id="283" r:id="rId14"/>
    <p:sldId id="281" r:id="rId15"/>
    <p:sldId id="286" r:id="rId16"/>
    <p:sldId id="287" r:id="rId17"/>
    <p:sldId id="288" r:id="rId18"/>
    <p:sldId id="289" r:id="rId19"/>
    <p:sldId id="284" r:id="rId20"/>
    <p:sldId id="285" r:id="rId21"/>
    <p:sldId id="290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A76B1-B031-43EE-8C1A-5F6961A6237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88834E-54BD-4329-BFAA-9B7B48EC1D71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sz="18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Не</a:t>
          </a:r>
          <a:r>
            <a:rPr lang="en-US" sz="18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скупиться</a:t>
          </a:r>
          <a:r>
            <a:rPr lang="en-US" sz="18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sz="18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похвалу</a:t>
          </a:r>
          <a:endParaRPr lang="ru-RU" sz="1800" b="1" dirty="0">
            <a:solidFill>
              <a:srgbClr val="FFC000"/>
            </a:solidFill>
          </a:endParaRPr>
        </a:p>
      </dgm:t>
    </dgm:pt>
    <dgm:pt modelId="{150888FF-7CD7-47F2-8337-7CB0F5345524}" type="parTrans" cxnId="{9C2A6460-4730-4595-A78D-1EEE2CD7D65B}">
      <dgm:prSet/>
      <dgm:spPr/>
      <dgm:t>
        <a:bodyPr/>
        <a:lstStyle/>
        <a:p>
          <a:endParaRPr lang="ru-RU"/>
        </a:p>
      </dgm:t>
    </dgm:pt>
    <dgm:pt modelId="{FBBBBE90-FE3D-4591-AB86-5B5A9DDC2A1A}" type="sibTrans" cxnId="{9C2A6460-4730-4595-A78D-1EEE2CD7D65B}">
      <dgm:prSet/>
      <dgm:spPr/>
      <dgm:t>
        <a:bodyPr/>
        <a:lstStyle/>
        <a:p>
          <a:endParaRPr lang="ru-RU"/>
        </a:p>
      </dgm:t>
    </dgm:pt>
    <dgm:pt modelId="{7287A322-FDBD-49A7-BCFE-A81C1ED15CE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Хвалить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исполнителя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критиковать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исполнение</a:t>
          </a:r>
          <a:endParaRPr lang="ru-RU" sz="2000" b="1" dirty="0">
            <a:solidFill>
              <a:srgbClr val="FFC000"/>
            </a:solidFill>
          </a:endParaRPr>
        </a:p>
      </dgm:t>
    </dgm:pt>
    <dgm:pt modelId="{3BD8637A-E268-4BCD-A2D6-0FD3A81551E1}" type="parTrans" cxnId="{0A8D6777-CE01-461E-9108-92ECBFABE694}">
      <dgm:prSet/>
      <dgm:spPr/>
      <dgm:t>
        <a:bodyPr/>
        <a:lstStyle/>
        <a:p>
          <a:endParaRPr lang="ru-RU"/>
        </a:p>
      </dgm:t>
    </dgm:pt>
    <dgm:pt modelId="{CC9C7A48-8B41-45FC-B646-E790270926A6}" type="sibTrans" cxnId="{0A8D6777-CE01-461E-9108-92ECBFABE694}">
      <dgm:prSet/>
      <dgm:spPr/>
      <dgm:t>
        <a:bodyPr/>
        <a:lstStyle/>
        <a:p>
          <a:endParaRPr lang="ru-RU"/>
        </a:p>
      </dgm:t>
    </dgm:pt>
    <dgm:pt modelId="{062ADA49-1854-4D6A-92B0-C812FF3AD875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Даже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en-US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море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неуспеха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можно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найти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островок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успешности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и </a:t>
          </a:r>
          <a:r>
            <a:rPr lang="en-US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закрепиться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н</a:t>
          </a:r>
          <a:r>
            <a:rPr lang="ru-RU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ё</a:t>
          </a:r>
          <a:r>
            <a:rPr lang="en-US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м</a:t>
          </a:r>
          <a:endParaRPr lang="ru-RU" b="1" dirty="0">
            <a:solidFill>
              <a:srgbClr val="FFC000"/>
            </a:solidFill>
          </a:endParaRPr>
        </a:p>
      </dgm:t>
    </dgm:pt>
    <dgm:pt modelId="{7833F7A2-7CD3-4DD6-8DAA-91A7928B1D79}" type="parTrans" cxnId="{44E61553-CEB8-467D-8A41-41D66B1A3466}">
      <dgm:prSet/>
      <dgm:spPr/>
      <dgm:t>
        <a:bodyPr/>
        <a:lstStyle/>
        <a:p>
          <a:endParaRPr lang="ru-RU"/>
        </a:p>
      </dgm:t>
    </dgm:pt>
    <dgm:pt modelId="{BF1BF65E-D17D-4442-926B-9FFDE23FAA36}" type="sibTrans" cxnId="{44E61553-CEB8-467D-8A41-41D66B1A3466}">
      <dgm:prSet/>
      <dgm:spPr/>
      <dgm:t>
        <a:bodyPr/>
        <a:lstStyle/>
        <a:p>
          <a:endParaRPr lang="ru-RU"/>
        </a:p>
      </dgm:t>
    </dgm:pt>
    <dgm:pt modelId="{91DBB83A-103E-42FA-A844-2EA42383B14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Ставить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только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конкретные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цели</a:t>
          </a:r>
          <a:endParaRPr lang="ru-RU" sz="2000" b="1" dirty="0">
            <a:solidFill>
              <a:srgbClr val="FFC000"/>
            </a:solidFill>
          </a:endParaRPr>
        </a:p>
      </dgm:t>
    </dgm:pt>
    <dgm:pt modelId="{BF80C038-27F8-4EB5-91D3-64ADFCE081FF}" type="parTrans" cxnId="{E6984BDD-0265-452F-A0B3-5C278E995FAA}">
      <dgm:prSet/>
      <dgm:spPr/>
      <dgm:t>
        <a:bodyPr/>
        <a:lstStyle/>
        <a:p>
          <a:endParaRPr lang="ru-RU"/>
        </a:p>
      </dgm:t>
    </dgm:pt>
    <dgm:pt modelId="{416930B7-349D-4AB0-B531-EB4207D56A4C}" type="sibTrans" cxnId="{E6984BDD-0265-452F-A0B3-5C278E995FAA}">
      <dgm:prSet/>
      <dgm:spPr/>
      <dgm:t>
        <a:bodyPr/>
        <a:lstStyle/>
        <a:p>
          <a:endParaRPr lang="ru-RU"/>
        </a:p>
      </dgm:t>
    </dgm:pt>
    <dgm:pt modelId="{D6467A3F-4A81-4E95-804E-4DD209B51BD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Не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ставить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более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одной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задачи</a:t>
          </a:r>
          <a:r>
            <a:rPr lang="en-US" sz="2000" b="1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rPr>
            <a:t>одновременно</a:t>
          </a:r>
          <a:endParaRPr lang="ru-RU" sz="2000" b="1" dirty="0">
            <a:solidFill>
              <a:srgbClr val="FFC000"/>
            </a:solidFill>
          </a:endParaRPr>
        </a:p>
      </dgm:t>
    </dgm:pt>
    <dgm:pt modelId="{037CD4F0-0334-4062-B26C-7072C037E6BB}" type="parTrans" cxnId="{726B143C-4AC9-4E1A-82DE-47FEE3DC2F5E}">
      <dgm:prSet/>
      <dgm:spPr/>
      <dgm:t>
        <a:bodyPr/>
        <a:lstStyle/>
        <a:p>
          <a:endParaRPr lang="ru-RU"/>
        </a:p>
      </dgm:t>
    </dgm:pt>
    <dgm:pt modelId="{9EFCD004-FEC6-4C71-AE84-82AE17BB99A4}" type="sibTrans" cxnId="{726B143C-4AC9-4E1A-82DE-47FEE3DC2F5E}">
      <dgm:prSet/>
      <dgm:spPr/>
      <dgm:t>
        <a:bodyPr/>
        <a:lstStyle/>
        <a:p>
          <a:endParaRPr lang="ru-RU"/>
        </a:p>
      </dgm:t>
    </dgm:pt>
    <dgm:pt modelId="{69DED875-3818-4AA1-94E3-F3DA43855B36}" type="pres">
      <dgm:prSet presAssocID="{503A76B1-B031-43EE-8C1A-5F6961A623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80AD9F-70F1-4630-BB75-E2E28E85468E}" type="pres">
      <dgm:prSet presAssocID="{D588834E-54BD-4329-BFAA-9B7B48EC1D71}" presName="centerShape" presStyleLbl="node0" presStyleIdx="0" presStyleCnt="1" custScaleX="143332" custScaleY="126834"/>
      <dgm:spPr/>
      <dgm:t>
        <a:bodyPr/>
        <a:lstStyle/>
        <a:p>
          <a:endParaRPr lang="ru-RU"/>
        </a:p>
      </dgm:t>
    </dgm:pt>
    <dgm:pt modelId="{B61C339B-F6A2-4E0C-9D79-A853816BDF26}" type="pres">
      <dgm:prSet presAssocID="{7833F7A2-7CD3-4DD6-8DAA-91A7928B1D79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FC7CD58-3460-4BCD-B9F7-CBE564E7E41C}" type="pres">
      <dgm:prSet presAssocID="{7833F7A2-7CD3-4DD6-8DAA-91A7928B1D79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CBA66C5-E2ED-4000-A134-1E28FFCA0890}" type="pres">
      <dgm:prSet presAssocID="{062ADA49-1854-4D6A-92B0-C812FF3AD875}" presName="node" presStyleLbl="node1" presStyleIdx="0" presStyleCnt="4" custScaleX="158082" custScaleY="149631" custRadScaleRad="170368" custRadScaleInc="-199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1199F-1FEE-49CB-B76E-3B73D8C8AE72}" type="pres">
      <dgm:prSet presAssocID="{BF80C038-27F8-4EB5-91D3-64ADFCE081FF}" presName="parTrans" presStyleLbl="sibTrans2D1" presStyleIdx="1" presStyleCnt="4"/>
      <dgm:spPr/>
      <dgm:t>
        <a:bodyPr/>
        <a:lstStyle/>
        <a:p>
          <a:endParaRPr lang="ru-RU"/>
        </a:p>
      </dgm:t>
    </dgm:pt>
    <dgm:pt modelId="{9524CE85-170A-4B84-A765-412AD721CD8F}" type="pres">
      <dgm:prSet presAssocID="{BF80C038-27F8-4EB5-91D3-64ADFCE081F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C742EB78-3C0B-4087-BE3B-36E5AF279F7B}" type="pres">
      <dgm:prSet presAssocID="{91DBB83A-103E-42FA-A844-2EA42383B14F}" presName="node" presStyleLbl="node1" presStyleIdx="1" presStyleCnt="4" custScaleX="247303" custScaleY="108337" custRadScaleRad="94363" custRadScaleInc="-205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986929-E86C-4F45-BE17-B95111A449FB}" type="pres">
      <dgm:prSet presAssocID="{037CD4F0-0334-4062-B26C-7072C037E6BB}" presName="parTrans" presStyleLbl="sibTrans2D1" presStyleIdx="2" presStyleCnt="4"/>
      <dgm:spPr/>
      <dgm:t>
        <a:bodyPr/>
        <a:lstStyle/>
        <a:p>
          <a:endParaRPr lang="ru-RU"/>
        </a:p>
      </dgm:t>
    </dgm:pt>
    <dgm:pt modelId="{CC88A40E-08C8-4A7B-9362-4237C9EEC768}" type="pres">
      <dgm:prSet presAssocID="{037CD4F0-0334-4062-B26C-7072C037E6B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FFBEBAEB-062B-4B43-B11D-356E08AEDA8A}" type="pres">
      <dgm:prSet presAssocID="{D6467A3F-4A81-4E95-804E-4DD209B51BD3}" presName="node" presStyleLbl="node1" presStyleIdx="2" presStyleCnt="4" custScaleX="268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EB445-DC19-4791-956F-2EE7DA0F51E2}" type="pres">
      <dgm:prSet presAssocID="{3BD8637A-E268-4BCD-A2D6-0FD3A81551E1}" presName="parTrans" presStyleLbl="sibTrans2D1" presStyleIdx="3" presStyleCnt="4"/>
      <dgm:spPr/>
      <dgm:t>
        <a:bodyPr/>
        <a:lstStyle/>
        <a:p>
          <a:endParaRPr lang="ru-RU"/>
        </a:p>
      </dgm:t>
    </dgm:pt>
    <dgm:pt modelId="{616FDEBC-4B73-49CA-97B2-1BCA36299F52}" type="pres">
      <dgm:prSet presAssocID="{3BD8637A-E268-4BCD-A2D6-0FD3A81551E1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A718087-CF07-432E-A31E-BDC0E1C08BC2}" type="pres">
      <dgm:prSet presAssocID="{7287A322-FDBD-49A7-BCFE-A81C1ED15CE9}" presName="node" presStyleLbl="node1" presStyleIdx="3" presStyleCnt="4" custScaleX="172971" custScaleY="164522" custRadScaleRad="166938" custRadScaleInc="-397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2A6460-4730-4595-A78D-1EEE2CD7D65B}" srcId="{503A76B1-B031-43EE-8C1A-5F6961A62379}" destId="{D588834E-54BD-4329-BFAA-9B7B48EC1D71}" srcOrd="0" destOrd="0" parTransId="{150888FF-7CD7-47F2-8337-7CB0F5345524}" sibTransId="{FBBBBE90-FE3D-4591-AB86-5B5A9DDC2A1A}"/>
    <dgm:cxn modelId="{693CEFB7-A0C0-4BA1-A1E6-60BDFE51EC7A}" type="presOf" srcId="{D588834E-54BD-4329-BFAA-9B7B48EC1D71}" destId="{1980AD9F-70F1-4630-BB75-E2E28E85468E}" srcOrd="0" destOrd="0" presId="urn:microsoft.com/office/officeart/2005/8/layout/radial5"/>
    <dgm:cxn modelId="{C11862B2-4765-4DC1-ACAC-A301A53EB7D2}" type="presOf" srcId="{D6467A3F-4A81-4E95-804E-4DD209B51BD3}" destId="{FFBEBAEB-062B-4B43-B11D-356E08AEDA8A}" srcOrd="0" destOrd="0" presId="urn:microsoft.com/office/officeart/2005/8/layout/radial5"/>
    <dgm:cxn modelId="{8AE9ABD7-6182-4F60-A3D2-94B878599232}" type="presOf" srcId="{037CD4F0-0334-4062-B26C-7072C037E6BB}" destId="{CB986929-E86C-4F45-BE17-B95111A449FB}" srcOrd="0" destOrd="0" presId="urn:microsoft.com/office/officeart/2005/8/layout/radial5"/>
    <dgm:cxn modelId="{EFAB9DE2-2BF2-409E-A7D8-4695D610B289}" type="presOf" srcId="{7287A322-FDBD-49A7-BCFE-A81C1ED15CE9}" destId="{CA718087-CF07-432E-A31E-BDC0E1C08BC2}" srcOrd="0" destOrd="0" presId="urn:microsoft.com/office/officeart/2005/8/layout/radial5"/>
    <dgm:cxn modelId="{E6984BDD-0265-452F-A0B3-5C278E995FAA}" srcId="{D588834E-54BD-4329-BFAA-9B7B48EC1D71}" destId="{91DBB83A-103E-42FA-A844-2EA42383B14F}" srcOrd="1" destOrd="0" parTransId="{BF80C038-27F8-4EB5-91D3-64ADFCE081FF}" sibTransId="{416930B7-349D-4AB0-B531-EB4207D56A4C}"/>
    <dgm:cxn modelId="{15B1B2A0-7E8E-46F4-8355-1B4B1DDAD0D9}" type="presOf" srcId="{7833F7A2-7CD3-4DD6-8DAA-91A7928B1D79}" destId="{B61C339B-F6A2-4E0C-9D79-A853816BDF26}" srcOrd="0" destOrd="0" presId="urn:microsoft.com/office/officeart/2005/8/layout/radial5"/>
    <dgm:cxn modelId="{3E45E2E8-2A7B-4AF2-8DA9-281047594244}" type="presOf" srcId="{91DBB83A-103E-42FA-A844-2EA42383B14F}" destId="{C742EB78-3C0B-4087-BE3B-36E5AF279F7B}" srcOrd="0" destOrd="0" presId="urn:microsoft.com/office/officeart/2005/8/layout/radial5"/>
    <dgm:cxn modelId="{F4AE1E95-B711-488A-8E28-012EA2C33788}" type="presOf" srcId="{7833F7A2-7CD3-4DD6-8DAA-91A7928B1D79}" destId="{BFC7CD58-3460-4BCD-B9F7-CBE564E7E41C}" srcOrd="1" destOrd="0" presId="urn:microsoft.com/office/officeart/2005/8/layout/radial5"/>
    <dgm:cxn modelId="{F73E6188-2049-47B9-86B7-E99FB028332C}" type="presOf" srcId="{503A76B1-B031-43EE-8C1A-5F6961A62379}" destId="{69DED875-3818-4AA1-94E3-F3DA43855B36}" srcOrd="0" destOrd="0" presId="urn:microsoft.com/office/officeart/2005/8/layout/radial5"/>
    <dgm:cxn modelId="{B4252A23-3DA1-456D-83E9-2863F73D7786}" type="presOf" srcId="{037CD4F0-0334-4062-B26C-7072C037E6BB}" destId="{CC88A40E-08C8-4A7B-9362-4237C9EEC768}" srcOrd="1" destOrd="0" presId="urn:microsoft.com/office/officeart/2005/8/layout/radial5"/>
    <dgm:cxn modelId="{987FD236-A13B-4F21-9CBC-83C077995D38}" type="presOf" srcId="{BF80C038-27F8-4EB5-91D3-64ADFCE081FF}" destId="{9524CE85-170A-4B84-A765-412AD721CD8F}" srcOrd="1" destOrd="0" presId="urn:microsoft.com/office/officeart/2005/8/layout/radial5"/>
    <dgm:cxn modelId="{F97392B3-B5ED-4E35-A959-F4F95EA60BD1}" type="presOf" srcId="{062ADA49-1854-4D6A-92B0-C812FF3AD875}" destId="{8CBA66C5-E2ED-4000-A134-1E28FFCA0890}" srcOrd="0" destOrd="0" presId="urn:microsoft.com/office/officeart/2005/8/layout/radial5"/>
    <dgm:cxn modelId="{1546D690-C5A8-4065-A492-8116F3D2003D}" type="presOf" srcId="{3BD8637A-E268-4BCD-A2D6-0FD3A81551E1}" destId="{616FDEBC-4B73-49CA-97B2-1BCA36299F52}" srcOrd="1" destOrd="0" presId="urn:microsoft.com/office/officeart/2005/8/layout/radial5"/>
    <dgm:cxn modelId="{44E61553-CEB8-467D-8A41-41D66B1A3466}" srcId="{D588834E-54BD-4329-BFAA-9B7B48EC1D71}" destId="{062ADA49-1854-4D6A-92B0-C812FF3AD875}" srcOrd="0" destOrd="0" parTransId="{7833F7A2-7CD3-4DD6-8DAA-91A7928B1D79}" sibTransId="{BF1BF65E-D17D-4442-926B-9FFDE23FAA36}"/>
    <dgm:cxn modelId="{479E8343-FEE7-4413-9B6A-AF08ADF70EAF}" type="presOf" srcId="{BF80C038-27F8-4EB5-91D3-64ADFCE081FF}" destId="{E981199F-1FEE-49CB-B76E-3B73D8C8AE72}" srcOrd="0" destOrd="0" presId="urn:microsoft.com/office/officeart/2005/8/layout/radial5"/>
    <dgm:cxn modelId="{F04F6401-32DA-4D0D-8145-9EC9E0A4097E}" type="presOf" srcId="{3BD8637A-E268-4BCD-A2D6-0FD3A81551E1}" destId="{7B5EB445-DC19-4791-956F-2EE7DA0F51E2}" srcOrd="0" destOrd="0" presId="urn:microsoft.com/office/officeart/2005/8/layout/radial5"/>
    <dgm:cxn modelId="{726B143C-4AC9-4E1A-82DE-47FEE3DC2F5E}" srcId="{D588834E-54BD-4329-BFAA-9B7B48EC1D71}" destId="{D6467A3F-4A81-4E95-804E-4DD209B51BD3}" srcOrd="2" destOrd="0" parTransId="{037CD4F0-0334-4062-B26C-7072C037E6BB}" sibTransId="{9EFCD004-FEC6-4C71-AE84-82AE17BB99A4}"/>
    <dgm:cxn modelId="{0A8D6777-CE01-461E-9108-92ECBFABE694}" srcId="{D588834E-54BD-4329-BFAA-9B7B48EC1D71}" destId="{7287A322-FDBD-49A7-BCFE-A81C1ED15CE9}" srcOrd="3" destOrd="0" parTransId="{3BD8637A-E268-4BCD-A2D6-0FD3A81551E1}" sibTransId="{CC9C7A48-8B41-45FC-B646-E790270926A6}"/>
    <dgm:cxn modelId="{1A26EE79-FB7B-45AF-BDB2-C08E92C8F18D}" type="presParOf" srcId="{69DED875-3818-4AA1-94E3-F3DA43855B36}" destId="{1980AD9F-70F1-4630-BB75-E2E28E85468E}" srcOrd="0" destOrd="0" presId="urn:microsoft.com/office/officeart/2005/8/layout/radial5"/>
    <dgm:cxn modelId="{CD92A58C-DAF2-43BF-A957-4996DC553785}" type="presParOf" srcId="{69DED875-3818-4AA1-94E3-F3DA43855B36}" destId="{B61C339B-F6A2-4E0C-9D79-A853816BDF26}" srcOrd="1" destOrd="0" presId="urn:microsoft.com/office/officeart/2005/8/layout/radial5"/>
    <dgm:cxn modelId="{51B8679B-5D91-4581-AF28-B8A562B568D2}" type="presParOf" srcId="{B61C339B-F6A2-4E0C-9D79-A853816BDF26}" destId="{BFC7CD58-3460-4BCD-B9F7-CBE564E7E41C}" srcOrd="0" destOrd="0" presId="urn:microsoft.com/office/officeart/2005/8/layout/radial5"/>
    <dgm:cxn modelId="{193A5538-FFA1-46D3-A739-DE695CCA5714}" type="presParOf" srcId="{69DED875-3818-4AA1-94E3-F3DA43855B36}" destId="{8CBA66C5-E2ED-4000-A134-1E28FFCA0890}" srcOrd="2" destOrd="0" presId="urn:microsoft.com/office/officeart/2005/8/layout/radial5"/>
    <dgm:cxn modelId="{1FA61275-1B13-4C3A-BEB3-375426603B67}" type="presParOf" srcId="{69DED875-3818-4AA1-94E3-F3DA43855B36}" destId="{E981199F-1FEE-49CB-B76E-3B73D8C8AE72}" srcOrd="3" destOrd="0" presId="urn:microsoft.com/office/officeart/2005/8/layout/radial5"/>
    <dgm:cxn modelId="{D5FC48E9-BBB9-4CD3-93A4-200D8BBF6A5B}" type="presParOf" srcId="{E981199F-1FEE-49CB-B76E-3B73D8C8AE72}" destId="{9524CE85-170A-4B84-A765-412AD721CD8F}" srcOrd="0" destOrd="0" presId="urn:microsoft.com/office/officeart/2005/8/layout/radial5"/>
    <dgm:cxn modelId="{0A11B9FA-54E5-476B-896C-4A117F8A65AB}" type="presParOf" srcId="{69DED875-3818-4AA1-94E3-F3DA43855B36}" destId="{C742EB78-3C0B-4087-BE3B-36E5AF279F7B}" srcOrd="4" destOrd="0" presId="urn:microsoft.com/office/officeart/2005/8/layout/radial5"/>
    <dgm:cxn modelId="{FA4C37DA-931E-4C09-8A22-4C5EAA0AC12B}" type="presParOf" srcId="{69DED875-3818-4AA1-94E3-F3DA43855B36}" destId="{CB986929-E86C-4F45-BE17-B95111A449FB}" srcOrd="5" destOrd="0" presId="urn:microsoft.com/office/officeart/2005/8/layout/radial5"/>
    <dgm:cxn modelId="{54A92B48-2B01-4CBB-9672-E06AE9668FCD}" type="presParOf" srcId="{CB986929-E86C-4F45-BE17-B95111A449FB}" destId="{CC88A40E-08C8-4A7B-9362-4237C9EEC768}" srcOrd="0" destOrd="0" presId="urn:microsoft.com/office/officeart/2005/8/layout/radial5"/>
    <dgm:cxn modelId="{91F240A5-9685-4C53-B65E-6DF6692C76AD}" type="presParOf" srcId="{69DED875-3818-4AA1-94E3-F3DA43855B36}" destId="{FFBEBAEB-062B-4B43-B11D-356E08AEDA8A}" srcOrd="6" destOrd="0" presId="urn:microsoft.com/office/officeart/2005/8/layout/radial5"/>
    <dgm:cxn modelId="{79A7EF88-BC13-45A0-A2F7-5953E7AA3605}" type="presParOf" srcId="{69DED875-3818-4AA1-94E3-F3DA43855B36}" destId="{7B5EB445-DC19-4791-956F-2EE7DA0F51E2}" srcOrd="7" destOrd="0" presId="urn:microsoft.com/office/officeart/2005/8/layout/radial5"/>
    <dgm:cxn modelId="{4018C65C-64DB-4758-AB85-92B5C4BCBFAF}" type="presParOf" srcId="{7B5EB445-DC19-4791-956F-2EE7DA0F51E2}" destId="{616FDEBC-4B73-49CA-97B2-1BCA36299F52}" srcOrd="0" destOrd="0" presId="urn:microsoft.com/office/officeart/2005/8/layout/radial5"/>
    <dgm:cxn modelId="{EE82F620-0AFB-4535-A19A-A06D1CD6E5DA}" type="presParOf" srcId="{69DED875-3818-4AA1-94E3-F3DA43855B36}" destId="{CA718087-CF07-432E-A31E-BDC0E1C08BC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80AD9F-70F1-4630-BB75-E2E28E85468E}">
      <dsp:nvSpPr>
        <dsp:cNvPr id="0" name=""/>
        <dsp:cNvSpPr/>
      </dsp:nvSpPr>
      <dsp:spPr>
        <a:xfrm>
          <a:off x="2883706" y="2006564"/>
          <a:ext cx="1807945" cy="1519760"/>
        </a:xfrm>
        <a:prstGeom prst="ellips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Не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скупиться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похвалу</a:t>
          </a:r>
          <a:endParaRPr lang="ru-RU" sz="1800" b="1" kern="1200" dirty="0"/>
        </a:p>
      </dsp:txBody>
      <dsp:txXfrm>
        <a:off x="2883706" y="2006564"/>
        <a:ext cx="1807945" cy="1519760"/>
      </dsp:txXfrm>
    </dsp:sp>
    <dsp:sp modelId="{B61C339B-F6A2-4E0C-9D79-A853816BDF26}">
      <dsp:nvSpPr>
        <dsp:cNvPr id="0" name=""/>
        <dsp:cNvSpPr/>
      </dsp:nvSpPr>
      <dsp:spPr>
        <a:xfrm rot="10819952">
          <a:off x="2496708" y="2556046"/>
          <a:ext cx="273496" cy="4073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19952">
        <a:off x="2496708" y="2556046"/>
        <a:ext cx="273496" cy="407397"/>
      </dsp:txXfrm>
    </dsp:sp>
    <dsp:sp modelId="{8CBA66C5-E2ED-4000-A134-1E28FFCA0890}">
      <dsp:nvSpPr>
        <dsp:cNvPr id="0" name=""/>
        <dsp:cNvSpPr/>
      </dsp:nvSpPr>
      <dsp:spPr>
        <a:xfrm>
          <a:off x="0" y="1630757"/>
          <a:ext cx="2367727" cy="2241150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Даже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море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неуспеха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можно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найти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островок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успешности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и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закрепиться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нем</a:t>
          </a:r>
          <a:r>
            <a:rPr lang="en-US" sz="18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endParaRPr lang="ru-RU" sz="1800" b="1" kern="1200" dirty="0"/>
        </a:p>
      </dsp:txBody>
      <dsp:txXfrm>
        <a:off x="0" y="1630757"/>
        <a:ext cx="2367727" cy="2241150"/>
      </dsp:txXfrm>
    </dsp:sp>
    <dsp:sp modelId="{E981199F-1FEE-49CB-B76E-3B73D8C8AE72}">
      <dsp:nvSpPr>
        <dsp:cNvPr id="0" name=""/>
        <dsp:cNvSpPr/>
      </dsp:nvSpPr>
      <dsp:spPr>
        <a:xfrm rot="16062921">
          <a:off x="3696233" y="1699075"/>
          <a:ext cx="113977" cy="4073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6062921">
        <a:off x="3696233" y="1699075"/>
        <a:ext cx="113977" cy="407397"/>
      </dsp:txXfrm>
    </dsp:sp>
    <dsp:sp modelId="{C742EB78-3C0B-4087-BE3B-36E5AF279F7B}">
      <dsp:nvSpPr>
        <dsp:cNvPr id="0" name=""/>
        <dsp:cNvSpPr/>
      </dsp:nvSpPr>
      <dsp:spPr>
        <a:xfrm>
          <a:off x="1854992" y="294421"/>
          <a:ext cx="3727881" cy="1497784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Ставить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только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конкретные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цели</a:t>
          </a:r>
          <a:endParaRPr lang="ru-RU" sz="2000" b="1" kern="1200" dirty="0"/>
        </a:p>
      </dsp:txBody>
      <dsp:txXfrm>
        <a:off x="1854992" y="294421"/>
        <a:ext cx="3727881" cy="1497784"/>
      </dsp:txXfrm>
    </dsp:sp>
    <dsp:sp modelId="{CB986929-E86C-4F45-BE17-B95111A449FB}">
      <dsp:nvSpPr>
        <dsp:cNvPr id="0" name=""/>
        <dsp:cNvSpPr/>
      </dsp:nvSpPr>
      <dsp:spPr>
        <a:xfrm rot="5400000">
          <a:off x="3703211" y="3477217"/>
          <a:ext cx="168935" cy="4073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3703211" y="3477217"/>
        <a:ext cx="168935" cy="407397"/>
      </dsp:txXfrm>
    </dsp:sp>
    <dsp:sp modelId="{FFBEBAEB-062B-4B43-B11D-356E08AEDA8A}">
      <dsp:nvSpPr>
        <dsp:cNvPr id="0" name=""/>
        <dsp:cNvSpPr/>
      </dsp:nvSpPr>
      <dsp:spPr>
        <a:xfrm>
          <a:off x="1780587" y="3845070"/>
          <a:ext cx="4014182" cy="1497784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Не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ставить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более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одной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задачи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одновременно</a:t>
          </a:r>
          <a:endParaRPr lang="ru-RU" sz="2000" b="1" kern="1200" dirty="0"/>
        </a:p>
      </dsp:txBody>
      <dsp:txXfrm>
        <a:off x="1780587" y="3845070"/>
        <a:ext cx="4014182" cy="1497784"/>
      </dsp:txXfrm>
    </dsp:sp>
    <dsp:sp modelId="{7B5EB445-DC19-4791-956F-2EE7DA0F51E2}">
      <dsp:nvSpPr>
        <dsp:cNvPr id="0" name=""/>
        <dsp:cNvSpPr/>
      </dsp:nvSpPr>
      <dsp:spPr>
        <a:xfrm rot="66663">
          <a:off x="4878681" y="2588281"/>
          <a:ext cx="451337" cy="4073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66663">
        <a:off x="4878681" y="2588281"/>
        <a:ext cx="451337" cy="407397"/>
      </dsp:txXfrm>
    </dsp:sp>
    <dsp:sp modelId="{CA718087-CF07-432E-A31E-BDC0E1C08BC2}">
      <dsp:nvSpPr>
        <dsp:cNvPr id="0" name=""/>
        <dsp:cNvSpPr/>
      </dsp:nvSpPr>
      <dsp:spPr>
        <a:xfrm>
          <a:off x="5542562" y="1593508"/>
          <a:ext cx="2590733" cy="2464185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Хвалить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исполнителя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критиковать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исполнение</a:t>
          </a:r>
          <a:r>
            <a:rPr lang="en-US" sz="2000" b="1" kern="1200" dirty="0" smtClean="0">
              <a:solidFill>
                <a:srgbClr val="0F244D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endParaRPr lang="ru-RU" sz="2000" b="1" kern="1200" dirty="0"/>
        </a:p>
      </dsp:txBody>
      <dsp:txXfrm>
        <a:off x="5542562" y="1593508"/>
        <a:ext cx="2590733" cy="2464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6E93C-ED27-42A0-922C-F76C5B274C7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6379F-3AE2-4672-892B-17DF2FD2C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E52C7-1064-42AD-8E6F-F0810C998619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133D8E-92C4-46F5-9DC9-3A4BE26946B8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F106F-D50A-48F4-A309-B8D9A043E4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A856FA-EA66-403C-8499-7EAE3A283C11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BA146-BD24-4FD0-A261-DB4151436D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EBC6D-3568-4A2F-AD4F-C2931A3BD8E0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E3C19-21FC-4F8E-AB69-CC6F03CAAA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14BC61-33A1-432F-ABAC-6B1738B1EC38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E5019-6F85-4484-BBFA-6C796CA01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F3C34A-4DA0-4B4A-9D9E-D2CFA6908280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3F8F7F1-4A02-4CB8-B123-06D8779B4B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1133B-66C9-4326-92BB-621663EA0968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DCA99-0E38-43BE-A533-13B25F4200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42C89-C3D5-4494-9B17-8338CE08CC51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8AD38-754F-4330-9700-8275443159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36365-9E6E-4E87-AC0B-E32BAFEA62B0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4F4EF-E0F6-4759-820B-514E6263D2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D15EB8-04F0-46BF-BB13-B3C25CC2AB98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2FEB5-F5FA-43A0-BB7E-59C0C4FF45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85255-8258-43DE-9BCD-546F7198FBF9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9F854-B119-40CD-9707-51B065D93E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2B4E5-735D-4A58-8017-FB3F4BCB9912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1ABDA-CA7F-410A-BC8A-FFF1B0AF63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D974736-5B36-4735-88D3-84044FEEAD62}" type="datetimeFigureOut">
              <a:rPr lang="ru-RU" smtClean="0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346F7BA-21AC-4A8A-A2D3-2ABD10D4F8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1%88%D0%BA%D0%BE%D0%BB%D1%8C%D0%BD%D0%B0%D1%8F%20%D1%82%D0%B5%D0%BC%D0%B0&amp;noreask=1&amp;lr=213&amp;img_url=img-fotki.yandex.ru/get/5112/47407354.238/0_83162_21ec2508_orig.png&amp;rpt=simage&amp;p=12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1%88%D0%BA%D0%BE%D0%BB%D1%8C%D0%BD%D0%B0%D1%8F%20%D1%82%D0%B5%D0%BC%D0%B0&amp;noreask=1&amp;lr=213&amp;p=115&amp;img_url=img1.liveinternet.ru/images/attach/c/2/64/201/64201674_1284872765_02.pn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text=%D1%88%D0%BA%D0%BE%D0%BB%D1%8C%D0%BD%D0%B0%D1%8F%20%D1%82%D0%B5%D0%BC%D0%B0&amp;noreask=1&amp;lr=213&amp;p=119&amp;img_url=www.sunhome.ru/UsersGallery/Cards/117/26233319.jpg&amp;rpt=simag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activerain.com/image_store/uploads/3/7/9/5/5/ar121660244955973.j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3874182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5400" dirty="0" smtClean="0">
                <a:solidFill>
                  <a:srgbClr val="FFFF00"/>
                </a:solidFill>
                <a:latin typeface="Georgia" pitchFamily="18" charset="0"/>
              </a:rPr>
              <a:t>Система  оценивания предметных результатов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28604"/>
            <a:ext cx="7776864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»</a:t>
            </a:r>
            <a:endParaRPr lang="ru-RU" sz="20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88640"/>
          <a:ext cx="8712966" cy="6264696"/>
        </p:xfrm>
        <a:graphic>
          <a:graphicData uri="http://schemas.openxmlformats.org/drawingml/2006/table">
            <a:tbl>
              <a:tblPr/>
              <a:tblGrid>
                <a:gridCol w="501706"/>
                <a:gridCol w="1714605"/>
                <a:gridCol w="1622184"/>
                <a:gridCol w="2620314"/>
                <a:gridCol w="2254157"/>
              </a:tblGrid>
              <a:tr h="62646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6.</a:t>
                      </a:r>
                      <a:endParaRPr lang="ru-RU" sz="20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Итоговая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проверочная работа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Конец апреля  -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май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Включает 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основные  темы учебного  года. Задания рассчитаны на проверку не только знаний, но и развивающего эффекта обучения. Задания  разного </a:t>
                      </a: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уровня сложности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(базовый, </a:t>
                      </a: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расширенный)</a:t>
                      </a:r>
                      <a:endParaRPr lang="ru-RU" sz="20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Оценивание отдельно 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по уровням. Сравнение результатов  стартовой и итоговой работы.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88640"/>
          <a:ext cx="8606759" cy="6336704"/>
        </p:xfrm>
        <a:graphic>
          <a:graphicData uri="http://schemas.openxmlformats.org/drawingml/2006/table">
            <a:tbl>
              <a:tblPr/>
              <a:tblGrid>
                <a:gridCol w="357190"/>
                <a:gridCol w="2200898"/>
                <a:gridCol w="1254769"/>
                <a:gridCol w="2273623"/>
                <a:gridCol w="2520279"/>
              </a:tblGrid>
              <a:tr h="6336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7.</a:t>
                      </a:r>
                      <a:endParaRPr lang="ru-RU" sz="20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Предъявление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(демонстрация) достижений ученика за год.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Май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месяц</a:t>
                      </a:r>
                      <a:endParaRPr lang="ru-RU" sz="20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Каждый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учащийся в конце года должен </a:t>
                      </a:r>
                      <a:r>
                        <a:rPr lang="ru-RU" sz="2000" dirty="0" err="1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продемонстриро-вать</a:t>
                      </a: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(показать) </a:t>
                      </a: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всё,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на что он способен.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Философия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этой формы оценки в смещение акцента с того, что учащийся не знает и не умеет, к тому, что он знает и умеет по данной теме и данному предмету; перенос педагогического ударения с оценки на самооценку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Georgia" pitchFamily="18" charset="0"/>
              </a:rPr>
              <a:t>Форма фиксации итоговых результатов</a:t>
            </a:r>
            <a:endParaRPr lang="ru-RU" sz="3200" dirty="0">
              <a:solidFill>
                <a:srgbClr val="FFC000"/>
              </a:solidFill>
              <a:latin typeface="Georg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3" y="1556792"/>
          <a:ext cx="8712967" cy="4790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711"/>
                <a:gridCol w="1544126"/>
                <a:gridCol w="2386674"/>
                <a:gridCol w="2448272"/>
                <a:gridCol w="1656184"/>
              </a:tblGrid>
              <a:tr h="122445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№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Ф.И. ученика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Контрольная работа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Уровень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овладения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Итоговая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оценка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922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1.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Белова</a:t>
                      </a:r>
                      <a:r>
                        <a:rPr lang="ru-RU" sz="2400" baseline="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Марина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7 б. базового </a:t>
                      </a:r>
                      <a:r>
                        <a:rPr lang="ru-RU" sz="2400" baseline="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уровня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4 б. повышен-</a:t>
                      </a:r>
                    </a:p>
                    <a:p>
                      <a:r>
                        <a:rPr lang="ru-RU" sz="2400" dirty="0" err="1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ного</a:t>
                      </a:r>
                      <a:r>
                        <a:rPr lang="ru-RU" sz="2400" baseline="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уровня</a:t>
                      </a:r>
                    </a:p>
                    <a:p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Программный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уровень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Усвоила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40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2.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………………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40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22.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………………</a:t>
                      </a:r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ru-RU" sz="3600" dirty="0" smtClean="0">
                <a:solidFill>
                  <a:srgbClr val="FFC000"/>
                </a:solidFill>
                <a:latin typeface="Georgia" pitchFamily="18" charset="0"/>
              </a:rPr>
              <a:t>Проверка техники чтения</a:t>
            </a:r>
            <a:endParaRPr lang="ru-RU" sz="3600" dirty="0">
              <a:solidFill>
                <a:srgbClr val="FFC000"/>
              </a:solidFill>
              <a:latin typeface="Georg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4" y="1268758"/>
          <a:ext cx="8784974" cy="5103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9211"/>
                <a:gridCol w="400067"/>
                <a:gridCol w="691808"/>
                <a:gridCol w="384337"/>
                <a:gridCol w="384337"/>
                <a:gridCol w="384337"/>
                <a:gridCol w="614939"/>
                <a:gridCol w="461205"/>
                <a:gridCol w="461205"/>
                <a:gridCol w="538072"/>
                <a:gridCol w="384337"/>
                <a:gridCol w="538072"/>
                <a:gridCol w="614939"/>
                <a:gridCol w="1229986"/>
                <a:gridCol w="537965"/>
                <a:gridCol w="560157"/>
              </a:tblGrid>
              <a:tr h="11830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Фамилия имя    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Способ чтения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Правильность   чтения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Выразительность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Монотонность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Понимание прочитанного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Темп чтения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слог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слог 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целое слово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целое слово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ударение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повторы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пропуск замены искажения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ошибки окончания </a:t>
                      </a:r>
                      <a:r>
                        <a:rPr lang="ru-RU" sz="1400" baseline="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слова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без ошибок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1-2 ошибки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3-5 ошибок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самостоятельно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по </a:t>
                      </a:r>
                      <a:r>
                        <a:rPr lang="ru-RU" sz="14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вопросам</a:t>
                      </a:r>
                      <a:endParaRPr lang="ru-RU" sz="1400" dirty="0">
                        <a:solidFill>
                          <a:srgbClr val="FFC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9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Белова</a:t>
                      </a:r>
                      <a:r>
                        <a:rPr lang="ru-RU" sz="1800" baseline="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+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+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+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+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+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60</a:t>
                      </a:r>
                      <a:endParaRPr lang="ru-RU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05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416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Georgia" pitchFamily="18" charset="0"/>
              </a:rPr>
              <a:t>Таблицы результатов систематизируют эти оценки в виде выводов</a:t>
            </a:r>
            <a:endParaRPr lang="ru-RU" sz="3200" dirty="0">
              <a:solidFill>
                <a:srgbClr val="FFC0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268760"/>
          <a:ext cx="8821644" cy="4104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6505"/>
                <a:gridCol w="648435"/>
                <a:gridCol w="1080120"/>
                <a:gridCol w="1152128"/>
                <a:gridCol w="1656184"/>
                <a:gridCol w="2448272"/>
              </a:tblGrid>
              <a:tr h="868268"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600" kern="5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Максимальный уровень   </a:t>
                      </a: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415"/>
                        </a:spcAft>
                      </a:pPr>
                      <a:r>
                        <a:rPr lang="ru-RU" sz="16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«</a:t>
                      </a:r>
                      <a:r>
                        <a:rPr lang="ru-RU" sz="1600" kern="5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Превосходно»</a:t>
                      </a: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6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Решена новая, совершенно незнакомая задача</a:t>
                      </a: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15566"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6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Повышенный (программный) </a:t>
                      </a:r>
                      <a:r>
                        <a:rPr lang="ru-RU" sz="1600" kern="5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уровень</a:t>
                      </a: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kern="5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kern="5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415"/>
                        </a:spcAft>
                      </a:pPr>
                      <a:r>
                        <a:rPr lang="ru-RU" sz="16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«Отлично» </a:t>
                      </a: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6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Решена необычная, в чём новая задача</a:t>
                      </a: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209004">
                <a:tc rowSpan="2"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6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Необходимый</a:t>
                      </a:r>
                    </a:p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6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уровень</a:t>
                      </a: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kern="5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415"/>
                        </a:spcAft>
                      </a:pPr>
                      <a:r>
                        <a:rPr lang="ru-RU" sz="1600" kern="5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«Хорошо» </a:t>
                      </a:r>
                      <a:endParaRPr lang="ru-RU" sz="1600" kern="5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6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Известная задача решена полностью самостоятельно</a:t>
                      </a:r>
                      <a:endParaRPr lang="ru-RU" sz="16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2116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«Нормально»	Известная привычная задача решена, но с ошибками или с чьей-то помощью</a:t>
                      </a:r>
                    </a:p>
                    <a:p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</a:t>
                      </a:r>
                    </a:p>
                    <a:p>
                      <a:endParaRPr lang="ru-RU" sz="16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35696" y="5517232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C000"/>
                </a:solidFill>
                <a:latin typeface="Georgia" pitchFamily="18" charset="0"/>
              </a:rPr>
              <a:t>Учащиеся, не достигшие даже необходимый</a:t>
            </a:r>
          </a:p>
          <a:p>
            <a:pPr>
              <a:buNone/>
            </a:pPr>
            <a:r>
              <a:rPr lang="ru-RU" sz="2000" dirty="0" smtClean="0">
                <a:solidFill>
                  <a:srgbClr val="FFC000"/>
                </a:solidFill>
                <a:latin typeface="Georgia" pitchFamily="18" charset="0"/>
              </a:rPr>
              <a:t>уровень   – оцениваются как «Не усвоил программный материал» и фиксируются оценкой «Не усвоил».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mg02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57166"/>
            <a:ext cx="1835696" cy="218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/>
        </p:nvGraphicFramePr>
        <p:xfrm>
          <a:off x="357158" y="1196752"/>
          <a:ext cx="8143932" cy="5161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188640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1" lang="en-US" sz="3600" b="1" kern="0" dirty="0" err="1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Правила</a:t>
            </a:r>
            <a:r>
              <a:rPr kumimoji="1" lang="en-US" sz="3600" b="1" kern="0" dirty="0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kumimoji="1" lang="en-US" sz="3600" b="1" kern="0" dirty="0" err="1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оценочной</a:t>
            </a:r>
            <a:r>
              <a:rPr kumimoji="1" lang="en-US" sz="3600" b="1" kern="0" dirty="0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kumimoji="1" lang="en-US" sz="3600" b="1" kern="0" dirty="0" err="1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безопасности</a:t>
            </a:r>
            <a:endParaRPr kumimoji="1" lang="en-US" sz="3600" b="1" kern="0" dirty="0">
              <a:solidFill>
                <a:srgbClr val="FFC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2699792" y="260648"/>
            <a:ext cx="61206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FFC000"/>
                </a:solidFill>
                <a:latin typeface="Georgia" pitchFamily="18" charset="0"/>
              </a:rPr>
              <a:t>Правило  1.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 Что оцениваем?</a:t>
            </a:r>
            <a:br>
              <a:rPr lang="ru-RU" sz="2800" dirty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Оцениваем результаты – предметные, </a:t>
            </a:r>
            <a:r>
              <a:rPr lang="ru-RU" sz="2800" dirty="0" err="1">
                <a:solidFill>
                  <a:srgbClr val="FFC000"/>
                </a:solidFill>
                <a:latin typeface="Georgia" pitchFamily="18" charset="0"/>
              </a:rPr>
              <a:t>метапредметные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 и личностные.</a:t>
            </a: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539552" y="3643315"/>
            <a:ext cx="6480720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u="sng" dirty="0">
                <a:solidFill>
                  <a:srgbClr val="FFC000"/>
                </a:solidFill>
                <a:latin typeface="Georgia" pitchFamily="18" charset="0"/>
              </a:rPr>
              <a:t>Правило  2.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 Кто оценивает?</a:t>
            </a:r>
          </a:p>
          <a:p>
            <a:pPr>
              <a:spcBef>
                <a:spcPct val="20000"/>
              </a:spcBef>
            </a:pP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Учитель и ученик вместе 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   </a:t>
            </a:r>
          </a:p>
          <a:p>
            <a:pPr>
              <a:spcBef>
                <a:spcPct val="20000"/>
              </a:spcBef>
            </a:pP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определяют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оценку и отметку</a:t>
            </a:r>
            <a:r>
              <a:rPr lang="ru-RU" sz="2400" dirty="0">
                <a:solidFill>
                  <a:srgbClr val="FFC000"/>
                </a:solidFill>
              </a:rPr>
              <a:t>.</a:t>
            </a:r>
          </a:p>
        </p:txBody>
      </p:sp>
      <p:pic>
        <p:nvPicPr>
          <p:cNvPr id="11268" name="Picture 2" descr="i?id=456723574-64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714752"/>
            <a:ext cx="2016224" cy="222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" descr="http://im0-tub-ru.yandex.net/i?id=630344477-25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57166"/>
            <a:ext cx="191436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2" descr="i?id=62460605-17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94270">
            <a:off x="396428" y="351438"/>
            <a:ext cx="2119132" cy="222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 descr="i?id=420500495-32-7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92275">
            <a:off x="6675732" y="3597558"/>
            <a:ext cx="19970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67744" y="476672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FFC000"/>
                </a:solidFill>
                <a:latin typeface="Georgia" pitchFamily="18" charset="0"/>
              </a:rPr>
              <a:t>Правило  3.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 Сколько ставить отметок?</a:t>
            </a:r>
            <a:br>
              <a:rPr lang="ru-RU" sz="2800" dirty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         По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числу решённых задач.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852936"/>
            <a:ext cx="8892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FFC000"/>
                </a:solidFill>
                <a:latin typeface="Georgia" pitchFamily="18" charset="0"/>
              </a:rPr>
              <a:t>Правило  4.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 Где накапливать оценки 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и отметки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?</a:t>
            </a:r>
            <a:br>
              <a:rPr lang="ru-RU" sz="2800" dirty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В таблицах образовательных </a:t>
            </a:r>
            <a:endParaRPr lang="ru-RU" sz="2800" dirty="0" smtClean="0">
              <a:solidFill>
                <a:srgbClr val="FFC000"/>
              </a:solidFill>
              <a:latin typeface="Georgia" pitchFamily="18" charset="0"/>
            </a:endParaRPr>
          </a:p>
          <a:p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результатов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(предметных, </a:t>
            </a:r>
            <a:endParaRPr lang="ru-RU" sz="2800" dirty="0" smtClean="0">
              <a:solidFill>
                <a:srgbClr val="FFC000"/>
              </a:solidFill>
              <a:latin typeface="Georgia" pitchFamily="18" charset="0"/>
            </a:endParaRPr>
          </a:p>
          <a:p>
            <a:r>
              <a:rPr lang="ru-RU" sz="2800" dirty="0" err="1" smtClean="0">
                <a:solidFill>
                  <a:srgbClr val="FFC000"/>
                </a:solidFill>
                <a:latin typeface="Georgia" pitchFamily="18" charset="0"/>
              </a:rPr>
              <a:t>метапредметных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, 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личностных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) и в </a:t>
            </a:r>
            <a:endParaRPr lang="ru-RU" sz="2800" dirty="0" smtClean="0">
              <a:solidFill>
                <a:srgbClr val="FFC000"/>
              </a:solidFill>
              <a:latin typeface="Georgia" pitchFamily="18" charset="0"/>
            </a:endParaRPr>
          </a:p>
          <a:p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«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Портфеле достижений» </a:t>
            </a:r>
            <a:endParaRPr lang="ru-RU" sz="2800" dirty="0" smtClean="0">
              <a:solidFill>
                <a:srgbClr val="FFC000"/>
              </a:solidFill>
              <a:latin typeface="Georgia" pitchFamily="18" charset="0"/>
            </a:endParaRPr>
          </a:p>
          <a:p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                 («</a:t>
            </a:r>
            <a:r>
              <a:rPr lang="ru-RU" sz="2800" dirty="0" err="1">
                <a:solidFill>
                  <a:srgbClr val="FFC000"/>
                </a:solidFill>
                <a:latin typeface="Georgia" pitchFamily="18" charset="0"/>
              </a:rPr>
              <a:t>Портфолио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i-main-pic" descr="Картинка 5 из 1572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908720"/>
            <a:ext cx="2340259" cy="498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9512" y="1142984"/>
            <a:ext cx="6480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FFC000"/>
                </a:solidFill>
                <a:latin typeface="Georgia" pitchFamily="18" charset="0"/>
              </a:rPr>
              <a:t>Правило  5.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 Когда ставить оценки?</a:t>
            </a:r>
            <a:br>
              <a:rPr lang="ru-RU" sz="2800" dirty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800" u="sng" dirty="0">
                <a:solidFill>
                  <a:srgbClr val="FFC000"/>
                </a:solidFill>
                <a:latin typeface="Georgia" pitchFamily="18" charset="0"/>
              </a:rPr>
              <a:t>Текущие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 – </a:t>
            </a:r>
            <a:r>
              <a:rPr lang="ru-RU" sz="2800" b="1" u="sng" dirty="0">
                <a:solidFill>
                  <a:srgbClr val="FFC000"/>
                </a:solidFill>
                <a:latin typeface="Georgia" pitchFamily="18" charset="0"/>
              </a:rPr>
              <a:t>по желанию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, </a:t>
            </a:r>
            <a:endParaRPr lang="ru-RU" sz="2800" dirty="0" smtClean="0">
              <a:solidFill>
                <a:srgbClr val="FFC000"/>
              </a:solidFill>
              <a:latin typeface="Georgia" pitchFamily="18" charset="0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 smtClean="0">
                <a:solidFill>
                  <a:srgbClr val="FFC000"/>
                </a:solidFill>
                <a:latin typeface="Georgia" pitchFamily="18" charset="0"/>
              </a:rPr>
              <a:t>за </a:t>
            </a:r>
            <a:r>
              <a:rPr lang="ru-RU" sz="2800" u="sng" dirty="0">
                <a:solidFill>
                  <a:srgbClr val="FFC000"/>
                </a:solidFill>
                <a:latin typeface="Georgia" pitchFamily="18" charset="0"/>
              </a:rPr>
              <a:t>тематические проверочные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работы </a:t>
            </a:r>
            <a:r>
              <a:rPr lang="ru-RU" sz="2800" b="1" dirty="0">
                <a:solidFill>
                  <a:srgbClr val="FFC000"/>
                </a:solidFill>
                <a:latin typeface="Georgia" pitchFamily="18" charset="0"/>
              </a:rPr>
              <a:t>– </a:t>
            </a:r>
            <a:r>
              <a:rPr lang="ru-RU" sz="2800" b="1" u="sng" dirty="0">
                <a:solidFill>
                  <a:srgbClr val="FFC000"/>
                </a:solidFill>
                <a:latin typeface="Georgia" pitchFamily="18" charset="0"/>
              </a:rPr>
              <a:t>обязательно.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99592" y="548680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         </a:t>
            </a:r>
            <a:r>
              <a:rPr lang="ru-RU" sz="2400" b="1" u="sng" dirty="0" smtClean="0">
                <a:solidFill>
                  <a:srgbClr val="FFC000"/>
                </a:solidFill>
                <a:latin typeface="Georgia" pitchFamily="18" charset="0"/>
              </a:rPr>
              <a:t>Правило </a:t>
            </a:r>
            <a:r>
              <a:rPr lang="ru-RU" sz="2400" b="1" u="sng" dirty="0">
                <a:solidFill>
                  <a:srgbClr val="FFC000"/>
                </a:solidFill>
                <a:latin typeface="Georgia" pitchFamily="18" charset="0"/>
              </a:rPr>
              <a:t>6.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 По каким критериям оценивать?</a:t>
            </a:r>
            <a:br>
              <a:rPr lang="ru-RU" sz="2400" dirty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Georgia" pitchFamily="18" charset="0"/>
              </a:rPr>
              <a:t>            По 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признакам уровневой успешности:</a:t>
            </a:r>
            <a:br>
              <a:rPr lang="ru-RU" sz="2400" dirty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Georgia" pitchFamily="18" charset="0"/>
              </a:rPr>
              <a:t>  1</a:t>
            </a:r>
            <a:r>
              <a:rPr lang="ru-RU" sz="2400" b="1" dirty="0">
                <a:solidFill>
                  <a:srgbClr val="FFC000"/>
                </a:solidFill>
                <a:latin typeface="Georgia" pitchFamily="18" charset="0"/>
              </a:rPr>
              <a:t>) необходимый уровень 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(базовый) – решение типовой задачи (умение действовать в привычной ситуации);</a:t>
            </a:r>
            <a:br>
              <a:rPr lang="ru-RU" sz="2400" dirty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Georgia" pitchFamily="18" charset="0"/>
              </a:rPr>
              <a:t>  2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) </a:t>
            </a:r>
            <a:r>
              <a:rPr lang="ru-RU" sz="2400" b="1" dirty="0">
                <a:solidFill>
                  <a:srgbClr val="FFC000"/>
                </a:solidFill>
                <a:latin typeface="Georgia" pitchFamily="18" charset="0"/>
              </a:rPr>
              <a:t>повышенный уровень 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(программный) – решение нестандартной задачи (умение действовать в нестандартной ситуации, требующей применения имеющихся знаний);</a:t>
            </a:r>
            <a:br>
              <a:rPr lang="ru-RU" sz="2400" dirty="0">
                <a:solidFill>
                  <a:srgbClr val="FFC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Georgia" pitchFamily="18" charset="0"/>
              </a:rPr>
              <a:t>  3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) </a:t>
            </a:r>
            <a:r>
              <a:rPr lang="ru-RU" sz="2400" b="1" dirty="0">
                <a:solidFill>
                  <a:srgbClr val="FFC000"/>
                </a:solidFill>
                <a:latin typeface="Georgia" pitchFamily="18" charset="0"/>
              </a:rPr>
              <a:t>максимальный уровень 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(</a:t>
            </a:r>
            <a:r>
              <a:rPr lang="ru-RU" sz="2400" dirty="0" err="1">
                <a:solidFill>
                  <a:srgbClr val="FFC000"/>
                </a:solidFill>
                <a:latin typeface="Georgia" pitchFamily="18" charset="0"/>
              </a:rPr>
              <a:t>НЕобязательный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) -  решение не изучавшейся в классе «сверхзадачи» (умение действовать совершенно самостоятельно в незнакомой ситуации, требующей новых, </a:t>
            </a:r>
            <a:r>
              <a:rPr lang="ru-RU" sz="2400" dirty="0" err="1">
                <a:solidFill>
                  <a:srgbClr val="FFC000"/>
                </a:solidFill>
                <a:latin typeface="Georgia" pitchFamily="18" charset="0"/>
              </a:rPr>
              <a:t>неизучавшихся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 знаний).</a:t>
            </a:r>
          </a:p>
        </p:txBody>
      </p:sp>
      <p:pic>
        <p:nvPicPr>
          <p:cNvPr id="8" name="Picture 6" descr="Шустри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30005">
            <a:off x="7488288" y="4675677"/>
            <a:ext cx="1530767" cy="181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268760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800" b="1" dirty="0">
                <a:solidFill>
                  <a:srgbClr val="FFC000"/>
                </a:solidFill>
                <a:latin typeface="Georgia" pitchFamily="18" charset="0"/>
              </a:rPr>
              <a:t>Оценка предметных результатов представляет собой оценку достижения </a:t>
            </a:r>
            <a: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  <a:t>обучающимися </a:t>
            </a:r>
            <a:r>
              <a:rPr lang="ru-RU" sz="2800" b="1" dirty="0">
                <a:solidFill>
                  <a:srgbClr val="FFC000"/>
                </a:solidFill>
                <a:latin typeface="Georgia" pitchFamily="18" charset="0"/>
              </a:rPr>
              <a:t>планируемых результатов по отдельным предметам.</a:t>
            </a:r>
          </a:p>
          <a:p>
            <a:endParaRPr lang="ru-RU" sz="2800" dirty="0" smtClean="0">
              <a:solidFill>
                <a:srgbClr val="FFC000"/>
              </a:solidFill>
              <a:latin typeface="Georgia" pitchFamily="18" charset="0"/>
            </a:endParaRPr>
          </a:p>
          <a:p>
            <a:pPr algn="just"/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764704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Правило  7. Как определять итоговые оценки/отметки?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292494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FFC000"/>
                </a:solidFill>
                <a:latin typeface="Georgia" pitchFamily="18" charset="0"/>
              </a:rPr>
              <a:t>Предметные </a:t>
            </a:r>
            <a:r>
              <a:rPr lang="ru-RU" sz="2800" b="1" u="sng" dirty="0" smtClean="0">
                <a:solidFill>
                  <a:srgbClr val="FFC000"/>
                </a:solidFill>
                <a:latin typeface="Georgia" pitchFamily="18" charset="0"/>
              </a:rPr>
              <a:t>итоговые оценки/отметки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определяются по таблицам предметных 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результатов</a:t>
            </a:r>
            <a:endParaRPr lang="ru-RU" sz="2800" dirty="0">
              <a:solidFill>
                <a:srgbClr val="FFC000"/>
              </a:solidFill>
              <a:latin typeface="Georgia" pitchFamily="18" charset="0"/>
            </a:endParaRPr>
          </a:p>
        </p:txBody>
      </p:sp>
      <p:pic>
        <p:nvPicPr>
          <p:cNvPr id="3074" name="Picture 2" descr="F:\Анимашки\0_9f09e_ff4bd303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3071834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764704"/>
            <a:ext cx="835292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rgbClr val="FFC000"/>
                </a:solidFill>
                <a:latin typeface="Georgia" pitchFamily="18" charset="0"/>
              </a:rPr>
              <a:t>Итоговая </a:t>
            </a:r>
            <a:r>
              <a:rPr lang="ru-RU" sz="2800" b="1" u="sng" dirty="0">
                <a:solidFill>
                  <a:srgbClr val="FFC000"/>
                </a:solidFill>
                <a:latin typeface="Georgia" pitchFamily="18" charset="0"/>
              </a:rPr>
              <a:t>оценка за </a:t>
            </a:r>
            <a:r>
              <a:rPr lang="ru-RU" sz="2800" b="1" u="sng" dirty="0" smtClean="0">
                <a:solidFill>
                  <a:srgbClr val="FFC000"/>
                </a:solidFill>
                <a:latin typeface="Georgia" pitchFamily="18" charset="0"/>
              </a:rPr>
              <a:t>ступень </a:t>
            </a:r>
            <a:endParaRPr lang="ru-RU" sz="2800" b="1" u="sng" dirty="0">
              <a:solidFill>
                <a:srgbClr val="FFC00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C000"/>
                </a:solidFill>
                <a:latin typeface="Georgia" pitchFamily="18" charset="0"/>
              </a:rPr>
              <a:t>                      </a:t>
            </a:r>
            <a:r>
              <a:rPr lang="ru-RU" sz="2800" b="1" u="sng" dirty="0" smtClean="0">
                <a:solidFill>
                  <a:srgbClr val="FFC000"/>
                </a:solidFill>
                <a:latin typeface="Georgia" pitchFamily="18" charset="0"/>
              </a:rPr>
              <a:t>начальной   школы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– </a:t>
            </a:r>
            <a:endParaRPr lang="ru-RU" sz="2800" dirty="0" smtClean="0">
              <a:solidFill>
                <a:srgbClr val="FFC00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	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на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основе всех положительных 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	результатов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, накопленных учеником в 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	своём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портфеле достижений, и на основе 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	итоговой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диагностики предметных и 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	</a:t>
            </a:r>
            <a:r>
              <a:rPr lang="ru-RU" sz="2800" dirty="0" err="1" smtClean="0">
                <a:solidFill>
                  <a:srgbClr val="FFC000"/>
                </a:solidFill>
                <a:latin typeface="Georgia" pitchFamily="18" charset="0"/>
              </a:rPr>
              <a:t>метапредметных</a:t>
            </a:r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>
                <a:solidFill>
                  <a:srgbClr val="FFC000"/>
                </a:solidFill>
                <a:latin typeface="Georgia" pitchFamily="18" charset="0"/>
              </a:rPr>
              <a:t>результатов.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050" name="Picture 2" descr="F:\Анимашки\1_12325495377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929066"/>
            <a:ext cx="2643194" cy="26431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40466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C000"/>
                </a:solidFill>
                <a:latin typeface="Georgia" pitchFamily="18" charset="0"/>
              </a:rPr>
              <a:t>Вывод  о достижении  планируемых  результатов по итогам  обучения</a:t>
            </a:r>
            <a:endParaRPr lang="ru-RU" sz="2800" dirty="0">
              <a:solidFill>
                <a:srgbClr val="FFC0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556792"/>
          <a:ext cx="8640961" cy="4656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2395"/>
                <a:gridCol w="2834283"/>
                <a:gridCol w="2834283"/>
              </a:tblGrid>
              <a:tr h="5852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Вывод-оценка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(о возможности продолжения образования на следующей ступени)</a:t>
                      </a:r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Показатели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66850"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Комплексная оценка</a:t>
                      </a:r>
                    </a:p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(данные «Портфеля достижений») </a:t>
                      </a:r>
                      <a:endParaRPr lang="ru-RU" sz="18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Итоговые работы</a:t>
                      </a:r>
                    </a:p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(русский язык, математика и </a:t>
                      </a:r>
                      <a:r>
                        <a:rPr lang="ru-RU" sz="1800" kern="50" dirty="0" err="1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межпредметная</a:t>
                      </a: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работа) </a:t>
                      </a:r>
                      <a:endParaRPr lang="ru-RU" sz="18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978"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1. Не овладел опорной системой знаний и необходимыми учебными действиями</a:t>
                      </a:r>
                      <a:endParaRPr lang="ru-RU" sz="18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Не зафиксировано достижение планируемых результатов по </a:t>
                      </a:r>
                      <a:r>
                        <a:rPr lang="ru-RU" sz="1800" u="sng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всем</a:t>
                      </a: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разделам образовательной программы (предметные, </a:t>
                      </a:r>
                      <a:r>
                        <a:rPr lang="ru-RU" sz="1800" kern="50" dirty="0" err="1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метапредметные</a:t>
                      </a: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, личностные результаты)</a:t>
                      </a:r>
                      <a:endParaRPr lang="ru-RU" sz="18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Правильно выполнено менее 50% заданий необходимого (базового) уровня</a:t>
                      </a:r>
                      <a:endParaRPr lang="ru-RU" sz="18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340768"/>
          <a:ext cx="8568951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6317"/>
                <a:gridCol w="2856317"/>
                <a:gridCol w="2856317"/>
              </a:tblGrid>
              <a:tr h="705556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Вывод-оценка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(о возможности продолжения образования на следующей ступени)</a:t>
                      </a: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  <a:p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Показатели</a:t>
                      </a:r>
                    </a:p>
                    <a:p>
                      <a:pPr algn="ctr"/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7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Комплексная оценка</a:t>
                      </a:r>
                    </a:p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(данные «Портфеля достижений») </a:t>
                      </a:r>
                      <a:endParaRPr lang="ru-RU" sz="18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Итоговые работы</a:t>
                      </a:r>
                    </a:p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(русский язык, математика и </a:t>
                      </a:r>
                      <a:r>
                        <a:rPr lang="ru-RU" sz="1800" kern="50" dirty="0" err="1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межпредметная</a:t>
                      </a: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работа) </a:t>
                      </a:r>
                      <a:endParaRPr lang="ru-RU" sz="18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246"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  <a:ea typeface="SimSun"/>
                          <a:cs typeface="Mangal"/>
                        </a:rPr>
                        <a:t>2.Овладел опорной системой знаний и необходимыми учебными действиями, способен использовать их для решения простых </a:t>
                      </a:r>
                      <a:r>
                        <a:rPr lang="ru-RU" sz="1800" b="1" kern="50" dirty="0">
                          <a:solidFill>
                            <a:srgbClr val="FFC000"/>
                          </a:solidFill>
                          <a:latin typeface="Georgia" pitchFamily="18" charset="0"/>
                          <a:ea typeface="SimSun"/>
                          <a:cs typeface="Mangal"/>
                        </a:rPr>
                        <a:t>стандартных</a:t>
                      </a: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  <a:ea typeface="SimSun"/>
                          <a:cs typeface="Mangal"/>
                        </a:rPr>
                        <a:t> задач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800" kern="50">
                          <a:solidFill>
                            <a:srgbClr val="FFC000"/>
                          </a:solidFill>
                          <a:latin typeface="Georgia" pitchFamily="18" charset="0"/>
                          <a:ea typeface="SimSun"/>
                          <a:cs typeface="Mangal"/>
                        </a:rPr>
                        <a:t>Достижение планируемых результатов по всем основным разделам образовательной программы как минимум с оценкой «зачтено»/«нормально»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  <a:ea typeface="SimSun"/>
                          <a:cs typeface="Mangal"/>
                        </a:rPr>
                        <a:t>Правильно НЕ менее 50% заданий необходимого (базового) уровня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268759"/>
          <a:ext cx="8496945" cy="4387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2315"/>
                <a:gridCol w="2832315"/>
                <a:gridCol w="2832315"/>
              </a:tblGrid>
              <a:tr h="6865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Вывод-оценка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(о возможности продолжения образования на следующей ступени)</a:t>
                      </a: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  <a:p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  <a:p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Показатели</a:t>
                      </a:r>
                    </a:p>
                    <a:p>
                      <a:pPr algn="ctr"/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17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Комплексная оценка</a:t>
                      </a:r>
                    </a:p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(данные «Портфеля достижений») </a:t>
                      </a:r>
                      <a:endParaRPr lang="ru-RU" sz="18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Итоговые работы</a:t>
                      </a:r>
                    </a:p>
                    <a:p>
                      <a:pPr algn="ctr"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(русский язык, математика и </a:t>
                      </a:r>
                      <a:r>
                        <a:rPr lang="ru-RU" sz="1800" kern="50" dirty="0" err="1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межпредметная</a:t>
                      </a: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</a:rPr>
                        <a:t> работа) </a:t>
                      </a:r>
                      <a:endParaRPr lang="ru-RU" sz="1800" kern="50" dirty="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788"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800" kern="50">
                          <a:solidFill>
                            <a:srgbClr val="FFC000"/>
                          </a:solidFill>
                          <a:latin typeface="Georgia" pitchFamily="18" charset="0"/>
                          <a:ea typeface="SimSun"/>
                          <a:cs typeface="Mangal"/>
                        </a:rPr>
                        <a:t>3. Овладел опорной системой знаний на уровне осознанного применения учебных действий, </a:t>
                      </a:r>
                      <a:r>
                        <a:rPr lang="ru-RU" sz="1800" b="1" kern="50">
                          <a:solidFill>
                            <a:srgbClr val="FFC000"/>
                          </a:solidFill>
                          <a:latin typeface="Georgia" pitchFamily="18" charset="0"/>
                          <a:ea typeface="SimSun"/>
                          <a:cs typeface="Mangal"/>
                        </a:rPr>
                        <a:t>в том числе при решении нестандартных задач</a:t>
                      </a:r>
                      <a:endParaRPr lang="ru-RU" sz="1800" kern="50">
                        <a:solidFill>
                          <a:srgbClr val="FFC000"/>
                        </a:solidFill>
                        <a:latin typeface="Georgia" pitchFamily="18" charset="0"/>
                        <a:ea typeface="SimSun"/>
                        <a:cs typeface="Mangal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  <a:ea typeface="SimSun"/>
                          <a:cs typeface="Mangal"/>
                        </a:rPr>
                        <a:t>Достижение планируемых результатов НЕ менее чем по половине разделов образовательной программы с оценкой «хорошо» или «отлично»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15"/>
                        </a:spcAft>
                      </a:pPr>
                      <a:r>
                        <a:rPr lang="ru-RU" sz="1800" kern="50" dirty="0">
                          <a:solidFill>
                            <a:srgbClr val="FFC000"/>
                          </a:solidFill>
                          <a:latin typeface="Georgia" pitchFamily="18" charset="0"/>
                          <a:ea typeface="SimSun"/>
                          <a:cs typeface="Mangal"/>
                        </a:rPr>
                        <a:t>Правильно не менее 65% заданий необходимого (базового) уровня и не менее 50% от максимального балла за выполнение заданий повышенного уровня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357298"/>
            <a:ext cx="8103844" cy="31584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>
              <a:lnSpc>
                <a:spcPct val="200000"/>
              </a:lnSpc>
            </a:pP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внимание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F:\Анимашки\big_wigilijne_przesady_czechowice_dziedzice_czech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428604"/>
            <a:ext cx="1785951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C000"/>
                </a:solidFill>
                <a:latin typeface="Georgia" pitchFamily="18" charset="0"/>
              </a:rPr>
              <a:t>Предметные </a:t>
            </a:r>
            <a:r>
              <a:rPr lang="ru-RU" sz="2400" b="1" dirty="0">
                <a:solidFill>
                  <a:srgbClr val="FFC000"/>
                </a:solidFill>
                <a:latin typeface="Georgia" pitchFamily="18" charset="0"/>
              </a:rPr>
              <a:t>результаты содержат в </a:t>
            </a:r>
            <a:r>
              <a:rPr lang="ru-RU" sz="2400" b="1" dirty="0" smtClean="0">
                <a:solidFill>
                  <a:srgbClr val="FFC000"/>
                </a:solidFill>
                <a:latin typeface="Georgia" pitchFamily="18" charset="0"/>
              </a:rPr>
              <a:t>себе:</a:t>
            </a:r>
          </a:p>
          <a:p>
            <a:pPr algn="just"/>
            <a:endParaRPr lang="ru-RU" sz="2400" i="1" dirty="0">
              <a:solidFill>
                <a:srgbClr val="FFC000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i="1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rgbClr val="FFC000"/>
                </a:solidFill>
                <a:latin typeface="Georgia" pitchFamily="18" charset="0"/>
              </a:rPr>
              <a:t>систему </a:t>
            </a:r>
            <a:r>
              <a:rPr lang="ru-RU" sz="2400" b="1" i="1" dirty="0">
                <a:solidFill>
                  <a:srgbClr val="FFC000"/>
                </a:solidFill>
                <a:latin typeface="Georgia" pitchFamily="18" charset="0"/>
              </a:rPr>
              <a:t>основополагающих элементов научного знания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, которая выражается через учебный материал различных курсов (далее — </a:t>
            </a:r>
            <a:r>
              <a:rPr lang="ru-RU" sz="2400" b="1" i="1" dirty="0">
                <a:solidFill>
                  <a:srgbClr val="FFC000"/>
                </a:solidFill>
                <a:latin typeface="Georgia" pitchFamily="18" charset="0"/>
              </a:rPr>
              <a:t>систему предметных </a:t>
            </a:r>
            <a:r>
              <a:rPr lang="ru-RU" sz="2400" b="1" i="1" dirty="0" smtClean="0">
                <a:solidFill>
                  <a:srgbClr val="FFC000"/>
                </a:solidFill>
                <a:latin typeface="Georgia" pitchFamily="18" charset="0"/>
              </a:rPr>
              <a:t>знаний</a:t>
            </a:r>
            <a:r>
              <a:rPr lang="ru-RU" sz="2400" dirty="0" smtClean="0">
                <a:solidFill>
                  <a:srgbClr val="FFC000"/>
                </a:solidFill>
                <a:latin typeface="Georgia" pitchFamily="18" charset="0"/>
              </a:rPr>
              <a:t>) </a:t>
            </a:r>
          </a:p>
          <a:p>
            <a:pPr algn="just"/>
            <a:endParaRPr lang="ru-RU" sz="2400" dirty="0" smtClean="0">
              <a:solidFill>
                <a:srgbClr val="FFC000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i="1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rgbClr val="FFC000"/>
                </a:solidFill>
                <a:latin typeface="Georgia" pitchFamily="18" charset="0"/>
              </a:rPr>
              <a:t>систему </a:t>
            </a:r>
            <a:r>
              <a:rPr lang="ru-RU" sz="2400" b="1" i="1" dirty="0">
                <a:solidFill>
                  <a:srgbClr val="FFC000"/>
                </a:solidFill>
                <a:latin typeface="Georgia" pitchFamily="18" charset="0"/>
              </a:rPr>
              <a:t>формируемых действий с</a:t>
            </a:r>
            <a:r>
              <a:rPr lang="ru-RU" sz="2400" b="1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400" b="1" i="1" dirty="0">
                <a:solidFill>
                  <a:srgbClr val="FFC000"/>
                </a:solidFill>
                <a:latin typeface="Georgia" pitchFamily="18" charset="0"/>
              </a:rPr>
              <a:t>учебным материалом</a:t>
            </a:r>
            <a:r>
              <a:rPr lang="ru-RU" sz="2400" b="1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400" dirty="0">
                <a:solidFill>
                  <a:srgbClr val="FFC000"/>
                </a:solidFill>
                <a:latin typeface="Georgia" pitchFamily="18" charset="0"/>
              </a:rPr>
              <a:t>(далее — </a:t>
            </a:r>
            <a:r>
              <a:rPr lang="ru-RU" sz="2400" b="1" i="1" dirty="0">
                <a:solidFill>
                  <a:srgbClr val="FFC000"/>
                </a:solidFill>
                <a:latin typeface="Georgia" pitchFamily="18" charset="0"/>
              </a:rPr>
              <a:t>систему предметных </a:t>
            </a:r>
            <a:r>
              <a:rPr lang="ru-RU" sz="2400" b="1" i="1" dirty="0" smtClean="0">
                <a:solidFill>
                  <a:srgbClr val="FFC000"/>
                </a:solidFill>
                <a:latin typeface="Georgia" pitchFamily="18" charset="0"/>
              </a:rPr>
              <a:t>действий)</a:t>
            </a:r>
            <a:endParaRPr lang="ru-RU" sz="2400" dirty="0">
              <a:solidFill>
                <a:srgbClr val="FFC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32656"/>
            <a:ext cx="8606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1" lang="en-US" sz="2800" b="1" kern="0" dirty="0" err="1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Компоненты</a:t>
            </a:r>
            <a:r>
              <a:rPr kumimoji="1" lang="en-US" sz="2800" b="1" kern="0" dirty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1" lang="en-US" sz="2800" b="1" kern="0" dirty="0" err="1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системы</a:t>
            </a:r>
            <a:r>
              <a:rPr kumimoji="1" lang="en-US" sz="2800" b="1" kern="0" dirty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1" lang="en-US" sz="2800" b="1" kern="0" dirty="0" err="1" smtClean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оценки</a:t>
            </a:r>
            <a:r>
              <a:rPr kumimoji="1" lang="ru-RU" sz="2800" b="1" kern="0" dirty="0" smtClean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1" lang="ru-RU" sz="2800" b="1" kern="0" dirty="0" smtClean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предметных результатов</a:t>
            </a:r>
            <a:endParaRPr kumimoji="1" lang="en-US" sz="2800" b="1" kern="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115616" y="1988841"/>
            <a:ext cx="7048527" cy="936103"/>
            <a:chOff x="0" y="0"/>
            <a:chExt cx="7048527" cy="1428291"/>
          </a:xfrm>
        </p:grpSpPr>
        <p:sp>
          <p:nvSpPr>
            <p:cNvPr id="4" name="Выноска со стрелкой вверх 3"/>
            <p:cNvSpPr/>
            <p:nvPr/>
          </p:nvSpPr>
          <p:spPr>
            <a:xfrm rot="10800000">
              <a:off x="0" y="0"/>
              <a:ext cx="7048527" cy="1428291"/>
            </a:xfrm>
            <a:prstGeom prst="upArrowCallout">
              <a:avLst/>
            </a:prstGeom>
            <a:blipFill rotWithShape="0">
              <a:blip r:embed="rId2" cstate="print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Выноска со стрелкой вверх 4"/>
            <p:cNvSpPr/>
            <p:nvPr/>
          </p:nvSpPr>
          <p:spPr>
            <a:xfrm rot="21600000">
              <a:off x="0" y="0"/>
              <a:ext cx="7048527" cy="9280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Стартовая</a:t>
              </a:r>
              <a:r>
                <a:rPr lang="en-US" sz="28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диагностика</a:t>
              </a:r>
              <a:endParaRPr lang="ru-RU" sz="2800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115616" y="2996953"/>
            <a:ext cx="7048527" cy="1008112"/>
            <a:chOff x="0" y="1416121"/>
            <a:chExt cx="7048527" cy="1428291"/>
          </a:xfrm>
        </p:grpSpPr>
        <p:sp>
          <p:nvSpPr>
            <p:cNvPr id="7" name="Выноска со стрелкой вверх 6"/>
            <p:cNvSpPr/>
            <p:nvPr/>
          </p:nvSpPr>
          <p:spPr>
            <a:xfrm rot="10800000">
              <a:off x="0" y="1416121"/>
              <a:ext cx="7048527" cy="1428291"/>
            </a:xfrm>
            <a:prstGeom prst="upArrowCallout">
              <a:avLst/>
            </a:prstGeom>
            <a:blipFill rotWithShape="0">
              <a:blip r:embed="rId3" cstate="print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Выноска со стрелкой вверх 4"/>
            <p:cNvSpPr/>
            <p:nvPr/>
          </p:nvSpPr>
          <p:spPr>
            <a:xfrm>
              <a:off x="0" y="1416123"/>
              <a:ext cx="7048527" cy="9280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Формы</a:t>
              </a:r>
              <a:r>
                <a:rPr lang="en-US" sz="24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текущего</a:t>
              </a:r>
              <a:r>
                <a:rPr lang="en-US" sz="24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контроля</a:t>
              </a:r>
              <a:r>
                <a:rPr lang="en-US" sz="24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4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оценки</a:t>
              </a:r>
              <a:endParaRPr lang="ru-RU" sz="2400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43608" y="4221089"/>
            <a:ext cx="7048527" cy="1008112"/>
            <a:chOff x="0" y="2830482"/>
            <a:chExt cx="7048527" cy="1428291"/>
          </a:xfrm>
        </p:grpSpPr>
        <p:sp>
          <p:nvSpPr>
            <p:cNvPr id="10" name="Выноска со стрелкой вверх 9"/>
            <p:cNvSpPr/>
            <p:nvPr/>
          </p:nvSpPr>
          <p:spPr>
            <a:xfrm rot="10800000">
              <a:off x="0" y="2830482"/>
              <a:ext cx="7048527" cy="1428291"/>
            </a:xfrm>
            <a:prstGeom prst="upArrowCallout">
              <a:avLst/>
            </a:prstGeom>
            <a:blipFill rotWithShape="0">
              <a:blip r:embed="rId2" cstate="print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Выноска со стрелкой вверх 4"/>
            <p:cNvSpPr/>
            <p:nvPr/>
          </p:nvSpPr>
          <p:spPr>
            <a:xfrm rot="21600000">
              <a:off x="0" y="2830482"/>
              <a:ext cx="7048527" cy="9280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Итоговая</a:t>
              </a:r>
              <a:r>
                <a:rPr lang="en-US" sz="24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оценка</a:t>
              </a:r>
              <a:r>
                <a:rPr lang="en-US" sz="24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</a:t>
              </a:r>
              <a:r>
                <a:rPr lang="en-US" sz="24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  <a:r>
                <a:rPr lang="en-US" sz="24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каждого</a:t>
              </a:r>
              <a:r>
                <a:rPr lang="ru-RU" sz="24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учебного года)</a:t>
              </a:r>
              <a:r>
                <a:rPr lang="en-US" sz="24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043608" y="5301208"/>
            <a:ext cx="7048527" cy="928668"/>
            <a:chOff x="0" y="4244844"/>
            <a:chExt cx="7048527" cy="92866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4244844"/>
              <a:ext cx="7048527" cy="928668"/>
            </a:xfrm>
            <a:prstGeom prst="rect">
              <a:avLst/>
            </a:prstGeom>
            <a:blipFill rotWithShape="0">
              <a:blip r:embed="rId3" cstate="print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0" y="4244844"/>
              <a:ext cx="7048527" cy="9286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Рекомендации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организации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системы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внутренней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накопительной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оценки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достижений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учащихся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составу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портфолио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критериям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его</a:t>
              </a:r>
              <a:r>
                <a:rPr lang="en-US" sz="2000" b="1" kern="1200" dirty="0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kern="1200" dirty="0" err="1" smtClean="0">
                  <a:solidFill>
                    <a:srgbClr val="00206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оценивания</a:t>
              </a:r>
              <a:endParaRPr lang="en-US" sz="2000" b="1" kern="1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76672"/>
            <a:ext cx="83204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Georgia" pitchFamily="18" charset="0"/>
                <a:cs typeface="Times New Roman" pitchFamily="18" charset="0"/>
              </a:rPr>
              <a:t>Виды и формы контрольно-оценочных  действий  учащихся и педагогов</a:t>
            </a:r>
            <a:endParaRPr lang="ru-RU" sz="2800" dirty="0">
              <a:solidFill>
                <a:srgbClr val="FFC000"/>
              </a:solidFill>
              <a:latin typeface="Georg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916832"/>
          <a:ext cx="8784976" cy="4608512"/>
        </p:xfrm>
        <a:graphic>
          <a:graphicData uri="http://schemas.openxmlformats.org/drawingml/2006/table">
            <a:tbl>
              <a:tblPr/>
              <a:tblGrid>
                <a:gridCol w="288032"/>
                <a:gridCol w="1224136"/>
                <a:gridCol w="1224136"/>
                <a:gridCol w="2952328"/>
                <a:gridCol w="3096344"/>
              </a:tblGrid>
              <a:tr h="4608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1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Стартовая </a:t>
                      </a: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работа</a:t>
                      </a:r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Начало </a:t>
                      </a: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сентября</a:t>
                      </a:r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    Определяет </a:t>
                      </a: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актуальный уровень знаний, необходимый для продолжения обучения, а также намечает «зону ближайшего развития» и предметных знаний, организует коррекционную работу в зоне актуальных знаний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    Фиксируется </a:t>
                      </a: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учителем в </a:t>
                      </a: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обычном</a:t>
                      </a:r>
                      <a:r>
                        <a:rPr lang="ru-RU" sz="1800" baseline="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 и </a:t>
                      </a: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электронном журнале, </a:t>
                      </a: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и автоматически  в </a:t>
                      </a: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дневнике учащегося.</a:t>
                      </a:r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55776" y="1700808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i="1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87824" y="3573016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	</a:t>
            </a:r>
            <a:endParaRPr lang="en-US" sz="2000" b="1" i="1" dirty="0">
              <a:solidFill>
                <a:schemeClr val="bg1">
                  <a:lumMod val="9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11760" y="4941168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 i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  <a:cs typeface="Times New Roman" pitchFamily="18" charset="0"/>
              </a:rPr>
              <a:t>	</a:t>
            </a:r>
            <a:endParaRPr lang="en-US" sz="2000" b="1" i="1" dirty="0">
              <a:solidFill>
                <a:schemeClr val="bg1">
                  <a:lumMod val="9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51520" y="188640"/>
          <a:ext cx="8712968" cy="6336704"/>
        </p:xfrm>
        <a:graphic>
          <a:graphicData uri="http://schemas.openxmlformats.org/drawingml/2006/table">
            <a:tbl>
              <a:tblPr/>
              <a:tblGrid>
                <a:gridCol w="382147"/>
                <a:gridCol w="2063598"/>
                <a:gridCol w="1757880"/>
                <a:gridCol w="2255185"/>
                <a:gridCol w="2254158"/>
              </a:tblGrid>
              <a:tr h="6336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2.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Диагностичес-кая</a:t>
                      </a: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работа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Проводится на входе и выходе темы при освоении способов действия</a:t>
                      </a: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/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средств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в учебном предмете. Количество работ зависит от количества  учебных задач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Направлена  на проверку пооперационного состава действия, которым необходимо овладеть учащимся в рамках решения учебной задачи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Результаты фиксируются  отдельно по каждой отдельной  </a:t>
                      </a: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операции</a:t>
                      </a:r>
                      <a:endParaRPr lang="ru-RU" sz="20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404664"/>
          <a:ext cx="8678196" cy="6048672"/>
        </p:xfrm>
        <a:graphic>
          <a:graphicData uri="http://schemas.openxmlformats.org/drawingml/2006/table">
            <a:tbl>
              <a:tblPr/>
              <a:tblGrid>
                <a:gridCol w="397278"/>
                <a:gridCol w="1800200"/>
                <a:gridCol w="1224136"/>
                <a:gridCol w="2736304"/>
                <a:gridCol w="2520278"/>
              </a:tblGrid>
              <a:tr h="604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3.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Самостоятельная  </a:t>
                      </a:r>
                      <a:r>
                        <a:rPr lang="ru-RU" sz="16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работа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Не более  одного </a:t>
                      </a:r>
                      <a:endParaRPr lang="ru-RU" sz="16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месяца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(5-6 </a:t>
                      </a:r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работ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в год)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      Направлена</a:t>
                      </a:r>
                      <a:r>
                        <a:rPr lang="ru-RU" sz="16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, с одной стороны, на возможную коррекцию результатов предыдущей темы обучения, с другой стороны, на параллельную отработку и углубление текущей изучаемой учебной темы. Задания  составляются на двух  уровнях: 1 (базовый) и 2 (расширенный) по основным предметным содержательным линиям.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        Учащийся </a:t>
                      </a:r>
                      <a:r>
                        <a:rPr lang="ru-RU" sz="16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сам оценивает все задания, которые он выполнил, проводит  рефлексивную оценку своей работы: описывает объем выполненной  работы; указывает достижения  и трудности в данной  работе; количественно </a:t>
                      </a:r>
                      <a:r>
                        <a:rPr lang="ru-RU" sz="16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по 5-балльной </a:t>
                      </a:r>
                      <a:r>
                        <a:rPr lang="ru-RU" sz="16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шкале оценивает  уровень выполненной  работы.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Учитель  проверяет и оценивает выполненные школьником задания отдельно по уровням, определяет процент выполненных  заданий и качество их выполнения. 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332656"/>
          <a:ext cx="8424936" cy="5760640"/>
        </p:xfrm>
        <a:graphic>
          <a:graphicData uri="http://schemas.openxmlformats.org/drawingml/2006/table">
            <a:tbl>
              <a:tblPr/>
              <a:tblGrid>
                <a:gridCol w="485121"/>
                <a:gridCol w="1657923"/>
                <a:gridCol w="1568558"/>
                <a:gridCol w="2533694"/>
                <a:gridCol w="2179640"/>
              </a:tblGrid>
              <a:tr h="5760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4.</a:t>
                      </a:r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Проверочная  </a:t>
                      </a: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работа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Проводится  </a:t>
                      </a: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после решения учебной задачи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Проверяется </a:t>
                      </a: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уровень освоения  учащимися предметных </a:t>
                      </a: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способов/средств </a:t>
                      </a: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действия. </a:t>
                      </a: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Представляет  </a:t>
                      </a: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собой трехуровневую  задачу, состоящую из </a:t>
                      </a: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трёх заданий</a:t>
                      </a:r>
                      <a:endParaRPr lang="ru-RU" sz="18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Все </a:t>
                      </a:r>
                      <a:r>
                        <a:rPr lang="ru-RU" sz="18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задания  обязательны для выполнения. Учитель оценивает все задания по уровням (0-1 балл) и строит  персональный  «профиль»  ученика по освоению  предметного  способа/средства действия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476672"/>
          <a:ext cx="8496944" cy="5616624"/>
        </p:xfrm>
        <a:graphic>
          <a:graphicData uri="http://schemas.openxmlformats.org/drawingml/2006/table">
            <a:tbl>
              <a:tblPr/>
              <a:tblGrid>
                <a:gridCol w="390250"/>
                <a:gridCol w="1639993"/>
                <a:gridCol w="1713082"/>
                <a:gridCol w="2555349"/>
                <a:gridCol w="2198270"/>
              </a:tblGrid>
              <a:tr h="56166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5.</a:t>
                      </a:r>
                      <a:endParaRPr lang="ru-RU" sz="20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Выполнение  проектных  заданий</a:t>
                      </a:r>
                      <a:endParaRPr lang="ru-RU" sz="2000" dirty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Проводится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2-3 раза в год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Направлена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на выявление уровня освоения  ключевых  компетентностей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FFC000"/>
                        </a:solidFill>
                        <a:latin typeface="Georgia" pitchFamily="18" charset="0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Экспертная 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latin typeface="Georgia" pitchFamily="18" charset="0"/>
                          <a:ea typeface="Calibri"/>
                        </a:rPr>
                        <a:t>оценка по специально созданным экспертным картам. По каждому критерию 0-1 балл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1053</Words>
  <Application>Microsoft Office PowerPoint</Application>
  <PresentationFormat>Экран (4:3)</PresentationFormat>
  <Paragraphs>205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     Система  оценивания предметных результатов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Форма фиксации итоговых результатов</vt:lpstr>
      <vt:lpstr>Проверка техники чтения</vt:lpstr>
      <vt:lpstr>Таблицы результатов систематизируют эти оценки в виде выводов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оценки предметных результатов</dc:title>
  <dc:creator>Андрей</dc:creator>
  <cp:lastModifiedBy>Пользователь</cp:lastModifiedBy>
  <cp:revision>31</cp:revision>
  <dcterms:created xsi:type="dcterms:W3CDTF">2012-03-26T15:07:26Z</dcterms:created>
  <dcterms:modified xsi:type="dcterms:W3CDTF">2014-11-22T17:28:29Z</dcterms:modified>
</cp:coreProperties>
</file>