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81813" cy="100155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60093"/>
    <a:srgbClr val="66CCFF"/>
    <a:srgbClr val="FFFF99"/>
    <a:srgbClr val="0000CC"/>
    <a:srgbClr val="FFFFCC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5" autoAdjust="0"/>
  </p:normalViewPr>
  <p:slideViewPr>
    <p:cSldViewPr>
      <p:cViewPr varScale="1">
        <p:scale>
          <a:sx n="99" d="100"/>
          <a:sy n="99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28878D54-6415-4A95-8AB5-5EC87BFCA158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2F0B7E76-91F1-40FC-8BD5-D38C5718B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B7E76-91F1-40FC-8BD5-D38C5718BA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B7E76-91F1-40FC-8BD5-D38C5718BA3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BCFD-0371-48D7-A7BC-5DBE508CC2FC}" type="datetimeFigureOut">
              <a:rPr lang="ru-RU" smtClean="0"/>
              <a:pPr/>
              <a:t>27.12.2010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B1FE-4E88-4368-984C-BAEA15C434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643050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Преемственность в образовании </a:t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принцип развития </a:t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личности ребенка</a:t>
            </a:r>
            <a:endParaRPr lang="ru-RU" b="1" dirty="0">
              <a:solidFill>
                <a:srgbClr val="FF0066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2910" y="3429000"/>
            <a:ext cx="2000264" cy="1785950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glow rad="101600">
                    <a:srgbClr val="FFFF99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</a:t>
            </a:r>
            <a:endParaRPr lang="ru-RU" sz="2800" b="1" dirty="0">
              <a:solidFill>
                <a:srgbClr val="FF0000"/>
              </a:solidFill>
              <a:effectLst>
                <a:glow rad="101600">
                  <a:srgbClr val="FFFF99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71868" y="3357562"/>
            <a:ext cx="2071702" cy="185738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ученик</a:t>
            </a:r>
            <a:endParaRPr lang="ru-RU" sz="3200" b="1" dirty="0">
              <a:solidFill>
                <a:srgbClr val="FF000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72264" y="3357562"/>
            <a:ext cx="2000264" cy="184309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glow rad="101600">
                    <a:srgbClr val="FFFF99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педагог-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glow rad="101600">
                    <a:srgbClr val="FFFF99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</a:t>
            </a:r>
            <a:endParaRPr lang="ru-RU" sz="2400" b="1" dirty="0">
              <a:solidFill>
                <a:srgbClr val="FF0000"/>
              </a:solidFill>
              <a:effectLst>
                <a:glow rad="101600">
                  <a:srgbClr val="FFFF99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2643174" y="4143380"/>
            <a:ext cx="928694" cy="428628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5643570" y="4071942"/>
            <a:ext cx="930400" cy="428628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гнутая вверх стрелка 13"/>
          <p:cNvSpPr/>
          <p:nvPr/>
        </p:nvSpPr>
        <p:spPr>
          <a:xfrm>
            <a:off x="1643042" y="2786058"/>
            <a:ext cx="6000792" cy="642942"/>
          </a:xfrm>
          <a:prstGeom prst="curvedDownArrow">
            <a:avLst>
              <a:gd name="adj1" fmla="val 29354"/>
              <a:gd name="adj2" fmla="val 83268"/>
              <a:gd name="adj3" fmla="val 27994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flipH="1">
            <a:off x="1428728" y="5214950"/>
            <a:ext cx="6215106" cy="731520"/>
          </a:xfrm>
          <a:prstGeom prst="curvedUpArrow">
            <a:avLst>
              <a:gd name="adj1" fmla="val 25000"/>
              <a:gd name="adj2" fmla="val 77768"/>
              <a:gd name="adj3" fmla="val 19737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4886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Степанова М.О.               ГОУ СОШ №208                учитель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нач.классов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643050"/>
          </a:xfrm>
        </p:spPr>
        <p:txBody>
          <a:bodyPr>
            <a:normAutofit fontScale="90000"/>
          </a:bodyPr>
          <a:lstStyle/>
          <a:p>
            <a:pPr>
              <a:lnSpc>
                <a:spcPct val="75000"/>
              </a:lnSpc>
            </a:pP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Различные подходы </a:t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рассмотрению сущности </a:t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готовности к школе</a:t>
            </a:r>
            <a:br>
              <a:rPr lang="ru-RU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FF0066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850208"/>
          <a:ext cx="8429684" cy="48768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07640"/>
                <a:gridCol w="6322044"/>
              </a:tblGrid>
              <a:tr h="294083">
                <a:tc>
                  <a:txBody>
                    <a:bodyPr/>
                    <a:lstStyle/>
                    <a:p>
                      <a:pPr marL="3079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Авторы</a:t>
                      </a:r>
                      <a:endParaRPr lang="ru-RU" sz="2000" b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marL="609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Компоненты готовности к обучению в школе</a:t>
                      </a:r>
                      <a:endParaRPr lang="ru-RU" sz="2000" b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5881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50" dirty="0"/>
                        <a:t>Л.</a:t>
                      </a:r>
                      <a:r>
                        <a:rPr lang="ru-RU" sz="2000" dirty="0"/>
                        <a:t> С. </a:t>
                      </a:r>
                      <a:r>
                        <a:rPr lang="ru-RU" sz="2000" dirty="0" err="1"/>
                        <a:t>Выготский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indent="207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 способность к обобщению и дифференциации предметов и </a:t>
                      </a:r>
                      <a:r>
                        <a:rPr lang="ru-RU" sz="2000" dirty="0" smtClean="0"/>
                        <a:t>явлений </a:t>
                      </a:r>
                      <a:r>
                        <a:rPr lang="ru-RU" sz="2000" dirty="0"/>
                        <a:t>окружающего мира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294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Д.Б. </a:t>
                      </a:r>
                      <a:r>
                        <a:rPr lang="ru-RU" sz="2000" dirty="0" err="1"/>
                        <a:t>Эльконин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marL="1676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 уровень актуального развития первоклассника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1176334">
                <a:tc>
                  <a:txBody>
                    <a:bodyPr/>
                    <a:lstStyle/>
                    <a:p>
                      <a:pPr marL="12065" indent="-120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Л.В. Запорожец, Л.Н. Леонтьев, </a:t>
                      </a:r>
                      <a:endParaRPr lang="ru-RU" sz="2000" dirty="0" smtClean="0"/>
                    </a:p>
                    <a:p>
                      <a:pPr marL="12065" indent="-120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B</a:t>
                      </a:r>
                      <a:r>
                        <a:rPr lang="ru-RU" sz="2000" dirty="0"/>
                        <a:t>.</a:t>
                      </a:r>
                      <a:r>
                        <a:rPr lang="en-US" sz="2000" dirty="0"/>
                        <a:t>C</a:t>
                      </a:r>
                      <a:r>
                        <a:rPr lang="ru-RU" sz="2000" dirty="0"/>
                        <a:t>. Мухина, </a:t>
                      </a:r>
                    </a:p>
                    <a:p>
                      <a:pPr marL="12065" indent="-120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Н.Ф. Виноградова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indent="20447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3215" algn="l"/>
                        </a:tabLst>
                      </a:pPr>
                      <a:r>
                        <a:rPr lang="ru-RU" sz="2000" dirty="0"/>
                        <a:t>-	комплекс качеств, образующих умение учиться</a:t>
                      </a:r>
                    </a:p>
                    <a:p>
                      <a:pPr indent="21336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3215" algn="l"/>
                        </a:tabLst>
                      </a:pPr>
                      <a:r>
                        <a:rPr lang="ru-RU" sz="2000" dirty="0"/>
                        <a:t>-	формирование и развитие у дошкольника элементов учебной деятельности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1176334">
                <a:tc>
                  <a:txBody>
                    <a:bodyPr/>
                    <a:lstStyle/>
                    <a:p>
                      <a:pPr marL="8890" indent="-88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Л.А.Венгер, </a:t>
                      </a:r>
                    </a:p>
                    <a:p>
                      <a:pPr marL="8890" indent="-88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В.В. Давыдов, </a:t>
                      </a:r>
                    </a:p>
                    <a:p>
                      <a:pPr marL="8890" indent="-88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Д.Б. Эльконин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indent="2197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сформированность</a:t>
                      </a:r>
                      <a:r>
                        <a:rPr lang="ru-RU" sz="2000" dirty="0"/>
                        <a:t> предпосылок овладения учебной </a:t>
                      </a:r>
                      <a:r>
                        <a:rPr lang="ru-RU" sz="2000" dirty="0" smtClean="0"/>
                        <a:t>деятельностью </a:t>
                      </a:r>
                      <a:r>
                        <a:rPr lang="ru-RU" sz="2000" dirty="0"/>
                        <a:t>(произвольность), развитие наглядно-образного и логического мышления, мотивационной и эмоциональной сфер личности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5429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Г.А. Цукерман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marL="19494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 душевное здоровье, навыки общения и сотрудничества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  <a:tr h="5881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Р.В. Овчарова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  <a:tc>
                  <a:txBody>
                    <a:bodyPr/>
                    <a:lstStyle/>
                    <a:p>
                      <a:pPr indent="24066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 планирование, контроль, мотивация, уровень развития </a:t>
                      </a:r>
                      <a:r>
                        <a:rPr lang="ru-RU" sz="2000" dirty="0" smtClean="0"/>
                        <a:t>интеллекта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281" marR="25281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000100" y="1928802"/>
            <a:ext cx="3857652" cy="4574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200" dirty="0" smtClean="0"/>
              <a:t>«Начальная школа 21 века»</a:t>
            </a:r>
          </a:p>
          <a:p>
            <a:pPr>
              <a:buNone/>
            </a:pPr>
            <a:r>
              <a:rPr lang="ru-RU" sz="2200" dirty="0" smtClean="0"/>
              <a:t>«Школа 2100»</a:t>
            </a:r>
          </a:p>
          <a:p>
            <a:pPr>
              <a:buNone/>
            </a:pPr>
            <a:r>
              <a:rPr lang="ru-RU" sz="2200" dirty="0" smtClean="0"/>
              <a:t>«Школа 2000»</a:t>
            </a:r>
          </a:p>
          <a:p>
            <a:pPr>
              <a:buNone/>
            </a:pPr>
            <a:r>
              <a:rPr lang="ru-RU" sz="2200" dirty="0" smtClean="0"/>
              <a:t>«Школа России»</a:t>
            </a:r>
          </a:p>
          <a:p>
            <a:pPr>
              <a:buNone/>
            </a:pPr>
            <a:r>
              <a:rPr lang="ru-RU" sz="2200" dirty="0" smtClean="0"/>
              <a:t>«Гармония»</a:t>
            </a:r>
          </a:p>
          <a:p>
            <a:pPr>
              <a:buNone/>
            </a:pPr>
            <a:r>
              <a:rPr lang="ru-RU" sz="2200" dirty="0" smtClean="0"/>
              <a:t>«Перспективная </a:t>
            </a:r>
            <a:r>
              <a:rPr lang="ru-RU" sz="2200" dirty="0" err="1" smtClean="0"/>
              <a:t>нач.школа</a:t>
            </a:r>
            <a:r>
              <a:rPr lang="ru-RU" sz="2200" dirty="0" smtClean="0"/>
              <a:t>»</a:t>
            </a:r>
          </a:p>
          <a:p>
            <a:pPr>
              <a:buNone/>
            </a:pPr>
            <a:r>
              <a:rPr lang="ru-RU" sz="2200" dirty="0" smtClean="0"/>
              <a:t>«Классическая </a:t>
            </a:r>
            <a:r>
              <a:rPr lang="ru-RU" sz="2200" dirty="0" err="1" smtClean="0"/>
              <a:t>нач.школа</a:t>
            </a:r>
            <a:r>
              <a:rPr lang="ru-RU" sz="2200" dirty="0" smtClean="0"/>
              <a:t>»</a:t>
            </a:r>
          </a:p>
          <a:p>
            <a:pPr>
              <a:buNone/>
            </a:pPr>
            <a:r>
              <a:rPr lang="ru-RU" sz="2200" dirty="0" smtClean="0"/>
              <a:t>«Планета знаний»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Система Л.В. </a:t>
            </a:r>
            <a:r>
              <a:rPr lang="ru-RU" sz="2200" dirty="0" err="1" smtClean="0"/>
              <a:t>Занкова</a:t>
            </a:r>
            <a:r>
              <a:rPr lang="ru-RU" sz="2200" dirty="0" smtClean="0"/>
              <a:t> </a:t>
            </a:r>
          </a:p>
          <a:p>
            <a:pPr>
              <a:buNone/>
            </a:pPr>
            <a:r>
              <a:rPr lang="ru-RU" sz="2200" dirty="0" smtClean="0"/>
              <a:t>Система </a:t>
            </a:r>
            <a:r>
              <a:rPr lang="ru-RU" sz="2200" dirty="0" err="1" smtClean="0"/>
              <a:t>Эльконина-Давыдова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785786" y="2000240"/>
            <a:ext cx="428628" cy="2643206"/>
          </a:xfrm>
          <a:prstGeom prst="leftBrace">
            <a:avLst>
              <a:gd name="adj1" fmla="val 0"/>
              <a:gd name="adj2" fmla="val 5036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0" y="2071678"/>
            <a:ext cx="844975" cy="237372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>
              <a:lnSpc>
                <a:spcPct val="75000"/>
              </a:lnSpc>
            </a:pPr>
            <a:r>
              <a:rPr lang="ru-RU" sz="2800" b="1" dirty="0" smtClean="0">
                <a:solidFill>
                  <a:srgbClr val="0000C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</a:t>
            </a:r>
          </a:p>
          <a:p>
            <a:pPr algn="ctr">
              <a:lnSpc>
                <a:spcPct val="75000"/>
              </a:lnSpc>
            </a:pPr>
            <a:r>
              <a:rPr lang="ru-RU" sz="2800" b="1" dirty="0" smtClean="0">
                <a:solidFill>
                  <a:srgbClr val="0000C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</a:t>
            </a:r>
            <a:endParaRPr lang="ru-RU" sz="2800" b="1" dirty="0">
              <a:solidFill>
                <a:srgbClr val="0000CC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857224" y="5286388"/>
            <a:ext cx="285752" cy="914400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4596804"/>
            <a:ext cx="844975" cy="226119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800" b="1" dirty="0" smtClean="0">
                <a:solidFill>
                  <a:srgbClr val="0000C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Развивающая</a:t>
            </a:r>
          </a:p>
          <a:p>
            <a:pPr algn="ctr">
              <a:lnSpc>
                <a:spcPct val="75000"/>
              </a:lnSpc>
            </a:pPr>
            <a:r>
              <a:rPr lang="ru-RU" sz="2800" b="1" dirty="0" smtClean="0">
                <a:solidFill>
                  <a:srgbClr val="0000C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</a:t>
            </a:r>
            <a:endParaRPr lang="ru-RU" sz="2800" b="1" dirty="0">
              <a:solidFill>
                <a:srgbClr val="0000CC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1428736"/>
            <a:ext cx="333501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glow rad="101600">
                    <a:srgbClr val="FFFF00"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Начальная школа</a:t>
            </a:r>
            <a:endParaRPr lang="ru-RU" sz="3200" b="1" dirty="0">
              <a:ln w="11430"/>
              <a:solidFill>
                <a:srgbClr val="C00000"/>
              </a:solidFill>
              <a:effectLst>
                <a:glow rad="101600">
                  <a:srgbClr val="FFFF00">
                    <a:alpha val="4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Заголовок 4"/>
          <p:cNvSpPr txBox="1">
            <a:spLocks/>
          </p:cNvSpPr>
          <p:nvPr/>
        </p:nvSpPr>
        <p:spPr>
          <a:xfrm>
            <a:off x="0" y="214290"/>
            <a:ext cx="9144000" cy="9286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Преемственность </a:t>
            </a:r>
          </a:p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II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ступенях обучения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000364" y="2500306"/>
            <a:ext cx="3429024" cy="1588"/>
          </a:xfrm>
          <a:prstGeom prst="straightConnector1">
            <a:avLst/>
          </a:prstGeom>
          <a:ln w="5715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786182" y="5500702"/>
            <a:ext cx="2714644" cy="1588"/>
          </a:xfrm>
          <a:prstGeom prst="straightConnector1">
            <a:avLst/>
          </a:prstGeom>
          <a:ln w="5715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857752" y="5857892"/>
            <a:ext cx="1571636" cy="1588"/>
          </a:xfrm>
          <a:prstGeom prst="straightConnector1">
            <a:avLst/>
          </a:prstGeom>
          <a:ln w="5715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00760" y="1428736"/>
            <a:ext cx="3014993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Средняя школа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rgbClr val="FFFF00">
                    <a:alpha val="6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29520" y="2071678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00958" y="5072074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00958" y="5429264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582726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ru-RU" sz="40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Психолого-педагогическое сопровождение </a:t>
            </a:r>
            <a:br>
              <a:rPr lang="ru-RU" sz="40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учебно-воспитательного процесса</a:t>
            </a:r>
            <a:endParaRPr lang="ru-RU" sz="4000" b="1" dirty="0">
              <a:solidFill>
                <a:srgbClr val="FF0066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42844" y="2214554"/>
            <a:ext cx="1500230" cy="12144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ДОУ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28860" y="2214554"/>
            <a:ext cx="1643074" cy="12144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класс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57752" y="2143116"/>
            <a:ext cx="1643074" cy="12144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класс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286644" y="2143116"/>
            <a:ext cx="1643106" cy="12144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класс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1643042" y="2571744"/>
            <a:ext cx="785818" cy="34175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6500826" y="2571744"/>
            <a:ext cx="785818" cy="35719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214810" y="2786058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214810" y="3000372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214810" y="2571744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00232" y="3857628"/>
            <a:ext cx="5593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развития детей</a:t>
            </a:r>
            <a:endParaRPr lang="ru-RU" sz="4000" b="1" dirty="0">
              <a:solidFill>
                <a:srgbClr val="FF0066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4857760"/>
            <a:ext cx="5559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  <a:p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  <a:endParaRPr lang="ru-RU" dirty="0" smtClean="0">
              <a:solidFill>
                <a:srgbClr val="0000CC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57488" y="4857760"/>
            <a:ext cx="5559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  <a:p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29256" y="4929198"/>
            <a:ext cx="5245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  <a:p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71604" y="4786322"/>
            <a:ext cx="9286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37" name="Стрелка вправо с вырезом 36"/>
          <p:cNvSpPr/>
          <p:nvPr/>
        </p:nvSpPr>
        <p:spPr>
          <a:xfrm>
            <a:off x="3571868" y="5429264"/>
            <a:ext cx="1764226" cy="341756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5537207" y="5607065"/>
            <a:ext cx="1356528" cy="794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 flipH="1" flipV="1">
            <a:off x="5965835" y="5607065"/>
            <a:ext cx="1357322" cy="1588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6394463" y="5607065"/>
            <a:ext cx="1357322" cy="1588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5400000">
            <a:off x="7216000" y="5571346"/>
            <a:ext cx="1285884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5400000">
            <a:off x="7573190" y="5571346"/>
            <a:ext cx="1285884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5400000">
            <a:off x="7930380" y="5571346"/>
            <a:ext cx="1285884" cy="1588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500926" y="4929198"/>
            <a:ext cx="1500230" cy="13573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0800000" flipV="1">
            <a:off x="7358082" y="4929198"/>
            <a:ext cx="1500198" cy="13573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Спасибо </a:t>
            </a:r>
            <a:br>
              <a:rPr lang="ru-RU" sz="96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</a:br>
            <a:r>
              <a:rPr lang="ru-RU" sz="9600" b="1" dirty="0" smtClean="0">
                <a:solidFill>
                  <a:srgbClr val="FF0066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за внимание!</a:t>
            </a:r>
            <a:endParaRPr lang="ru-RU" sz="9600" b="1" dirty="0">
              <a:solidFill>
                <a:srgbClr val="FF0066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211</Words>
  <Application>Microsoft Office PowerPoint</Application>
  <PresentationFormat>Экран (4:3)</PresentationFormat>
  <Paragraphs>70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Преемственность в образовании  как принцип развития  личности ребенка</vt:lpstr>
      <vt:lpstr> Различные подходы  к рассмотрению сущности  готовности к школе </vt:lpstr>
      <vt:lpstr>Слайд 3</vt:lpstr>
      <vt:lpstr>Психолого-педагогическое сопровождение  учебно-воспитательного процесса</vt:lpstr>
      <vt:lpstr>Спасибо  за внимание!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Valued Acer Customer</cp:lastModifiedBy>
  <cp:revision>20</cp:revision>
  <dcterms:created xsi:type="dcterms:W3CDTF">2010-11-17T17:57:07Z</dcterms:created>
  <dcterms:modified xsi:type="dcterms:W3CDTF">2010-12-27T19:42:27Z</dcterms:modified>
</cp:coreProperties>
</file>