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2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7" r:id="rId19"/>
    <p:sldId id="273" r:id="rId20"/>
    <p:sldId id="274" r:id="rId21"/>
    <p:sldId id="275" r:id="rId22"/>
    <p:sldId id="278" r:id="rId23"/>
    <p:sldId id="279" r:id="rId24"/>
    <p:sldId id="281" r:id="rId25"/>
    <p:sldId id="276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54" autoAdjust="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A2AA-9768-49C9-B696-F58AEBB9B901}" type="datetimeFigureOut">
              <a:rPr lang="ru-RU" smtClean="0"/>
              <a:pPr/>
              <a:t>17.04.2010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08AE08-4FC9-4695-872C-E4CCBDCAE3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A2AA-9768-49C9-B696-F58AEBB9B901}" type="datetimeFigureOut">
              <a:rPr lang="ru-RU" smtClean="0"/>
              <a:pPr/>
              <a:t>17.04.2010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AE08-4FC9-4695-872C-E4CCBDCAE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A2AA-9768-49C9-B696-F58AEBB9B901}" type="datetimeFigureOut">
              <a:rPr lang="ru-RU" smtClean="0"/>
              <a:pPr/>
              <a:t>17.04.2010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AE08-4FC9-4695-872C-E4CCBDCAE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D6A2AA-9768-49C9-B696-F58AEBB9B901}" type="datetimeFigureOut">
              <a:rPr lang="ru-RU" smtClean="0"/>
              <a:pPr/>
              <a:t>17.04.2010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708AE08-4FC9-4695-872C-E4CCBDCAE3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A2AA-9768-49C9-B696-F58AEBB9B901}" type="datetimeFigureOut">
              <a:rPr lang="ru-RU" smtClean="0"/>
              <a:pPr/>
              <a:t>17.04.2010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AE08-4FC9-4695-872C-E4CCBDCAE3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A2AA-9768-49C9-B696-F58AEBB9B901}" type="datetimeFigureOut">
              <a:rPr lang="ru-RU" smtClean="0"/>
              <a:pPr/>
              <a:t>17.04.2010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AE08-4FC9-4695-872C-E4CCBDCAE3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AE08-4FC9-4695-872C-E4CCBDCAE3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A2AA-9768-49C9-B696-F58AEBB9B901}" type="datetimeFigureOut">
              <a:rPr lang="ru-RU" smtClean="0"/>
              <a:pPr/>
              <a:t>17.04.2010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A2AA-9768-49C9-B696-F58AEBB9B901}" type="datetimeFigureOut">
              <a:rPr lang="ru-RU" smtClean="0"/>
              <a:pPr/>
              <a:t>17.04.2010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AE08-4FC9-4695-872C-E4CCBDCAE3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A2AA-9768-49C9-B696-F58AEBB9B901}" type="datetimeFigureOut">
              <a:rPr lang="ru-RU" smtClean="0"/>
              <a:pPr/>
              <a:t>17.04.2010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AE08-4FC9-4695-872C-E4CCBDCAE3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D6A2AA-9768-49C9-B696-F58AEBB9B901}" type="datetimeFigureOut">
              <a:rPr lang="ru-RU" smtClean="0"/>
              <a:pPr/>
              <a:t>17.04.2010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08AE08-4FC9-4695-872C-E4CCBDCAE3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A2AA-9768-49C9-B696-F58AEBB9B901}" type="datetimeFigureOut">
              <a:rPr lang="ru-RU" smtClean="0"/>
              <a:pPr/>
              <a:t>17.04.2010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08AE08-4FC9-4695-872C-E4CCBDCAE3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D6A2AA-9768-49C9-B696-F58AEBB9B901}" type="datetimeFigureOut">
              <a:rPr lang="ru-RU" smtClean="0"/>
              <a:pPr/>
              <a:t>17.04.2010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708AE08-4FC9-4695-872C-E4CCBDCAE3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Начальная школа.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Индивидуально – ориентированная система обучения.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ИОУП – это основа ИОСО.</a:t>
            </a:r>
          </a:p>
          <a:p>
            <a:r>
              <a:rPr lang="ru-RU" dirty="0" smtClean="0"/>
              <a:t>Имеют три уровня сложности, соответствующие оценкам 3, 4, 5.</a:t>
            </a:r>
          </a:p>
          <a:p>
            <a:r>
              <a:rPr lang="ru-RU" dirty="0" smtClean="0"/>
              <a:t>Уровень сложности ребенок выбирает для себя сам. Но учитель мотивирует на выбор более высокого уровня.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Индивидуально-ориентированный учебный план. ИОУП.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ИОУП должен быть у каждого ученика.</a:t>
            </a:r>
          </a:p>
          <a:p>
            <a:r>
              <a:rPr lang="ru-RU" dirty="0" smtClean="0"/>
              <a:t>Ученик имеет право сдать не более одной темы за урок.</a:t>
            </a:r>
          </a:p>
          <a:p>
            <a:r>
              <a:rPr lang="ru-RU" dirty="0" smtClean="0"/>
              <a:t>Ребенок имеет право на пересдачу без снижения оценки.</a:t>
            </a:r>
          </a:p>
          <a:p>
            <a:r>
              <a:rPr lang="ru-RU" dirty="0" smtClean="0"/>
              <a:t>В начальной школе выполнение заданий должно быть поэтапное, сначала уровень «3», далее – «4» и только потом  - на «5».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ИОУП.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Тема: Отечественная война 1812 года.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ИОУП для 4 класса. Окружающий мир.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1" y="2214554"/>
          <a:ext cx="7286674" cy="3286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7774"/>
                <a:gridCol w="2294450"/>
                <a:gridCol w="2294450"/>
              </a:tblGrid>
              <a:tr h="10953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 первый. </a:t>
                      </a:r>
                    </a:p>
                    <a:p>
                      <a:pPr algn="ctr"/>
                      <a:r>
                        <a:rPr lang="ru-RU" dirty="0" smtClean="0"/>
                        <a:t>Оценка «3».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 второй.</a:t>
                      </a:r>
                    </a:p>
                    <a:p>
                      <a:pPr algn="ctr"/>
                      <a:r>
                        <a:rPr lang="ru-RU" dirty="0" smtClean="0"/>
                        <a:t>Оценка «4».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 третий.</a:t>
                      </a:r>
                    </a:p>
                    <a:p>
                      <a:pPr algn="ctr"/>
                      <a:r>
                        <a:rPr lang="ru-RU" dirty="0" smtClean="0"/>
                        <a:t>Оценка «5».</a:t>
                      </a:r>
                      <a:endParaRPr lang="ru-RU" dirty="0"/>
                    </a:p>
                  </a:txBody>
                  <a:tcPr/>
                </a:tc>
              </a:tr>
              <a:tr h="21907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 Кто был у власти во Франции в те годы?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2. О чем мечтал Наполеон?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3. Когда французская армия вторглась в Россию?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4. Почему русская армия отступила?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5. Кто был назначен главнокомандующим русскими войсками?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6. Где произошло решающее сражение?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7. Почему Кутузов решил отдать Москву врагу?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8. Что построено в Москве в честь победы над Наполеоном?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9. Знаешь ли ты начальные строки стихотворения Лермонтова о Бородинской битве? Напиши их.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29644" cy="4543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274"/>
                <a:gridCol w="1388274"/>
                <a:gridCol w="1388274"/>
                <a:gridCol w="1388274"/>
                <a:gridCol w="1388274"/>
                <a:gridCol w="1388274"/>
              </a:tblGrid>
              <a:tr h="1603102">
                <a:tc>
                  <a:txBody>
                    <a:bodyPr/>
                    <a:lstStyle/>
                    <a:p>
                      <a:r>
                        <a:rPr lang="ru-RU" dirty="0" smtClean="0"/>
                        <a:t>Сложение вида … + 6.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Задание на «5» от </a:t>
                      </a:r>
                      <a:r>
                        <a:rPr lang="ru-RU" dirty="0" err="1" smtClean="0"/>
                        <a:t>Дюймово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чки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Задание на «5» от Гномов.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Задание на «5» от </a:t>
                      </a:r>
                      <a:r>
                        <a:rPr lang="ru-RU" dirty="0" err="1" smtClean="0"/>
                        <a:t>Смешари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ков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Задание на «5» от </a:t>
                      </a:r>
                      <a:r>
                        <a:rPr lang="ru-RU" dirty="0" err="1" smtClean="0"/>
                        <a:t>Шрека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Задание на «5» от Дяди Степы.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940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Задания.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Дополнительно: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12-6-3=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14-7-4=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15-5-10=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16-6-6=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20-10-5=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По образцу: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9+6=9+1+5=15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8+6=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7+6=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Без  образца:</a:t>
                      </a:r>
                    </a:p>
                    <a:p>
                      <a:r>
                        <a:rPr lang="ru-RU" sz="1400" dirty="0" smtClean="0"/>
                        <a:t>6+9=</a:t>
                      </a:r>
                    </a:p>
                    <a:p>
                      <a:r>
                        <a:rPr lang="ru-RU" sz="1400" dirty="0" smtClean="0"/>
                        <a:t>6+6=</a:t>
                      </a:r>
                    </a:p>
                    <a:p>
                      <a:r>
                        <a:rPr lang="ru-RU" sz="1400" dirty="0" smtClean="0"/>
                        <a:t>9+5=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С измененными условиями: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Составь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 примера на вычитание  с использованием чисел: 12,13,14, 6.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С самоконтролем: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Реши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задачу: У Клавы 7 кукол, а у Киры на 2 больше. Сколько всего кукол у девочек?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Контрольное 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Состав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чисел: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11      13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Вычисли: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6+9=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8+6=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2+9=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7+4=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ИОУП для первого класса. Математика.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первом классе ребенок выполняет задание от сказочных персонажей, которые расположены по росту и каждый ученик знает, что чем выше персонаж , тем больше усилий придется потратить для выполнения. Задача учителя ориентировать на выполнение самого трудного(контрольного). При этом начинать надо с самого простого и двигаться к цели.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Выполнение заданий ИОУП.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Такие индивидуально-ориентированные учебные  планы называются – «План Накоплением».</a:t>
            </a:r>
          </a:p>
          <a:p>
            <a:r>
              <a:rPr lang="ru-RU" dirty="0" smtClean="0"/>
              <a:t>План «Право выбора» –когда ученик сразу выбирает себе цель работы, например сразу на «5».</a:t>
            </a:r>
          </a:p>
          <a:p>
            <a:r>
              <a:rPr lang="ru-RU" dirty="0" smtClean="0"/>
              <a:t> В таком плане количество заданий каждого уровня увеличивается: на «3» –до 8-10; на «4» – до 6-7; на «5» –до 3-4.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ИОУП.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Побальная</a:t>
            </a:r>
            <a:r>
              <a:rPr lang="ru-RU" dirty="0" smtClean="0"/>
              <a:t> система.</a:t>
            </a:r>
          </a:p>
          <a:p>
            <a:r>
              <a:rPr lang="ru-RU" dirty="0" smtClean="0"/>
              <a:t>Для того  чтобы получить оценку нужно набрать определенное количество баллов:</a:t>
            </a:r>
          </a:p>
          <a:p>
            <a:r>
              <a:rPr lang="ru-RU" dirty="0" smtClean="0"/>
              <a:t>На «5»  - 100 баллов;</a:t>
            </a:r>
          </a:p>
          <a:p>
            <a:r>
              <a:rPr lang="ru-RU" dirty="0" smtClean="0"/>
              <a:t>На «4» – 80 баллов;</a:t>
            </a:r>
          </a:p>
          <a:p>
            <a:r>
              <a:rPr lang="ru-RU" dirty="0" smtClean="0"/>
              <a:t>На «3» – 60 баллов.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ИОУП.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803889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урока: Что</a:t>
                      </a:r>
                    </a:p>
                    <a:p>
                      <a:r>
                        <a:rPr lang="ru-RU" baseline="0" dirty="0" smtClean="0"/>
                        <a:t>такое карта и как ее читать.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баллов.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баллов.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 баллов.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 баллов.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баллов.</a:t>
                      </a:r>
                      <a:endParaRPr lang="ru-RU" dirty="0"/>
                    </a:p>
                  </a:txBody>
                  <a:tcPr/>
                </a:tc>
              </a:tr>
              <a:tr h="1982193"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Цель: </a:t>
                      </a:r>
                    </a:p>
                    <a:p>
                      <a:r>
                        <a:rPr lang="ru-RU" dirty="0" smtClean="0"/>
                        <a:t>1.Знать условные знаки.</a:t>
                      </a:r>
                    </a:p>
                    <a:p>
                      <a:r>
                        <a:rPr lang="ru-RU" dirty="0" smtClean="0"/>
                        <a:t>2. Уметь пользоваться картой.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Прочти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текст.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dirty="0" smtClean="0"/>
                        <a:t>. Ответь на вопросы после текста.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1.Объясни значение условных знаков</a:t>
                      </a:r>
                      <a:r>
                        <a:rPr lang="ru-RU" baseline="0" dirty="0" smtClean="0"/>
                        <a:t> на карте. Какие еще знаки ты знаешь ?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dirty="0" smtClean="0"/>
                        <a:t>. Расскажи алгоритм работы с картой. Докажи практически.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dirty="0" smtClean="0"/>
                        <a:t>. Составь карту нашего поселка.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ИОУП – </a:t>
            </a:r>
            <a:r>
              <a:rPr lang="ru-RU" dirty="0" err="1" smtClean="0"/>
              <a:t>Побальная</a:t>
            </a:r>
            <a:r>
              <a:rPr lang="ru-RU" dirty="0" smtClean="0"/>
              <a:t> система. </a:t>
            </a:r>
            <a:r>
              <a:rPr lang="ru-RU" dirty="0" smtClean="0"/>
              <a:t>Окружающий мир. 2 </a:t>
            </a:r>
            <a:r>
              <a:rPr lang="ru-RU" dirty="0" smtClean="0"/>
              <a:t>класс.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«5»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Задания прошлой темы, прошлого урока.</a:t>
                      </a:r>
                    </a:p>
                    <a:p>
                      <a:r>
                        <a:rPr lang="ru-RU" dirty="0" smtClean="0"/>
                        <a:t>1. Задание</a:t>
                      </a:r>
                      <a:r>
                        <a:rPr lang="ru-RU" baseline="0" dirty="0" smtClean="0"/>
                        <a:t> по образцу.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2. Задание для восстановления знаний.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Задания сегодняшней темы,</a:t>
                      </a:r>
                      <a:r>
                        <a:rPr lang="ru-RU" baseline="0" dirty="0" smtClean="0"/>
                        <a:t> урока.</a:t>
                      </a:r>
                    </a:p>
                    <a:p>
                      <a:r>
                        <a:rPr lang="ru-RU" baseline="0" dirty="0" smtClean="0"/>
                        <a:t>1. Задание по образцу.</a:t>
                      </a:r>
                    </a:p>
                    <a:p>
                      <a:r>
                        <a:rPr lang="ru-RU" baseline="0" dirty="0" smtClean="0"/>
                        <a:t>2. Задание без образца.</a:t>
                      </a:r>
                    </a:p>
                    <a:p>
                      <a:r>
                        <a:rPr lang="ru-RU" baseline="0" dirty="0" smtClean="0"/>
                        <a:t>3. С измененными условиями.</a:t>
                      </a:r>
                    </a:p>
                    <a:p>
                      <a:r>
                        <a:rPr lang="ru-RU" baseline="0" dirty="0" smtClean="0"/>
                        <a:t>4. С самоконтролем.</a:t>
                      </a:r>
                    </a:p>
                    <a:p>
                      <a:r>
                        <a:rPr lang="ru-RU" baseline="0" dirty="0" smtClean="0"/>
                        <a:t>5.Контрольное.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Задания новой темы, завтрашнего урока.</a:t>
                      </a:r>
                    </a:p>
                    <a:p>
                      <a:r>
                        <a:rPr lang="ru-RU" dirty="0" smtClean="0"/>
                        <a:t>1. Задание по образцу.</a:t>
                      </a:r>
                    </a:p>
                    <a:p>
                      <a:r>
                        <a:rPr lang="ru-RU" dirty="0" smtClean="0"/>
                        <a:t>2.Задание без образца.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Взаимосвязь между уроками.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Пути решения.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Плохая дисциплина.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Соревнование, взаимоконтроль – пока не сделал сам, не можешь</a:t>
                      </a:r>
                      <a:r>
                        <a:rPr lang="ru-RU" baseline="0" dirty="0" smtClean="0"/>
                        <a:t> проверять и контролировать другого.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Активность не всех учащихся.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Табло учета,</a:t>
                      </a:r>
                      <a:r>
                        <a:rPr lang="ru-RU" baseline="0" dirty="0" smtClean="0"/>
                        <a:t> смена видов деятельности.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Нет этапа для проведения </a:t>
                      </a:r>
                      <a:r>
                        <a:rPr lang="ru-RU" dirty="0" err="1" smtClean="0"/>
                        <a:t>физминуток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Наблюдение за учащимися и проведение по мере необходимости.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Подбор заданий разного уровня.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Отличное знание материала самим учителем, повышение квалификации, поиск новых методик.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Трудно сконцентрировать внимание детей на одной теме.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Ролевые игры, разные виды деятельности</a:t>
                      </a:r>
                      <a:r>
                        <a:rPr lang="ru-RU" baseline="0" dirty="0" smtClean="0"/>
                        <a:t>  </a:t>
                      </a:r>
                      <a:r>
                        <a:rPr lang="ru-RU" dirty="0" smtClean="0"/>
                        <a:t>при минимальном объеме заданий.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Проблемы и пути их решения.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1. О системе ИОСО.</a:t>
            </a:r>
          </a:p>
          <a:p>
            <a:r>
              <a:rPr lang="ru-RU" dirty="0" smtClean="0"/>
              <a:t>2.Основная идея ИОСО.</a:t>
            </a:r>
          </a:p>
          <a:p>
            <a:r>
              <a:rPr lang="ru-RU" dirty="0" smtClean="0"/>
              <a:t>3. Сравнительная характеристика ИОСО и традиционной школы.</a:t>
            </a:r>
          </a:p>
          <a:p>
            <a:r>
              <a:rPr lang="ru-RU" dirty="0" smtClean="0"/>
              <a:t>4.Календарно-тематический план при ИОСО.</a:t>
            </a:r>
          </a:p>
          <a:p>
            <a:r>
              <a:rPr lang="ru-RU" dirty="0" smtClean="0"/>
              <a:t>5. Индивидуально-ориентированные учебные планы.</a:t>
            </a:r>
          </a:p>
          <a:p>
            <a:r>
              <a:rPr lang="ru-RU" dirty="0" smtClean="0"/>
              <a:t>6. Проблемы и пути их решения.</a:t>
            </a:r>
          </a:p>
          <a:p>
            <a:r>
              <a:rPr lang="ru-RU" dirty="0" smtClean="0"/>
              <a:t>7. Табло учета.</a:t>
            </a:r>
          </a:p>
          <a:p>
            <a:r>
              <a:rPr lang="ru-RU" dirty="0" smtClean="0"/>
              <a:t>8. Требования к ответам при ИОСО.</a:t>
            </a:r>
          </a:p>
          <a:p>
            <a:r>
              <a:rPr lang="ru-RU" dirty="0" smtClean="0"/>
              <a:t>9. Вопросник для сдачи теории.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599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1879852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Ф.И ученика.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тема из раздела.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тема.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тема.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тема.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тема.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Анашкин </a:t>
                      </a:r>
                      <a:r>
                        <a:rPr lang="ru-RU" dirty="0" err="1" smtClean="0"/>
                        <a:t>Кежик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      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             +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Бондарева Наташа.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Изучил тему</a:t>
                      </a:r>
                      <a:r>
                        <a:rPr lang="ru-RU" baseline="0" dirty="0" smtClean="0"/>
                        <a:t> и сдал учителю.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Принял тему</a:t>
                      </a:r>
                      <a:r>
                        <a:rPr lang="ru-RU" baseline="0" dirty="0" smtClean="0"/>
                        <a:t> у одноклассника.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Табло учета.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357554" y="2285992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286380" y="228599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8143900" y="242886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2678893" y="282177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4"/>
          </p:cNvCxnSpPr>
          <p:nvPr/>
        </p:nvCxnSpPr>
        <p:spPr>
          <a:xfrm rot="5400000">
            <a:off x="5322099" y="289321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«3» – учитель должен предоставить возможность пользоваться конспектом, но не читать по нему, а иногда делать заметки.</a:t>
            </a:r>
          </a:p>
          <a:p>
            <a:r>
              <a:rPr lang="ru-RU" dirty="0" smtClean="0"/>
              <a:t>«4» – частичная опора на конспект, разрешается заглянуть 1-2 раза.</a:t>
            </a:r>
          </a:p>
          <a:p>
            <a:r>
              <a:rPr lang="ru-RU" dirty="0" smtClean="0"/>
              <a:t>«5» – без опоры на конспект, полный самостоятельный ответ.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ответам ИОСО.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2891816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вопроса.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 само</a:t>
                      </a:r>
                    </a:p>
                    <a:p>
                      <a:r>
                        <a:rPr lang="ru-RU" dirty="0" smtClean="0"/>
                        <a:t>проверке.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 </a:t>
                      </a:r>
                      <a:r>
                        <a:rPr lang="ru-RU" dirty="0" err="1" smtClean="0"/>
                        <a:t>взаимо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проверке.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Итоговая проверка.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Зачем…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Почему…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это…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 чего состоит…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Частью чего является…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Какими признаками обладает…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Вопросник по пройденной теме.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 каждый правильный ответ ставится «+», сумма которых переводиться в баллы.</a:t>
            </a:r>
          </a:p>
          <a:p>
            <a:r>
              <a:rPr lang="ru-RU" dirty="0" smtClean="0"/>
              <a:t>Например: из 15 вопросов  -    15-12 верных ответов, соответствуют оценке «отлично»;</a:t>
            </a:r>
          </a:p>
          <a:p>
            <a:r>
              <a:rPr lang="ru-RU" dirty="0" smtClean="0"/>
              <a:t>11-9 – «хорошо»;</a:t>
            </a:r>
          </a:p>
          <a:p>
            <a:r>
              <a:rPr lang="ru-RU" dirty="0" smtClean="0"/>
              <a:t>8-6 – «удовлетворительно»;</a:t>
            </a:r>
          </a:p>
          <a:p>
            <a:r>
              <a:rPr lang="ru-RU" dirty="0" smtClean="0"/>
              <a:t>5 и ниже – пересдача.</a:t>
            </a:r>
          </a:p>
          <a:p>
            <a:r>
              <a:rPr lang="ru-RU" dirty="0" smtClean="0"/>
              <a:t>Вместо вопросника возможно использование тестирования по теме.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 lvl="0"/>
            <a:r>
              <a:rPr lang="ru-RU" sz="2900" dirty="0" smtClean="0"/>
              <a:t>Что такое конституция?</a:t>
            </a:r>
          </a:p>
          <a:p>
            <a:pPr lvl="0"/>
            <a:r>
              <a:rPr lang="ru-RU" sz="2900" dirty="0" smtClean="0"/>
              <a:t>О чем говорится во Всеобщей Декларации прав человека?</a:t>
            </a:r>
          </a:p>
          <a:p>
            <a:pPr lvl="0"/>
            <a:r>
              <a:rPr lang="ru-RU" sz="2900" dirty="0" smtClean="0"/>
              <a:t>О чем говорится в Конвенции о правах ребенка?</a:t>
            </a:r>
          </a:p>
          <a:p>
            <a:pPr lvl="0"/>
            <a:r>
              <a:rPr lang="ru-RU" sz="2900" dirty="0" smtClean="0"/>
              <a:t>Кто является главой нашего государства?</a:t>
            </a:r>
          </a:p>
          <a:p>
            <a:pPr lvl="0"/>
            <a:r>
              <a:rPr lang="ru-RU" sz="2900" dirty="0" smtClean="0"/>
              <a:t>Чем занимается Правительство Российской Федерации?</a:t>
            </a:r>
          </a:p>
          <a:p>
            <a:pPr lvl="0"/>
            <a:r>
              <a:rPr lang="ru-RU" sz="2900" dirty="0" smtClean="0"/>
              <a:t>Какие государственные символы ты знаешь?</a:t>
            </a:r>
          </a:p>
          <a:p>
            <a:pPr lvl="0"/>
            <a:r>
              <a:rPr lang="ru-RU" sz="2900" dirty="0" smtClean="0"/>
              <a:t>Как выглядит государственный флаг РФ?</a:t>
            </a:r>
          </a:p>
          <a:p>
            <a:pPr lvl="0"/>
            <a:r>
              <a:rPr lang="ru-RU" sz="2900" dirty="0" smtClean="0"/>
              <a:t>Что изображено на гербе РФ?</a:t>
            </a:r>
          </a:p>
          <a:p>
            <a:pPr lvl="0"/>
            <a:r>
              <a:rPr lang="ru-RU" sz="2900" dirty="0" smtClean="0"/>
              <a:t>Что ты знаешь о государственном гимне?</a:t>
            </a:r>
          </a:p>
          <a:p>
            <a:pPr lvl="0"/>
            <a:r>
              <a:rPr lang="ru-RU" sz="2900" dirty="0" smtClean="0"/>
              <a:t>Назови государственные праздники России.</a:t>
            </a:r>
          </a:p>
          <a:p>
            <a:pPr lvl="0"/>
            <a:r>
              <a:rPr lang="ru-RU" sz="2900" dirty="0" smtClean="0"/>
              <a:t>Какие народы России ты знаешь? (не менее 5). Напиши.</a:t>
            </a:r>
          </a:p>
          <a:p>
            <a:pPr lvl="0"/>
            <a:r>
              <a:rPr lang="ru-RU" sz="2900" dirty="0" smtClean="0"/>
              <a:t>О каких традициях и обычаях народов России ты знаешь? Напиши.</a:t>
            </a:r>
          </a:p>
          <a:p>
            <a:pPr lvl="0"/>
            <a:r>
              <a:rPr lang="ru-RU" sz="2900" dirty="0" smtClean="0"/>
              <a:t>Что ты можешь рассказать про свой родной край? Напиши мини сочинение на тему: Мой край.</a:t>
            </a:r>
          </a:p>
          <a:p>
            <a:r>
              <a:rPr lang="ru-RU" sz="2900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Контрольная работа.</a:t>
            </a:r>
            <a:br>
              <a:rPr lang="ru-RU" dirty="0" smtClean="0"/>
            </a:br>
            <a:r>
              <a:rPr lang="ru-RU" sz="3100" dirty="0" smtClean="0"/>
              <a:t> Окружающий </a:t>
            </a:r>
            <a:r>
              <a:rPr lang="ru-RU" sz="2800" dirty="0" smtClean="0"/>
              <a:t>мир. 4 класс. 4 четверть. Раздел «Современная Россия».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Создание </a:t>
            </a:r>
            <a:r>
              <a:rPr lang="ru-RU" dirty="0" smtClean="0"/>
              <a:t>календарно-тематических </a:t>
            </a:r>
            <a:r>
              <a:rPr lang="ru-RU" dirty="0" smtClean="0"/>
              <a:t>планов по </a:t>
            </a:r>
            <a:r>
              <a:rPr lang="ru-RU" dirty="0" smtClean="0"/>
              <a:t>предмету в новой форме.</a:t>
            </a:r>
            <a:endParaRPr lang="ru-RU" dirty="0" smtClean="0"/>
          </a:p>
          <a:p>
            <a:r>
              <a:rPr lang="ru-RU" dirty="0" smtClean="0"/>
              <a:t>2. Выбор  варианта урока: изучение нового материала; усвоение нового материала; применение изученного материала.</a:t>
            </a:r>
          </a:p>
          <a:p>
            <a:r>
              <a:rPr lang="ru-RU" dirty="0" smtClean="0"/>
              <a:t>3. Подготовка ИОУП к каждому уроку.</a:t>
            </a:r>
          </a:p>
          <a:p>
            <a:r>
              <a:rPr lang="ru-RU" dirty="0" smtClean="0"/>
              <a:t>4. Составление табло учета прохождения коллективного учебного маршрута.</a:t>
            </a:r>
          </a:p>
          <a:p>
            <a:r>
              <a:rPr lang="ru-RU" dirty="0" smtClean="0"/>
              <a:t>5. Составление вопросника по разделам, для сдачи </a:t>
            </a:r>
            <a:r>
              <a:rPr lang="ru-RU" dirty="0" smtClean="0"/>
              <a:t>теории, или создание тестов.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нужно сделать для начала работы?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Удачи 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Индивидуальная</a:t>
            </a:r>
            <a:r>
              <a:rPr lang="ru-RU" dirty="0" smtClean="0"/>
              <a:t> – направлена на развитие индивидуальных способностей человека.</a:t>
            </a:r>
          </a:p>
          <a:p>
            <a:r>
              <a:rPr lang="ru-RU" u="sng" dirty="0" smtClean="0"/>
              <a:t>Ориентированная </a:t>
            </a:r>
            <a:r>
              <a:rPr lang="ru-RU" dirty="0" smtClean="0"/>
              <a:t>– ориентирует учителя на индивидуальную работу с учащимися при общей работе в классе;</a:t>
            </a:r>
          </a:p>
          <a:p>
            <a:r>
              <a:rPr lang="ru-RU" dirty="0" smtClean="0"/>
              <a:t>- Ориентирует на интеграцию с другими образовательными технологиями – используются все методы и приемы, которые есть в наличии;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Индивидуально – ориентированная система обучения - ИОСО.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Ориентирует на обучение любой категории детей.</a:t>
            </a:r>
          </a:p>
          <a:p>
            <a:r>
              <a:rPr lang="ru-RU" u="sng" dirty="0" smtClean="0"/>
              <a:t>Система </a:t>
            </a:r>
            <a:r>
              <a:rPr lang="ru-RU" dirty="0" smtClean="0"/>
              <a:t>– организация учебных занятий.</a:t>
            </a:r>
          </a:p>
          <a:p>
            <a:r>
              <a:rPr lang="ru-RU" u="sng" dirty="0" smtClean="0"/>
              <a:t>Обучение </a:t>
            </a:r>
            <a:r>
              <a:rPr lang="ru-RU" dirty="0" smtClean="0"/>
              <a:t>– учебный процесс.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Выбор уровня сложности учебного материала.</a:t>
            </a:r>
          </a:p>
          <a:p>
            <a:r>
              <a:rPr lang="ru-RU" dirty="0" smtClean="0"/>
              <a:t>Каждый ребенок в силу своих психологических особенностей, умственных способностей выбирает уровень сложности самостоятельно.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идея ИОСО.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8" y="3357562"/>
          <a:ext cx="60960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«5»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Норматив.</a:t>
                      </a:r>
                    </a:p>
                    <a:p>
                      <a:r>
                        <a:rPr lang="ru-RU" dirty="0" smtClean="0"/>
                        <a:t>Сдал на «3» – ты успешен!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 выше, чем норматив.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Более высокие требования с творческими заданиями.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Систематичное и последовательное изучение материала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Ребенок имеет право на </a:t>
            </a:r>
            <a:r>
              <a:rPr lang="ru-RU" u="sng" dirty="0" smtClean="0"/>
              <a:t>опережающее обучение</a:t>
            </a:r>
            <a:r>
              <a:rPr lang="ru-RU" dirty="0" smtClean="0"/>
              <a:t> материала – когда все темы сданы, он переходит к новым темам, не дожидаясь остальных; или </a:t>
            </a:r>
            <a:r>
              <a:rPr lang="ru-RU" u="sng" dirty="0" smtClean="0"/>
              <a:t>отставание</a:t>
            </a:r>
            <a:r>
              <a:rPr lang="ru-RU" dirty="0" smtClean="0"/>
              <a:t> –сдает тему пока не получит оценку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Ученик должен сдавать все темы, без исключения. Если он не сдал параграф 15, то не может сдавать параграф 16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Выбор темпа при прохождении учебного </a:t>
            </a:r>
            <a:r>
              <a:rPr lang="ru-RU" dirty="0" smtClean="0"/>
              <a:t>маршрута.(</a:t>
            </a:r>
            <a:r>
              <a:rPr lang="ru-RU" sz="1200" dirty="0" smtClean="0"/>
              <a:t>может сдавать одну тему 2 или 3 раза, но при этом не должен выбиваться из графика. Например все темы раздела нужно сдать 20 числа. Поэтому, сдавая одну тему несколько раз , ученик должен планировать свою работу – когда он будет сдавать другие темы)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ИОСО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Традиционная система обучения.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Главная роль – учащимся.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Главная роль  - учителю.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ИОУП –разные уровни на 3,4,5.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Чаще</a:t>
                      </a:r>
                      <a:r>
                        <a:rPr lang="ru-RU" baseline="0" dirty="0" smtClean="0"/>
                        <a:t> всего о</a:t>
                      </a:r>
                      <a:r>
                        <a:rPr lang="ru-RU" dirty="0" smtClean="0"/>
                        <a:t>дин для всех уровень.</a:t>
                      </a:r>
                    </a:p>
                    <a:p>
                      <a:r>
                        <a:rPr lang="ru-RU" dirty="0" smtClean="0"/>
                        <a:t>Воспроизвел</a:t>
                      </a:r>
                      <a:r>
                        <a:rPr lang="ru-RU" baseline="0" dirty="0" smtClean="0"/>
                        <a:t> без ошибок –отлично; допустил ошибку – хорошо и.т.д.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Все дети успешны, нет «2».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Существуют «2».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Понимающая среда для каждого в отдельности. Обратная связь.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 Работа со всем классом . Не всегда</a:t>
                      </a:r>
                      <a:r>
                        <a:rPr lang="ru-RU" baseline="0" dirty="0" smtClean="0"/>
                        <a:t> обратная связь.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 Все должны знать на «3», сдаются все темы подряд.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 Все должны знать на «3»,</a:t>
                      </a:r>
                      <a:r>
                        <a:rPr lang="ru-RU" baseline="0" dirty="0" smtClean="0"/>
                        <a:t> но сдаются не все темы.(болел – не сдает тему).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 Контроль учащимися друг друга, независимо от уровня</a:t>
                      </a:r>
                      <a:r>
                        <a:rPr lang="ru-RU" baseline="0" dirty="0" smtClean="0"/>
                        <a:t> развития.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6. «5» всегда контролирует</a:t>
                      </a:r>
                      <a:r>
                        <a:rPr lang="ru-RU" baseline="0" dirty="0" smtClean="0"/>
                        <a:t> «3».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7. Возможность</a:t>
                      </a:r>
                      <a:r>
                        <a:rPr lang="ru-RU" baseline="0" dirty="0" smtClean="0"/>
                        <a:t> пересдачи без снижения оценки.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 Часто оценка снижается.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Сравнительная характеристика.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начальной школе КТП вывешивается в классе, для того, чтобы учащиеся знали какие темы будут изучать. Тем самым они могут планировать свою деятельность.</a:t>
            </a:r>
          </a:p>
          <a:p>
            <a:r>
              <a:rPr lang="ru-RU" dirty="0" smtClean="0"/>
              <a:t>Ребенок читает тему, форму занятия и зная чем он будет заниматься на уроке, перестает волноваться и думать о том, как избежать опроса и т.д.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Календарно-тематический план при ИОСО.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857485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1571636"/>
                <a:gridCol w="571504"/>
                <a:gridCol w="1571636"/>
                <a:gridCol w="785818"/>
                <a:gridCol w="1857388"/>
                <a:gridCol w="688102"/>
                <a:gridCol w="1028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</a:t>
                      </a:r>
                    </a:p>
                    <a:p>
                      <a:r>
                        <a:rPr lang="ru-RU" dirty="0" err="1" smtClean="0"/>
                        <a:t>Ча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</a:t>
                      </a:r>
                    </a:p>
                    <a:p>
                      <a:r>
                        <a:rPr lang="ru-RU" dirty="0" err="1" smtClean="0"/>
                        <a:t>ма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изу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err="1" smtClean="0"/>
                        <a:t>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Оборудование.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Сложение</a:t>
                      </a:r>
                      <a:r>
                        <a:rPr lang="ru-RU" sz="1400" baseline="0" dirty="0" smtClean="0"/>
                        <a:t> и вычитание с </a:t>
                      </a:r>
                    </a:p>
                    <a:p>
                      <a:endParaRPr lang="ru-RU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Научить </a:t>
                      </a:r>
                    </a:p>
                    <a:p>
                      <a:r>
                        <a:rPr lang="ru-RU" sz="1400" dirty="0" smtClean="0"/>
                        <a:t>складывать</a:t>
                      </a:r>
                      <a:r>
                        <a:rPr lang="ru-RU" sz="1400" baseline="0" dirty="0" smtClean="0"/>
                        <a:t>  и</a:t>
                      </a:r>
                    </a:p>
                    <a:p>
                      <a:r>
                        <a:rPr lang="ru-RU" sz="1400" baseline="0" dirty="0" smtClean="0"/>
                        <a:t>вычитать</a:t>
                      </a:r>
                    </a:p>
                    <a:p>
                      <a:r>
                        <a:rPr lang="ru-RU" sz="1400" baseline="0" dirty="0" smtClean="0"/>
                        <a:t>однозначные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Комб</a:t>
                      </a:r>
                      <a:r>
                        <a:rPr lang="ru-RU" sz="1400" dirty="0" smtClean="0"/>
                        <a:t>.</a:t>
                      </a:r>
                    </a:p>
                    <a:p>
                      <a:r>
                        <a:rPr lang="ru-RU" sz="1400" dirty="0" smtClean="0"/>
                        <a:t>урок.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Повторение. Подготовка к введению задач в два действия.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1.04</a:t>
                      </a:r>
                    </a:p>
                    <a:p>
                      <a:r>
                        <a:rPr lang="ru-RU" sz="1400" dirty="0" smtClean="0"/>
                        <a:t>2010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Учебник</a:t>
                      </a:r>
                    </a:p>
                    <a:p>
                      <a:r>
                        <a:rPr lang="ru-RU" sz="1400" dirty="0" err="1" smtClean="0"/>
                        <a:t>Карточ</a:t>
                      </a:r>
                      <a:r>
                        <a:rPr lang="ru-RU" sz="1400" dirty="0" smtClean="0"/>
                        <a:t>-</a:t>
                      </a:r>
                    </a:p>
                    <a:p>
                      <a:r>
                        <a:rPr lang="ru-RU" sz="1400" dirty="0" err="1" smtClean="0"/>
                        <a:t>ки</a:t>
                      </a:r>
                      <a:r>
                        <a:rPr lang="ru-RU" sz="1400" baseline="0" dirty="0" smtClean="0"/>
                        <a:t> ИОУП.</a:t>
                      </a:r>
                      <a:endParaRPr lang="ru-RU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переходом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числа с переходом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применение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Решение задач.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5.04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через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через десяток.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изучение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Задача в два действия.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6.04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4.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десяток.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Научить решать задачи в два</a:t>
                      </a:r>
                    </a:p>
                    <a:p>
                      <a:r>
                        <a:rPr lang="ru-RU" sz="1400" dirty="0" smtClean="0"/>
                        <a:t>действия.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усвоение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применение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Решение задач в 2 действия.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Контрольная работа.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7.04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8.04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Рабочий лист для</a:t>
                      </a:r>
                      <a:r>
                        <a:rPr lang="ru-RU" sz="1400" baseline="0" dirty="0" smtClean="0"/>
                        <a:t> каждого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КТП урока математики для 1 класса.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373</TotalTime>
  <Words>1849</Words>
  <Application>Microsoft Office PowerPoint</Application>
  <PresentationFormat>Экран (4:3)</PresentationFormat>
  <Paragraphs>329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Бумажная</vt:lpstr>
      <vt:lpstr>Индивидуально – ориентированная система обучения.</vt:lpstr>
      <vt:lpstr>План.</vt:lpstr>
      <vt:lpstr>Индивидуально – ориентированная система обучения - ИОСО.</vt:lpstr>
      <vt:lpstr>Слайд 4</vt:lpstr>
      <vt:lpstr>Основная идея ИОСО.</vt:lpstr>
      <vt:lpstr>Слайд 6</vt:lpstr>
      <vt:lpstr>Сравнительная характеристика.</vt:lpstr>
      <vt:lpstr>Календарно-тематический план при ИОСО.</vt:lpstr>
      <vt:lpstr>КТП урока математики для 1 класса.</vt:lpstr>
      <vt:lpstr>Индивидуально-ориентированный учебный план. ИОУП.</vt:lpstr>
      <vt:lpstr>ИОУП.</vt:lpstr>
      <vt:lpstr>ИОУП для 4 класса. Окружающий мир.</vt:lpstr>
      <vt:lpstr>ИОУП для первого класса. Математика.</vt:lpstr>
      <vt:lpstr>Выполнение заданий ИОУП.</vt:lpstr>
      <vt:lpstr>Структура ИОУП.</vt:lpstr>
      <vt:lpstr>Структура ИОУП.</vt:lpstr>
      <vt:lpstr>ИОУП – Побальная система. Окружающий мир. 2 класс.</vt:lpstr>
      <vt:lpstr>Взаимосвязь между уроками.</vt:lpstr>
      <vt:lpstr>Проблемы и пути их решения.</vt:lpstr>
      <vt:lpstr>Табло учета.</vt:lpstr>
      <vt:lpstr>Требования к ответам ИОСО.</vt:lpstr>
      <vt:lpstr>Вопросник по пройденной теме.</vt:lpstr>
      <vt:lpstr>Слайд 23</vt:lpstr>
      <vt:lpstr>Контрольная работа.  Окружающий мир. 4 класс. 4 четверть. Раздел «Современная Россия».</vt:lpstr>
      <vt:lpstr>Что нужно сделать для начала работы?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Индивидуально – ориентированная система обучения.</dc:title>
  <dc:creator>Admin</dc:creator>
  <cp:lastModifiedBy>Admin</cp:lastModifiedBy>
  <cp:revision>43</cp:revision>
  <dcterms:created xsi:type="dcterms:W3CDTF">2010-04-16T12:11:37Z</dcterms:created>
  <dcterms:modified xsi:type="dcterms:W3CDTF">2010-04-17T13:09:42Z</dcterms:modified>
</cp:coreProperties>
</file>