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BE1D0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30723" name="Rectangle 3"/>
            <p:cNvSpPr>
              <a:spLocks noChangeArrowheads="1"/>
            </p:cNvSpPr>
            <p:nvPr userDrawn="1"/>
          </p:nvSpPr>
          <p:spPr bwMode="white">
            <a:xfrm>
              <a:off x="0" y="2352"/>
              <a:ext cx="5760" cy="864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724" name="Rectangle 4"/>
            <p:cNvSpPr>
              <a:spLocks noChangeArrowheads="1"/>
            </p:cNvSpPr>
            <p:nvPr userDrawn="1"/>
          </p:nvSpPr>
          <p:spPr bwMode="white">
            <a:xfrm>
              <a:off x="0" y="720"/>
              <a:ext cx="5760" cy="864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725" name="Rectangle 5"/>
            <p:cNvSpPr>
              <a:spLocks noChangeArrowheads="1"/>
            </p:cNvSpPr>
            <p:nvPr userDrawn="1"/>
          </p:nvSpPr>
          <p:spPr bwMode="white">
            <a:xfrm>
              <a:off x="0" y="4080"/>
              <a:ext cx="5760" cy="24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30726" name="Picture 6" descr="URBBANND"/>
            <p:cNvPicPr>
              <a:picLocks noChangeAspect="1" noChangeArrowheads="1"/>
            </p:cNvPicPr>
            <p:nvPr userDrawn="1"/>
          </p:nvPicPr>
          <p:blipFill>
            <a:blip r:embed="rId2"/>
            <a:srcRect l="5824" t="8493" r="35922"/>
            <a:stretch>
              <a:fillRect/>
            </a:stretch>
          </p:blipFill>
          <p:spPr bwMode="ltGray">
            <a:xfrm>
              <a:off x="0" y="0"/>
              <a:ext cx="5760" cy="905"/>
            </a:xfrm>
            <a:prstGeom prst="rect">
              <a:avLst/>
            </a:prstGeom>
            <a:noFill/>
          </p:spPr>
        </p:pic>
      </p:grpSp>
      <p:sp>
        <p:nvSpPr>
          <p:cNvPr id="30727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4384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072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30729" name="Rectangle 9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0730" name="Rectangle 10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0731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B58E506-63CD-4269-9BB0-618DFF0FE54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138CFA-A4C7-44ED-B16C-4F098EDF3BA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533400"/>
            <a:ext cx="1943100" cy="5562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533400"/>
            <a:ext cx="5676900" cy="55626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D1869F-CC52-44BB-BD2A-1619E86A5B5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2922C7-2AB0-46A1-82CD-C5419D2C7A1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DD68EB-2EE8-4DD7-BCB2-EB8A22BC523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4C427E-3336-4FA3-ACA7-64D6B18F766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F80E48-45E4-47BF-838D-940DB547A72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99E9F8-D42B-415C-BDED-E3667F85922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8BE80E-093D-4899-B2FE-F8EF852B3F6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0A2E29-8649-461F-8EE0-E6EAF518000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2F7DF6-D9F1-4CC7-925F-6D3522B553B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29699" name="Rectangle 3"/>
            <p:cNvSpPr>
              <a:spLocks noChangeArrowheads="1"/>
            </p:cNvSpPr>
            <p:nvPr/>
          </p:nvSpPr>
          <p:spPr bwMode="white">
            <a:xfrm>
              <a:off x="0" y="0"/>
              <a:ext cx="5760" cy="1200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9700" name="Rectangle 4"/>
            <p:cNvSpPr>
              <a:spLocks noChangeArrowheads="1"/>
            </p:cNvSpPr>
            <p:nvPr/>
          </p:nvSpPr>
          <p:spPr bwMode="white">
            <a:xfrm>
              <a:off x="0" y="4080"/>
              <a:ext cx="5760" cy="24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29701" name="Picture 5" descr="URBBANND"/>
            <p:cNvPicPr>
              <a:picLocks noChangeAspect="1" noChangeArrowheads="1"/>
            </p:cNvPicPr>
            <p:nvPr/>
          </p:nvPicPr>
          <p:blipFill>
            <a:blip r:embed="rId13"/>
            <a:srcRect t="66667"/>
            <a:stretch>
              <a:fillRect/>
            </a:stretch>
          </p:blipFill>
          <p:spPr bwMode="ltGray">
            <a:xfrm>
              <a:off x="0" y="0"/>
              <a:ext cx="5760" cy="192"/>
            </a:xfrm>
            <a:prstGeom prst="rect">
              <a:avLst/>
            </a:prstGeom>
            <a:noFill/>
          </p:spPr>
        </p:pic>
      </p:grpSp>
      <p:sp>
        <p:nvSpPr>
          <p:cNvPr id="2970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334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9704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29705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29706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7A7E26B-70B9-4718-AAC5-034C91B9B18A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Monotype Sorts" pitchFamily="2" charset="2"/>
        <a:buChar char="ò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Monotype Sorts" pitchFamily="2" charset="2"/>
        <a:buChar char="u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609600"/>
            <a:ext cx="7620000" cy="2590800"/>
          </a:xfrm>
        </p:spPr>
        <p:txBody>
          <a:bodyPr/>
          <a:lstStyle/>
          <a:p>
            <a:pPr algn="ctr"/>
            <a:r>
              <a:rPr lang="ru-RU" sz="2800" b="1">
                <a:latin typeface="Times New Roman" pitchFamily="18" charset="0"/>
              </a:rPr>
              <a:t>Возможности современных средств ИКТ при реализации ФГОС начального общего образования</a:t>
            </a:r>
            <a:br>
              <a:rPr lang="ru-RU" sz="2800" b="1">
                <a:latin typeface="Times New Roman" pitchFamily="18" charset="0"/>
              </a:rPr>
            </a:br>
            <a:endParaRPr lang="ru-RU" sz="2800" b="1">
              <a:latin typeface="Times New Roman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2971800"/>
            <a:ext cx="6553200" cy="3200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b="1">
                <a:solidFill>
                  <a:schemeClr val="tx2"/>
                </a:solidFill>
              </a:rPr>
              <a:t>Природа тундры</a:t>
            </a:r>
            <a:r>
              <a:rPr lang="en-US" b="1">
                <a:solidFill>
                  <a:schemeClr val="tx2"/>
                </a:solidFill>
              </a:rPr>
              <a:t>.</a:t>
            </a:r>
          </a:p>
          <a:p>
            <a:pPr>
              <a:lnSpc>
                <a:spcPct val="80000"/>
              </a:lnSpc>
            </a:pPr>
            <a:endParaRPr lang="ru-RU" b="1">
              <a:solidFill>
                <a:schemeClr val="tx2"/>
              </a:solidFill>
            </a:endParaRPr>
          </a:p>
          <a:p>
            <a:pPr>
              <a:lnSpc>
                <a:spcPct val="80000"/>
              </a:lnSpc>
            </a:pPr>
            <a:r>
              <a:rPr lang="ru-RU" b="1">
                <a:solidFill>
                  <a:schemeClr val="tx2"/>
                </a:solidFill>
              </a:rPr>
              <a:t>Выполнила учитель начальный классов ГБОУ лицея № 344</a:t>
            </a:r>
          </a:p>
          <a:p>
            <a:pPr>
              <a:lnSpc>
                <a:spcPct val="80000"/>
              </a:lnSpc>
            </a:pPr>
            <a:r>
              <a:rPr lang="ru-RU" b="1">
                <a:solidFill>
                  <a:schemeClr val="tx2"/>
                </a:solidFill>
              </a:rPr>
              <a:t> Шварёва Светлана Валерьевна</a:t>
            </a:r>
          </a:p>
          <a:p>
            <a:pPr>
              <a:lnSpc>
                <a:spcPct val="80000"/>
              </a:lnSpc>
            </a:pPr>
            <a:endParaRPr lang="ru-RU" b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/>
              <a:t>Определите тему урока.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ru-RU" sz="3600"/>
              <a:t>  Какой природной зоне свойственны признаки: низкие температуры, сильные ветры, полярная ночь и полярный день, заболоченная местность?</a:t>
            </a:r>
          </a:p>
          <a:p>
            <a:endParaRPr lang="ru-RU" sz="3600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5638800" y="4495800"/>
            <a:ext cx="2819400" cy="7016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ru-RU" sz="4000">
                <a:solidFill>
                  <a:schemeClr val="tx2"/>
                </a:solidFill>
                <a:latin typeface="Arial" charset="0"/>
              </a:rPr>
              <a:t>турдра</a:t>
            </a:r>
          </a:p>
        </p:txBody>
      </p:sp>
      <p:sp>
        <p:nvSpPr>
          <p:cNvPr id="11270" name="AutoShape 6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609600" y="6019800"/>
            <a:ext cx="990600" cy="533400"/>
          </a:xfrm>
          <a:prstGeom prst="rightArrow">
            <a:avLst>
              <a:gd name="adj1" fmla="val 50000"/>
              <a:gd name="adj2" fmla="val 46429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Выбери правильный ответ.</a:t>
            </a:r>
            <a:br>
              <a:rPr lang="ru-RU" sz="4000"/>
            </a:br>
            <a:endParaRPr lang="ru-RU" sz="400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990600"/>
            <a:ext cx="7543800" cy="51054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ru-RU" b="1"/>
              <a:t>Группы каких растений </a:t>
            </a:r>
          </a:p>
          <a:p>
            <a:pPr>
              <a:buFont typeface="Monotype Sorts" pitchFamily="2" charset="2"/>
              <a:buNone/>
            </a:pPr>
            <a:r>
              <a:rPr lang="ru-RU" b="1"/>
              <a:t>можно встретить в тундре:</a:t>
            </a:r>
          </a:p>
          <a:p>
            <a:pPr>
              <a:buFont typeface="Monotype Sorts" pitchFamily="2" charset="2"/>
              <a:buNone/>
            </a:pPr>
            <a:endParaRPr lang="ru-RU" b="1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762000" y="2362200"/>
            <a:ext cx="4854575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ru-RU" sz="2800">
                <a:latin typeface="Arial" charset="0"/>
              </a:rPr>
              <a:t>мхи, лишайники, водоросли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62000" y="3352800"/>
            <a:ext cx="7496175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ru-RU" sz="2800">
                <a:latin typeface="Arial" charset="0"/>
              </a:rPr>
              <a:t>карликовая берёза, полярная ива, брусника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838200" y="2895600"/>
            <a:ext cx="4006850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ru-RU" sz="2800">
                <a:latin typeface="Arial" charset="0"/>
              </a:rPr>
              <a:t>сосна, ель, пихта, кедр</a:t>
            </a: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3048000" y="5638800"/>
            <a:ext cx="841375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ru-RU" sz="2800">
                <a:latin typeface="Arial" charset="0"/>
              </a:rPr>
              <a:t>гага</a:t>
            </a: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914400" y="5181600"/>
            <a:ext cx="2046288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ru-RU" sz="2800">
                <a:latin typeface="Arial" charset="0"/>
              </a:rPr>
              <a:t>белая сова</a:t>
            </a:r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4876800" y="5638800"/>
            <a:ext cx="3643313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ru-RU" sz="2800">
                <a:latin typeface="Arial" charset="0"/>
              </a:rPr>
              <a:t>тундровая куропатка</a:t>
            </a:r>
          </a:p>
        </p:txBody>
      </p:sp>
      <p:sp>
        <p:nvSpPr>
          <p:cNvPr id="12299" name="Rectangle 11"/>
          <p:cNvSpPr>
            <a:spLocks noChangeArrowheads="1"/>
          </p:cNvSpPr>
          <p:nvPr/>
        </p:nvSpPr>
        <p:spPr bwMode="auto">
          <a:xfrm>
            <a:off x="990600" y="5715000"/>
            <a:ext cx="1685925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ru-RU" sz="2800">
                <a:latin typeface="Arial" charset="0"/>
              </a:rPr>
              <a:t>кедровка</a:t>
            </a:r>
          </a:p>
        </p:txBody>
      </p:sp>
      <p:sp>
        <p:nvSpPr>
          <p:cNvPr id="12300" name="Rectangle 12"/>
          <p:cNvSpPr>
            <a:spLocks noChangeArrowheads="1"/>
          </p:cNvSpPr>
          <p:nvPr/>
        </p:nvSpPr>
        <p:spPr bwMode="auto">
          <a:xfrm>
            <a:off x="609600" y="4038600"/>
            <a:ext cx="7169150" cy="1066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ru-RU" sz="3200" b="1">
                <a:latin typeface="Arial" charset="0"/>
              </a:rPr>
              <a:t>Назови птицу, которая не обитает </a:t>
            </a:r>
          </a:p>
          <a:p>
            <a:pPr eaLnBrk="1" hangingPunct="1"/>
            <a:r>
              <a:rPr lang="ru-RU" sz="3200" b="1">
                <a:latin typeface="Arial" charset="0"/>
              </a:rPr>
              <a:t>в тундре:</a:t>
            </a:r>
          </a:p>
        </p:txBody>
      </p:sp>
      <p:sp>
        <p:nvSpPr>
          <p:cNvPr id="12301" name="Rectangle 13"/>
          <p:cNvSpPr>
            <a:spLocks noChangeArrowheads="1"/>
          </p:cNvSpPr>
          <p:nvPr/>
        </p:nvSpPr>
        <p:spPr bwMode="auto">
          <a:xfrm>
            <a:off x="3733800" y="5181600"/>
            <a:ext cx="1766888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ru-RU" sz="2800">
                <a:latin typeface="Arial" charset="0"/>
              </a:rPr>
              <a:t>поморник</a:t>
            </a:r>
          </a:p>
        </p:txBody>
      </p:sp>
      <p:pic>
        <p:nvPicPr>
          <p:cNvPr id="12303" name="Picture 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838200"/>
            <a:ext cx="2324100" cy="19256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Выбери правильный ответ.</a:t>
            </a:r>
            <a:br>
              <a:rPr lang="ru-RU" sz="4000"/>
            </a:br>
            <a:endParaRPr lang="ru-RU" sz="400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990600"/>
            <a:ext cx="7543800" cy="51054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ru-RU" b="1"/>
              <a:t>Группы каких растений </a:t>
            </a:r>
          </a:p>
          <a:p>
            <a:pPr>
              <a:buFont typeface="Monotype Sorts" pitchFamily="2" charset="2"/>
              <a:buNone/>
            </a:pPr>
            <a:r>
              <a:rPr lang="ru-RU" b="1"/>
              <a:t>можно встретить в тундре:</a:t>
            </a:r>
          </a:p>
          <a:p>
            <a:pPr>
              <a:buFont typeface="Monotype Sorts" pitchFamily="2" charset="2"/>
              <a:buNone/>
            </a:pPr>
            <a:endParaRPr lang="ru-RU" b="1"/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762000" y="2362200"/>
            <a:ext cx="4854575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ru-RU" sz="2800">
                <a:latin typeface="Arial" charset="0"/>
              </a:rPr>
              <a:t>мхи, лишайники, водоросли</a:t>
            </a: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762000" y="3352800"/>
            <a:ext cx="8024813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ru-RU" sz="2800" b="1">
                <a:solidFill>
                  <a:srgbClr val="CC0000"/>
                </a:solidFill>
                <a:latin typeface="Arial" charset="0"/>
              </a:rPr>
              <a:t>карликовая берёза, полярная ива, брусника</a:t>
            </a:r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838200" y="2895600"/>
            <a:ext cx="4006850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ru-RU" sz="2800">
                <a:latin typeface="Arial" charset="0"/>
              </a:rPr>
              <a:t>сосна, ель, пихта, кедр</a:t>
            </a:r>
          </a:p>
        </p:txBody>
      </p:sp>
      <p:sp>
        <p:nvSpPr>
          <p:cNvPr id="32775" name="Rectangle 7"/>
          <p:cNvSpPr>
            <a:spLocks noChangeArrowheads="1"/>
          </p:cNvSpPr>
          <p:nvPr/>
        </p:nvSpPr>
        <p:spPr bwMode="auto">
          <a:xfrm>
            <a:off x="3048000" y="5638800"/>
            <a:ext cx="841375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ru-RU" sz="2800">
                <a:latin typeface="Arial" charset="0"/>
              </a:rPr>
              <a:t>гага</a:t>
            </a:r>
          </a:p>
        </p:txBody>
      </p:sp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914400" y="5181600"/>
            <a:ext cx="2046288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ru-RU" sz="2800">
                <a:latin typeface="Arial" charset="0"/>
              </a:rPr>
              <a:t>белая сова</a:t>
            </a:r>
          </a:p>
        </p:txBody>
      </p:sp>
      <p:sp>
        <p:nvSpPr>
          <p:cNvPr id="32777" name="Rectangle 9"/>
          <p:cNvSpPr>
            <a:spLocks noChangeArrowheads="1"/>
          </p:cNvSpPr>
          <p:nvPr/>
        </p:nvSpPr>
        <p:spPr bwMode="auto">
          <a:xfrm>
            <a:off x="4876800" y="5638800"/>
            <a:ext cx="3643313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ru-RU" sz="2800">
                <a:latin typeface="Arial" charset="0"/>
              </a:rPr>
              <a:t>тундровая куропатка</a:t>
            </a:r>
          </a:p>
        </p:txBody>
      </p:sp>
      <p:sp>
        <p:nvSpPr>
          <p:cNvPr id="32778" name="Rectangle 10"/>
          <p:cNvSpPr>
            <a:spLocks noChangeArrowheads="1"/>
          </p:cNvSpPr>
          <p:nvPr/>
        </p:nvSpPr>
        <p:spPr bwMode="auto">
          <a:xfrm>
            <a:off x="990600" y="5715000"/>
            <a:ext cx="1685925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ru-RU" sz="2800">
                <a:latin typeface="Arial" charset="0"/>
              </a:rPr>
              <a:t>кедровка</a:t>
            </a:r>
          </a:p>
        </p:txBody>
      </p:sp>
      <p:sp>
        <p:nvSpPr>
          <p:cNvPr id="32779" name="Rectangle 11"/>
          <p:cNvSpPr>
            <a:spLocks noChangeArrowheads="1"/>
          </p:cNvSpPr>
          <p:nvPr/>
        </p:nvSpPr>
        <p:spPr bwMode="auto">
          <a:xfrm>
            <a:off x="609600" y="4038600"/>
            <a:ext cx="7169150" cy="1066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ru-RU" sz="3200" b="1">
                <a:latin typeface="Arial" charset="0"/>
              </a:rPr>
              <a:t>Назови птицу, которая не обитает </a:t>
            </a:r>
          </a:p>
          <a:p>
            <a:pPr eaLnBrk="1" hangingPunct="1"/>
            <a:r>
              <a:rPr lang="ru-RU" sz="3200" b="1">
                <a:latin typeface="Arial" charset="0"/>
              </a:rPr>
              <a:t>в тундре:</a:t>
            </a:r>
          </a:p>
        </p:txBody>
      </p:sp>
      <p:sp>
        <p:nvSpPr>
          <p:cNvPr id="32780" name="Rectangle 12"/>
          <p:cNvSpPr>
            <a:spLocks noChangeArrowheads="1"/>
          </p:cNvSpPr>
          <p:nvPr/>
        </p:nvSpPr>
        <p:spPr bwMode="auto">
          <a:xfrm>
            <a:off x="3733800" y="5181600"/>
            <a:ext cx="1766888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ru-RU" sz="2800">
                <a:latin typeface="Arial" charset="0"/>
              </a:rPr>
              <a:t>поморник</a:t>
            </a:r>
          </a:p>
        </p:txBody>
      </p:sp>
      <p:pic>
        <p:nvPicPr>
          <p:cNvPr id="32781" name="Picture 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838200"/>
            <a:ext cx="2324100" cy="19256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25168E-6 C 0.01129 -0.01987 0.02691 -0.02218 0.04427 -0.02796 C 0.11424 -0.05153 0.18855 -0.03189 0.26059 -0.03397 C 0.27327 -0.03744 0.28507 -0.04298 0.29775 -0.04645 C 0.30348 -0.05153 0.31077 -0.05338 0.31632 -0.0587 C 0.31858 -0.06078 0.3191 -0.0654 0.32101 -0.06817 C 0.32379 -0.07256 0.32726 -0.07626 0.33039 -0.08042 C 0.32952 -0.10007 0.33056 -0.11994 0.32795 -0.13935 C 0.32743 -0.14375 0.32361 -0.14583 0.32101 -0.1486 C 0.30712 -0.16339 0.29427 -0.17171 0.27691 -0.17633 C 0.26302 -0.18558 0.24775 -0.18696 0.23264 -0.19182 C 0.22257 -0.19089 0.2125 -0.1902 0.20243 -0.18881 C 0.19775 -0.18812 0.19202 -0.18974 0.18837 -0.18581 C 0.18594 -0.18326 0.18837 -0.17749 0.18837 -0.17333 " pathEditMode="relative" rAng="0" ptsTypes="fffffffffffffA">
                                      <p:cBhvr>
                                        <p:cTn id="6" dur="2000" fill="hold"/>
                                        <p:tgtEl>
                                          <p:spTgt spid="327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" y="-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7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50" autoRev="1" fill="hold"/>
                                        <p:tgtEl>
                                          <p:spTgt spid="327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1" dur="250" autoRev="1" fill="hold"/>
                                        <p:tgtEl>
                                          <p:spTgt spid="327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2" dur="250" autoRev="1" fill="hold"/>
                                        <p:tgtEl>
                                          <p:spTgt spid="327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250" autoRev="1" fill="hold"/>
                                        <p:tgtEl>
                                          <p:spTgt spid="327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24" name="Picture 12" descr="frozen-tundra-churchill-5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4675188"/>
            <a:ext cx="3276600" cy="2182812"/>
          </a:xfrm>
          <a:prstGeom prst="rect">
            <a:avLst/>
          </a:prstGeom>
          <a:noFill/>
        </p:spPr>
      </p:pic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Восстанови цепь питания.</a:t>
            </a:r>
          </a:p>
        </p:txBody>
      </p:sp>
      <p:sp>
        <p:nvSpPr>
          <p:cNvPr id="13315" name="AutoShape 3"/>
          <p:cNvSpPr>
            <a:spLocks noChangeAspec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ru-RU" sz="4400" b="1"/>
              <a:t>?                       ?                              ?</a:t>
            </a:r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>
            <a:off x="2286000" y="2362200"/>
            <a:ext cx="13716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>
            <a:off x="5181600" y="2438400"/>
            <a:ext cx="16764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/>
          <a:lstStyle/>
          <a:p>
            <a:endParaRPr lang="ru-RU"/>
          </a:p>
        </p:txBody>
      </p:sp>
      <p:pic>
        <p:nvPicPr>
          <p:cNvPr id="13322" name="Picture 10" descr="tundra_givotnye_rasteniya_foto_2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33600" y="4267200"/>
            <a:ext cx="2590800" cy="1925638"/>
          </a:xfrm>
          <a:prstGeom prst="rect">
            <a:avLst/>
          </a:prstGeom>
          <a:noFill/>
        </p:spPr>
      </p:pic>
      <p:pic>
        <p:nvPicPr>
          <p:cNvPr id="13323" name="Picture 11" descr="tundra_givotnye_rasteniya_foto_5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53000" y="4267200"/>
            <a:ext cx="2362200" cy="2130425"/>
          </a:xfrm>
          <a:prstGeom prst="rect">
            <a:avLst/>
          </a:prstGeom>
          <a:noFill/>
        </p:spPr>
      </p:pic>
      <p:pic>
        <p:nvPicPr>
          <p:cNvPr id="13325" name="Picture 13" descr="na14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4800" y="4419600"/>
            <a:ext cx="1371600" cy="2057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417 -0.01921 C -0.05503 -0.04583 -0.05486 -0.07245 -0.05677 -0.09907 C -0.05833 -0.12106 -0.06094 -0.11435 -0.06667 -0.12917 C -0.07049 -0.13889 -0.07552 -0.16204 -0.07917 -0.16921 C -0.08628 -0.18333 -0.08281 -0.17569 -0.08924 -0.19259 C -0.09444 -0.22083 -0.08802 -0.19213 -0.0967 -0.21574 C -0.10208 -0.23009 -0.10156 -0.23356 -0.11424 -0.23912 C -0.12882 -0.2537 -0.14201 -0.2581 -0.1592 -0.26574 C -0.16771 -0.26944 -0.17552 -0.27731 -0.1842 -0.27917 C -0.19167 -0.28079 -0.19931 -0.28125 -0.20677 -0.28241 C -0.22656 -0.2912 -0.21649 -0.28796 -0.23663 -0.29259 C -0.25243 -0.30278 -0.25625 -0.30162 -0.26667 -0.32245 C -0.26128 -0.33287 -0.26007 -0.34514 -0.25174 -0.35255 C -0.24948 -0.3544 -0.2467 -0.3544 -0.24427 -0.35579 C -0.2408 -0.35764 -0.2342 -0.3625 -0.2342 -0.36227 " pathEditMode="relative" rAng="0" ptsTypes="ffffffffffffffA">
                                      <p:cBhvr>
                                        <p:cTn id="6" dur="20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6" y="-1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0.04653 C -0.0059 0.04537 -0.0026 0.04607 -0.00086 0.04329 C 0.0033 0.03681 0.00382 0.02454 0.0066 0.01667 C 0.01042 0.00533 0.01615 -0.00486 0.0191 -0.01666 C 0.02084 -0.02338 0.0224 -0.03009 0.02414 -0.0368 C 0.02518 -0.0412 0.02952 -0.04282 0.0316 -0.04675 C 0.03559 -0.05416 0.03837 -0.06226 0.04167 -0.07013 C 0.04948 -0.08796 0.05591 -0.10509 0.0691 -0.11666 C 0.07952 -0.15092 0.08282 -0.14213 0.10417 -0.17013 C 0.12084 -0.19189 0.13403 -0.20393 0.1566 -0.21018 C 0.16736 -0.21713 0.17795 -0.21851 0.18924 -0.22338 C 0.21598 -0.24745 0.28855 -0.24259 0.3092 -0.24351 C 0.31511 -0.24467 0.32101 -0.24467 0.32674 -0.24675 C 0.33403 -0.2493 0.33785 -0.25555 0.3441 -0.26018 C 0.35191 -0.26597 0.354 -0.26666 0.36164 -0.27013 C 0.37327 -0.28541 0.37917 -0.29074 0.3842 -0.31018 C 0.38247 -0.34189 0.3882 -0.36319 0.3691 -0.38009 C 0.36754 -0.38333 0.36459 -0.38611 0.36424 -0.39004 C 0.36372 -0.39884 0.36667 -0.41666 0.36667 -0.41643 " pathEditMode="relative" rAng="0" ptsTypes="ffffffffffffffffffA">
                                      <p:cBhvr>
                                        <p:cTn id="10" dur="20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8" y="-2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68 0.0581 C -0.00017 0.04051 -0.01458 0.02939 -0.02378 0.01134 C -0.02725 -0.00255 -0.03472 -0.01158 -0.03871 -0.02524 C -0.04479 -0.04584 -0.04861 -0.0676 -0.05382 -0.08866 C -0.05295 -0.10649 -0.05416 -0.12454 -0.05121 -0.1419 C -0.05034 -0.14746 -0.03611 -0.15186 -0.03385 -0.15186 C 0.02952 -0.15394 0.09289 -0.15417 0.15625 -0.15533 C 0.16129 -0.15764 0.16615 -0.16019 0.17118 -0.16204 C 0.17535 -0.16343 0.18004 -0.1625 0.18368 -0.16528 C 0.18629 -0.16713 0.18681 -0.17223 0.18872 -0.17524 C 0.19098 -0.17894 0.1941 -0.18149 0.19618 -0.18519 C 0.19983 -0.19167 0.20625 -0.20533 0.20625 -0.2051 C 0.21268 -0.23149 0.20938 -0.26158 0.19879 -0.28519 C 0.19775 -0.2875 0.18681 -0.30903 0.18368 -0.31528 C 0.18195 -0.31852 0.17865 -0.32524 0.17865 -0.325 C 0.16945 -0.36274 0.18559 -0.39098 0.21129 -0.40186 C 0.21789 -0.40787 0.22309 -0.41412 0.22865 -0.42199 " pathEditMode="relative" rAng="0" ptsTypes="ffffffffffffffffA">
                                      <p:cBhvr>
                                        <p:cTn id="14" dur="20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-2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/>
              <a:t>Отгадай загадки.</a:t>
            </a:r>
            <a:br>
              <a:rPr lang="ru-RU" sz="4000"/>
            </a:br>
            <a:endParaRPr lang="ru-RU" sz="400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5029200"/>
          </a:xfrm>
        </p:spPr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ru-RU" b="1">
                <a:latin typeface="Arial" charset="0"/>
              </a:rPr>
              <a:t>На собаку он похож,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ru-RU" b="1">
                <a:latin typeface="Arial" charset="0"/>
              </a:rPr>
              <a:t>Что ни зуб, то острый нож.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ru-RU" b="1">
                <a:latin typeface="Arial" charset="0"/>
              </a:rPr>
              <a:t>По тундре он бежит оскалив пасть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ru-RU" b="1">
                <a:latin typeface="Arial" charset="0"/>
              </a:rPr>
              <a:t>На лемминга готов напасть.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ru-RU" b="1">
              <a:latin typeface="Arial" charset="0"/>
            </a:endParaRP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ru-RU" b="1">
                <a:latin typeface="Arial" charset="0"/>
              </a:rPr>
              <a:t>Без устали по тундре рыщет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ru-RU" b="1">
                <a:latin typeface="Arial" charset="0"/>
              </a:rPr>
              <a:t>В пушистой меховой одёжке,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ru-RU" b="1">
                <a:latin typeface="Arial" charset="0"/>
              </a:rPr>
              <a:t>Птенцов и яйца уток ищет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ru-RU" b="1">
                <a:latin typeface="Arial" charset="0"/>
              </a:rPr>
              <a:t>И ловит мышек лучше кошки.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ru-RU" b="1">
              <a:latin typeface="Arial" charset="0"/>
            </a:endParaRPr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62600" y="914400"/>
            <a:ext cx="3910013" cy="27352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</p:pic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62600" y="3352800"/>
            <a:ext cx="3929063" cy="28019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1748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412750"/>
            <a:ext cx="8839200" cy="6445250"/>
          </a:xfrm>
          <a:noFill/>
          <a:ln/>
        </p:spPr>
      </p:pic>
      <p:sp>
        <p:nvSpPr>
          <p:cNvPr id="31749" name="AutoShap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81000" y="6324600"/>
            <a:ext cx="1066800" cy="5334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algn="ctr"/>
            <a:r>
              <a:rPr lang="ru-RU"/>
              <a:t>Вос</a:t>
            </a:r>
            <a:r>
              <a:rPr lang="en-US"/>
              <a:t>c</a:t>
            </a:r>
            <a:r>
              <a:rPr lang="ru-RU"/>
              <a:t>тановите текст.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8534400" cy="37338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ru-RU"/>
              <a:t>    </a:t>
            </a:r>
            <a:r>
              <a:rPr lang="ru-RU" sz="2800">
                <a:latin typeface="Arial" charset="0"/>
              </a:rPr>
              <a:t>Сурова природа Чукотки. Пурга зимой, __________ и пронизывающий до костей _____________ ветры летом привычны её обитателям. Солнце здесь ________ закрыто, как занавесью, морскими туманами. Промелькнёт ________ и радостная весна, за ней быстро промчится ________ лето.</a:t>
            </a:r>
          </a:p>
          <a:p>
            <a:pPr>
              <a:buFont typeface="Monotype Sorts" pitchFamily="2" charset="2"/>
              <a:buNone/>
            </a:pPr>
            <a:endParaRPr lang="ru-RU" sz="2800" b="1">
              <a:latin typeface="Arial" charset="0"/>
            </a:endParaRPr>
          </a:p>
          <a:p>
            <a:pPr>
              <a:buFont typeface="Monotype Sorts" pitchFamily="2" charset="2"/>
              <a:buNone/>
            </a:pPr>
            <a:endParaRPr lang="ru-RU" sz="2800">
              <a:latin typeface="Arial" charset="0"/>
            </a:endParaRP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533400" y="5029200"/>
            <a:ext cx="4148138" cy="5794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ru-RU" sz="3200" b="1">
                <a:solidFill>
                  <a:schemeClr val="accent1"/>
                </a:solidFill>
              </a:rPr>
              <a:t>Слова для справок</a:t>
            </a:r>
            <a:r>
              <a:rPr lang="ru-RU" sz="3200">
                <a:solidFill>
                  <a:schemeClr val="accent1"/>
                </a:solidFill>
              </a:rPr>
              <a:t>:</a:t>
            </a: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990600" y="5741988"/>
            <a:ext cx="1203325" cy="5191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2800"/>
              <a:t>туманы</a:t>
            </a: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2667000" y="5665788"/>
            <a:ext cx="1533525" cy="5191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2800"/>
              <a:t>холодные</a:t>
            </a:r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4419600" y="5741988"/>
            <a:ext cx="939800" cy="5191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2800"/>
              <a:t>часто</a:t>
            </a:r>
          </a:p>
        </p:txBody>
      </p:sp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5638800" y="5665788"/>
            <a:ext cx="1271588" cy="5191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2800"/>
              <a:t>светлая</a:t>
            </a:r>
          </a:p>
        </p:txBody>
      </p:sp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7315200" y="5665788"/>
            <a:ext cx="1381125" cy="5191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2800"/>
              <a:t>короткое</a:t>
            </a:r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2057400" y="6096000"/>
            <a:ext cx="1905000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ru-RU" sz="2800"/>
              <a:t>дождь</a:t>
            </a:r>
          </a:p>
        </p:txBody>
      </p:sp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4114800" y="6172200"/>
            <a:ext cx="1219200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ru-RU" sz="2800"/>
              <a:t>редко</a:t>
            </a:r>
          </a:p>
        </p:txBody>
      </p:sp>
      <p:sp>
        <p:nvSpPr>
          <p:cNvPr id="33805" name="Rectangle 13"/>
          <p:cNvSpPr>
            <a:spLocks noChangeArrowheads="1"/>
          </p:cNvSpPr>
          <p:nvPr/>
        </p:nvSpPr>
        <p:spPr bwMode="auto">
          <a:xfrm>
            <a:off x="5791200" y="6046788"/>
            <a:ext cx="1268413" cy="5191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2800"/>
              <a:t> тёплые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43 -0.02635 C -0.02344 -0.02889 -0.02361 -0.02496 -0.03732 -0.03583 C -0.04201 -0.03952 -0.05121 -0.04807 -0.05121 -0.04784 C -0.05729 -0.05986 -0.06545 -0.06471 -0.07222 -0.07604 C -0.07986 -0.08875 -0.08403 -0.10308 -0.0908 -0.11625 C -0.09149 -0.12134 -0.09166 -0.12688 -0.09305 -0.13174 C -0.0941 -0.1352 -0.09687 -0.13751 -0.09774 -0.14098 C -0.0993 -0.14699 -0.09878 -0.15346 -0.1 -0.15947 C -0.10121 -0.16501 -0.1059 -0.17726 -0.10712 -0.1842 C -0.11076 -0.20546 -0.1118 -0.21655 -0.11406 -0.23689 C -0.11319 -0.3157 -0.12413 -0.40144 -0.10469 -0.4784 C -0.10017 -0.52254 -0.0842 -0.55836 -0.06059 -0.58979 C -0.05972 -0.59279 -0.05989 -0.59672 -0.05816 -0.59903 C -0.05642 -0.60134 -0.05347 -0.60111 -0.05121 -0.60227 C -0.04166 -0.60712 -0.03333 -0.61128 -0.02326 -0.61452 C -0.00625 -0.62977 -0.01215 -0.62746 0.02552 -0.61775 C 0.0283 -0.61706 0.02847 -0.61128 0.03021 -0.60851 C 0.03629 -0.5988 0.03525 -0.60019 0.04184 -0.59603 " pathEditMode="relative" rAng="0" ptsTypes="fffffffffffffffffA">
                                      <p:cBhvr>
                                        <p:cTn id="11" dur="2000" fill="hold"/>
                                        <p:tgtEl>
                                          <p:spTgt spid="337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-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5.68292E-6 C -0.01719 -0.01548 -0.02205 -0.03859 -0.0349 -0.05869 C -0.03768 -0.06309 -0.0415 -0.06655 -0.0441 -0.07117 C -0.04618 -0.07487 -0.04653 -0.08019 -0.04879 -0.08365 C -0.05052 -0.08643 -0.05365 -0.08712 -0.05573 -0.08966 C -0.0632 -0.09844 -0.0698 -0.1063 -0.07448 -0.11763 C -0.09011 -0.1546 -0.10122 -0.18858 -0.12101 -0.22278 C -0.12969 -0.25906 -0.11563 -0.2036 -0.12796 -0.2415 C -0.13056 -0.24959 -0.1323 -0.25814 -0.1349 -0.26623 C -0.14011 -0.28264 -0.14271 -0.29974 -0.14879 -0.31569 C -0.15105 -0.33025 -0.15226 -0.34504 -0.15573 -0.35913 C -0.15556 -0.36306 -0.1632 -0.46359 -0.1441 -0.48902 C -0.14219 -0.49156 -0.13924 -0.49294 -0.13716 -0.49526 C -0.12709 -0.50658 -0.11893 -0.51698 -0.10469 -0.51698 " pathEditMode="relative" ptsTypes="fffffffffffffA">
                                      <p:cBhvr>
                                        <p:cTn id="15" dur="2000" fill="hold"/>
                                        <p:tgtEl>
                                          <p:spTgt spid="337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5.46106E-6 C 0.01076 -0.00463 0.01667 -0.01665 0.02795 -0.0215 C 0.04062 -0.03468 0.05486 -0.04438 0.06979 -0.05247 C 0.0776 -0.05663 0.08611 -0.05871 0.09305 -0.06495 C 0.10573 -0.07651 0.12031 -0.08113 0.13489 -0.08667 C 0.15555 -0.10516 0.1243 -0.07882 0.15347 -0.09592 C 0.15712 -0.098 0.15955 -0.10262 0.16285 -0.10516 C 0.16493 -0.10678 0.16753 -0.10724 0.16979 -0.1084 C 0.17673 -0.1151 0.19601 -0.12874 0.20243 -0.13613 C 0.21128 -0.1463 0.21614 -0.15855 0.22326 -0.1701 C 0.23264 -0.18513 0.24357 -0.20685 0.24878 -0.22603 C 0.25521 -0.2496 0.2566 -0.27456 0.2651 -0.29721 C 0.26805 -0.31963 0.26979 -0.32934 0.26979 -0.35591 C 0.26979 -0.41854 0.28194 -0.44789 0.24878 -0.47678 C 0.22396 -0.47563 0.19913 -0.47724 0.17448 -0.47355 C 0.17118 -0.47308 0.16753 -0.4643 0.16753 -0.4643 " pathEditMode="relative" ptsTypes="fffffffffffffffA">
                                      <p:cBhvr>
                                        <p:cTn id="19" dur="2000" fill="hold"/>
                                        <p:tgtEl>
                                          <p:spTgt spid="338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29189E-6 C 0.00625 -0.02565 0.00608 -0.02912 0.01858 -0.05246 C 0.02066 -0.05616 0.02153 -0.06101 0.02327 -0.06494 C 0.02604 -0.07118 0.03247 -0.08343 0.03247 -0.08343 C 0.03472 -0.10353 0.04045 -0.11971 0.0441 -0.13913 C 0.04861 -0.19066 0.05 -0.19505 0.0441 -0.26924 C 0.04358 -0.27525 0.03924 -0.27941 0.03715 -0.28472 C 0.03073 -0.30182 0.02865 -0.30414 0.02083 -0.3187 C 0.00816 -0.3425 -0.00347 -0.37093 -0.02569 -0.38063 C -0.04427 -0.39727 -0.06163 -0.39958 -0.08385 -0.40536 C -0.11024 -0.40328 -0.13663 -0.40213 -0.16285 -0.39935 C -0.17795 -0.39773 -0.19062 -0.38549 -0.20469 -0.38063 C -0.22153 -0.36607 -0.21476 -0.3737 -0.22569 -0.35891 C -0.22726 -0.35221 -0.22743 -0.33418 -0.23264 -0.33418 " pathEditMode="relative" ptsTypes="fffffffffffffA">
                                      <p:cBhvr>
                                        <p:cTn id="23" dur="2000" fill="hold"/>
                                        <p:tgtEl>
                                          <p:spTgt spid="338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101 0.03213 C -0.10799 0.04461 -0.14444 0.04461 -0.18264 0.04761 C -0.24149 0.04553 -0.30052 0.0453 -0.35937 0.04137 C -0.37014 0.04068 -0.38559 0.02635 -0.3967 0.02288 C -0.40174 0.01618 -0.40816 0.01156 -0.41285 0.00439 C -0.41753 -0.003 -0.42014 -0.01271 -0.42448 -0.02057 C -0.42691 -0.03559 -0.43108 -0.04899 -0.43385 -0.06378 C -0.43316 -0.10099 -0.43368 -0.1382 -0.4316 -0.17518 C -0.43125 -0.18072 -0.4283 -0.18535 -0.42691 -0.19066 C -0.42517 -0.19783 -0.42587 -0.20661 -0.42222 -0.21238 C -0.41111 -0.23018 -0.38212 -0.23619 -0.36875 -0.24035 C -0.35937 -0.24312 -0.34965 -0.24474 -0.3408 -0.24959 C -0.33385 -0.25329 -0.32031 -0.26323 -0.31285 -0.26508 C -0.29983 -0.26831 -0.28663 -0.26924 -0.27344 -0.27132 C -0.25538 -0.26785 -0.25955 -0.27478 -0.25486 -0.26184 " pathEditMode="relative" rAng="0" ptsTypes="ffffffffffffffA">
                                      <p:cBhvr>
                                        <p:cTn id="27" dur="2000" fill="hold"/>
                                        <p:tgtEl>
                                          <p:spTgt spid="338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1" y="-1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/>
              <a:t>Источноки.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772400" cy="4114800"/>
          </a:xfrm>
        </p:spPr>
        <p:txBody>
          <a:bodyPr/>
          <a:lstStyle/>
          <a:p>
            <a:pPr marL="609600" indent="-609600">
              <a:buFont typeface="Monotype Sorts" pitchFamily="2" charset="2"/>
              <a:buAutoNum type="arabicPeriod"/>
            </a:pPr>
            <a:r>
              <a:rPr lang="ru-RU"/>
              <a:t>А.А Плешаков «Мир вокруг нас», 4 класс, Москва, «Просвещение», 2003год.</a:t>
            </a:r>
          </a:p>
          <a:p>
            <a:pPr marL="609600" indent="-609600">
              <a:buFont typeface="Monotype Sorts" pitchFamily="2" charset="2"/>
              <a:buAutoNum type="arabicPeriod"/>
            </a:pPr>
            <a:r>
              <a:rPr lang="ru-RU"/>
              <a:t> Е.К. Берюхонова, Н.В. Груздева «Окружающий мир. Природоведение. Экология» Санкт-Петербург, 2001 год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Шаблон оформления «Построение»">
  <a:themeElements>
    <a:clrScheme name="Шаблон оформления «Построение» 5">
      <a:dk1>
        <a:srgbClr val="000000"/>
      </a:dk1>
      <a:lt1>
        <a:srgbClr val="EAE8E2"/>
      </a:lt1>
      <a:dk2>
        <a:srgbClr val="246C76"/>
      </a:dk2>
      <a:lt2>
        <a:srgbClr val="FFCC99"/>
      </a:lt2>
      <a:accent1>
        <a:srgbClr val="E09850"/>
      </a:accent1>
      <a:accent2>
        <a:srgbClr val="99AEB5"/>
      </a:accent2>
      <a:accent3>
        <a:srgbClr val="ACBABD"/>
      </a:accent3>
      <a:accent4>
        <a:srgbClr val="C8C6C1"/>
      </a:accent4>
      <a:accent5>
        <a:srgbClr val="EDCAB3"/>
      </a:accent5>
      <a:accent6>
        <a:srgbClr val="8A9DA4"/>
      </a:accent6>
      <a:hlink>
        <a:srgbClr val="70AFBC"/>
      </a:hlink>
      <a:folHlink>
        <a:srgbClr val="72919C"/>
      </a:folHlink>
    </a:clrScheme>
    <a:fontScheme name="Шаблон оформления «Построение»">
      <a:majorFont>
        <a:latin typeface="Impact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Шаблон оформления «Построение» 1">
        <a:dk1>
          <a:srgbClr val="000000"/>
        </a:dk1>
        <a:lt1>
          <a:srgbClr val="EAE8E2"/>
        </a:lt1>
        <a:dk2>
          <a:srgbClr val="5F5F5F"/>
        </a:dk2>
        <a:lt2>
          <a:srgbClr val="FDBC03"/>
        </a:lt2>
        <a:accent1>
          <a:srgbClr val="A7C1CB"/>
        </a:accent1>
        <a:accent2>
          <a:srgbClr val="AFAA9F"/>
        </a:accent2>
        <a:accent3>
          <a:srgbClr val="B6B6B6"/>
        </a:accent3>
        <a:accent4>
          <a:srgbClr val="C8C6C1"/>
        </a:accent4>
        <a:accent5>
          <a:srgbClr val="D0DDE2"/>
        </a:accent5>
        <a:accent6>
          <a:srgbClr val="9E9A90"/>
        </a:accent6>
        <a:hlink>
          <a:srgbClr val="A38D77"/>
        </a:hlink>
        <a:folHlink>
          <a:srgbClr val="7367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оформления «Построение» 2">
        <a:dk1>
          <a:srgbClr val="333333"/>
        </a:dk1>
        <a:lt1>
          <a:srgbClr val="FFFFFF"/>
        </a:lt1>
        <a:dk2>
          <a:srgbClr val="B75E31"/>
        </a:dk2>
        <a:lt2>
          <a:srgbClr val="463828"/>
        </a:lt2>
        <a:accent1>
          <a:srgbClr val="E09F98"/>
        </a:accent1>
        <a:accent2>
          <a:srgbClr val="969696"/>
        </a:accent2>
        <a:accent3>
          <a:srgbClr val="FFFFFF"/>
        </a:accent3>
        <a:accent4>
          <a:srgbClr val="2A2A2A"/>
        </a:accent4>
        <a:accent5>
          <a:srgbClr val="EDCDCA"/>
        </a:accent5>
        <a:accent6>
          <a:srgbClr val="878787"/>
        </a:accent6>
        <a:hlink>
          <a:srgbClr val="CDC0A5"/>
        </a:hlink>
        <a:folHlink>
          <a:srgbClr val="E4D8C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оформления «Построение» 3">
        <a:dk1>
          <a:srgbClr val="333333"/>
        </a:dk1>
        <a:lt1>
          <a:srgbClr val="FFFFFF"/>
        </a:lt1>
        <a:dk2>
          <a:srgbClr val="4D4D4D"/>
        </a:dk2>
        <a:lt2>
          <a:srgbClr val="000000"/>
        </a:lt2>
        <a:accent1>
          <a:srgbClr val="C0C0C0"/>
        </a:accent1>
        <a:accent2>
          <a:srgbClr val="969696"/>
        </a:accent2>
        <a:accent3>
          <a:srgbClr val="FFFFFF"/>
        </a:accent3>
        <a:accent4>
          <a:srgbClr val="2A2A2A"/>
        </a:accent4>
        <a:accent5>
          <a:srgbClr val="DCDCDC"/>
        </a:accent5>
        <a:accent6>
          <a:srgbClr val="878787"/>
        </a:accent6>
        <a:hlink>
          <a:srgbClr val="B2B2B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оформления «Построение» 4">
        <a:dk1>
          <a:srgbClr val="000000"/>
        </a:dk1>
        <a:lt1>
          <a:srgbClr val="EAE8E2"/>
        </a:lt1>
        <a:dk2>
          <a:srgbClr val="783A34"/>
        </a:dk2>
        <a:lt2>
          <a:srgbClr val="FFCC99"/>
        </a:lt2>
        <a:accent1>
          <a:srgbClr val="83AAAD"/>
        </a:accent1>
        <a:accent2>
          <a:srgbClr val="C09F8E"/>
        </a:accent2>
        <a:accent3>
          <a:srgbClr val="BEAEAE"/>
        </a:accent3>
        <a:accent4>
          <a:srgbClr val="C8C6C1"/>
        </a:accent4>
        <a:accent5>
          <a:srgbClr val="C1D2D3"/>
        </a:accent5>
        <a:accent6>
          <a:srgbClr val="AE9080"/>
        </a:accent6>
        <a:hlink>
          <a:srgbClr val="766758"/>
        </a:hlink>
        <a:folHlink>
          <a:srgbClr val="A067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оформления «Построение» 5">
        <a:dk1>
          <a:srgbClr val="000000"/>
        </a:dk1>
        <a:lt1>
          <a:srgbClr val="EAE8E2"/>
        </a:lt1>
        <a:dk2>
          <a:srgbClr val="246C76"/>
        </a:dk2>
        <a:lt2>
          <a:srgbClr val="FFCC99"/>
        </a:lt2>
        <a:accent1>
          <a:srgbClr val="E09850"/>
        </a:accent1>
        <a:accent2>
          <a:srgbClr val="99AEB5"/>
        </a:accent2>
        <a:accent3>
          <a:srgbClr val="ACBABD"/>
        </a:accent3>
        <a:accent4>
          <a:srgbClr val="C8C6C1"/>
        </a:accent4>
        <a:accent5>
          <a:srgbClr val="EDCAB3"/>
        </a:accent5>
        <a:accent6>
          <a:srgbClr val="8A9DA4"/>
        </a:accent6>
        <a:hlink>
          <a:srgbClr val="70AFBC"/>
        </a:hlink>
        <a:folHlink>
          <a:srgbClr val="72919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оформления «Построение» 6">
        <a:dk1>
          <a:srgbClr val="000000"/>
        </a:dk1>
        <a:lt1>
          <a:srgbClr val="EAE8E2"/>
        </a:lt1>
        <a:dk2>
          <a:srgbClr val="50627C"/>
        </a:dk2>
        <a:lt2>
          <a:srgbClr val="FFCC00"/>
        </a:lt2>
        <a:accent1>
          <a:srgbClr val="87B3BD"/>
        </a:accent1>
        <a:accent2>
          <a:srgbClr val="AFAA9F"/>
        </a:accent2>
        <a:accent3>
          <a:srgbClr val="B3B7BF"/>
        </a:accent3>
        <a:accent4>
          <a:srgbClr val="C8C6C1"/>
        </a:accent4>
        <a:accent5>
          <a:srgbClr val="C3D6DB"/>
        </a:accent5>
        <a:accent6>
          <a:srgbClr val="9E9A90"/>
        </a:accent6>
        <a:hlink>
          <a:srgbClr val="A38D77"/>
        </a:hlink>
        <a:folHlink>
          <a:srgbClr val="73675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Построение</Template>
  <TotalTime>86</TotalTime>
  <Words>302</Words>
  <Application>Microsoft PowerPoint</Application>
  <PresentationFormat>Экран (4:3)</PresentationFormat>
  <Paragraphs>60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Impact</vt:lpstr>
      <vt:lpstr>Arial Narrow</vt:lpstr>
      <vt:lpstr>Monotype Sorts</vt:lpstr>
      <vt:lpstr>Times New Roman</vt:lpstr>
      <vt:lpstr>Шаблон оформления «Построение»</vt:lpstr>
      <vt:lpstr>Возможности современных средств ИКТ при реализации ФГОС начального общего образования </vt:lpstr>
      <vt:lpstr>Определите тему урока.</vt:lpstr>
      <vt:lpstr>Выбери правильный ответ. </vt:lpstr>
      <vt:lpstr>Выбери правильный ответ. </vt:lpstr>
      <vt:lpstr>Восстанови цепь питания.</vt:lpstr>
      <vt:lpstr>Отгадай загадки. </vt:lpstr>
      <vt:lpstr>Слайд 7</vt:lpstr>
      <vt:lpstr>Восcтановите текст.</vt:lpstr>
      <vt:lpstr>Источноки.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</cp:lastModifiedBy>
  <cp:revision>1</cp:revision>
  <cp:lastPrinted>1601-01-01T00:00:00Z</cp:lastPrinted>
  <dcterms:created xsi:type="dcterms:W3CDTF">1601-01-01T00:00:00Z</dcterms:created>
  <dcterms:modified xsi:type="dcterms:W3CDTF">2012-12-24T16:19:48Z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