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57" r:id="rId4"/>
    <p:sldId id="265" r:id="rId5"/>
    <p:sldId id="263" r:id="rId6"/>
    <p:sldId id="258" r:id="rId7"/>
    <p:sldId id="264" r:id="rId8"/>
    <p:sldId id="266" r:id="rId9"/>
    <p:sldId id="267" r:id="rId10"/>
    <p:sldId id="268" r:id="rId11"/>
    <p:sldId id="269" r:id="rId12"/>
    <p:sldId id="270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2F6C4-72EF-4BAF-8605-01FE3F9E5A9F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A3A93-E701-4127-84C9-FE7C7F2C6EA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11" Type="http://schemas.openxmlformats.org/officeDocument/2006/relationships/image" Target="../media/image11.pn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image" Target="../media/image16.jpeg"/><Relationship Id="rId3" Type="http://schemas.openxmlformats.org/officeDocument/2006/relationships/image" Target="../media/image5.jpeg"/><Relationship Id="rId7" Type="http://schemas.openxmlformats.org/officeDocument/2006/relationships/image" Target="../media/image6.jpeg"/><Relationship Id="rId12" Type="http://schemas.openxmlformats.org/officeDocument/2006/relationships/image" Target="../media/image1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4.png"/><Relationship Id="rId5" Type="http://schemas.openxmlformats.org/officeDocument/2006/relationships/image" Target="../media/image4.jpeg"/><Relationship Id="rId10" Type="http://schemas.openxmlformats.org/officeDocument/2006/relationships/image" Target="../media/image13.jpeg"/><Relationship Id="rId4" Type="http://schemas.openxmlformats.org/officeDocument/2006/relationships/image" Target="../media/image8.jpeg"/><Relationship Id="rId9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Развитие речи.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«Сравнение. 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Фрукты и овощи.»</a:t>
            </a:r>
            <a:b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</a:br>
            <a:r>
              <a:rPr lang="ru-RU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2 класс специальной (коррекционной школы)</a:t>
            </a:r>
            <a:endParaRPr lang="ru-RU" dirty="0">
              <a:solidFill>
                <a:schemeClr val="accent5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Учитель </a:t>
            </a:r>
          </a:p>
          <a:p>
            <a:pPr algn="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начальных классов: </a:t>
            </a:r>
          </a:p>
          <a:p>
            <a:pPr algn="r"/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Зиганшина Е.Г.</a:t>
            </a:r>
            <a:endParaRPr lang="ru-RU" sz="2800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Баклажан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–</a:t>
            </a: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свекла –</a:t>
            </a: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репа –</a:t>
            </a: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перец –</a:t>
            </a: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картофель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–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85852" y="357166"/>
            <a:ext cx="6861302" cy="110799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Игра «Чего нет»</a:t>
            </a:r>
            <a:endParaRPr lang="ru-RU" sz="6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Сок из апельсина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– </a:t>
            </a: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сок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из яблока – </a:t>
            </a:r>
            <a:endParaRPr lang="ru-RU" sz="6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сок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из лимона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– </a:t>
            </a:r>
          </a:p>
          <a:p>
            <a:r>
              <a:rPr lang="ru-RU" sz="6000" dirty="0" smtClean="0">
                <a:latin typeface="Arial" pitchFamily="34" charset="0"/>
                <a:cs typeface="Arial" pitchFamily="34" charset="0"/>
              </a:rPr>
              <a:t>сок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из абрикоса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–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285728"/>
            <a:ext cx="8012579" cy="1107996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Игра «Назови сок»</a:t>
            </a:r>
            <a:endParaRPr lang="ru-RU" sz="6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1000108"/>
            <a:ext cx="7270516" cy="286232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Чем </a:t>
            </a:r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похожи </a:t>
            </a:r>
            <a:endParaRPr lang="ru-RU" sz="60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овощи </a:t>
            </a:r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 фрукты? </a:t>
            </a:r>
            <a:endParaRPr lang="ru-RU" sz="60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Чем </a:t>
            </a:r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отличаются?</a:t>
            </a:r>
            <a:endParaRPr lang="ru-RU" sz="6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244938" y="1571612"/>
            <a:ext cx="6654130" cy="2308324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 Black" pitchFamily="34" charset="0"/>
              </a:rPr>
              <a:t>Что растет на грядке?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post-40-12746193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642918"/>
            <a:ext cx="6858000" cy="4214841"/>
          </a:xfrm>
          <a:prstGeom prst="rect">
            <a:avLst/>
          </a:prstGeom>
          <a:noFill/>
        </p:spPr>
      </p:pic>
      <p:pic>
        <p:nvPicPr>
          <p:cNvPr id="2050" name="Picture 2" descr="C:\Documents and Settings\Admin\Рабочий стол\mini_morkov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71670" y="4071942"/>
            <a:ext cx="1428750" cy="952500"/>
          </a:xfrm>
          <a:prstGeom prst="rect">
            <a:avLst/>
          </a:prstGeom>
          <a:noFill/>
        </p:spPr>
      </p:pic>
      <p:pic>
        <p:nvPicPr>
          <p:cNvPr id="2051" name="Picture 3" descr="C:\Documents and Settings\Admin\Рабочий стол\cook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00100" y="1142984"/>
            <a:ext cx="1009650" cy="685800"/>
          </a:xfrm>
          <a:prstGeom prst="rect">
            <a:avLst/>
          </a:prstGeom>
          <a:noFill/>
        </p:spPr>
      </p:pic>
      <p:pic>
        <p:nvPicPr>
          <p:cNvPr id="2052" name="Picture 4" descr="C:\Documents and Settings\Admin\Рабочий стол\859070.jpe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7620" y="4429132"/>
            <a:ext cx="1143000" cy="1057275"/>
          </a:xfrm>
          <a:prstGeom prst="rect">
            <a:avLst/>
          </a:prstGeom>
          <a:noFill/>
        </p:spPr>
      </p:pic>
      <p:pic>
        <p:nvPicPr>
          <p:cNvPr id="2053" name="Picture 5" descr="C:\Documents and Settings\Admin\Рабочий стол\m_a6266d90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72264" y="1643050"/>
            <a:ext cx="2286016" cy="1928826"/>
          </a:xfrm>
          <a:prstGeom prst="rect">
            <a:avLst/>
          </a:prstGeom>
          <a:noFill/>
        </p:spPr>
      </p:pic>
      <p:pic>
        <p:nvPicPr>
          <p:cNvPr id="2054" name="Picture 6" descr="C:\Documents and Settings\Admin\Рабочий стол\110_F_25414856_DJI2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072066" y="4357694"/>
            <a:ext cx="1397000" cy="1714488"/>
          </a:xfrm>
          <a:prstGeom prst="rect">
            <a:avLst/>
          </a:prstGeom>
          <a:noFill/>
        </p:spPr>
      </p:pic>
      <p:pic>
        <p:nvPicPr>
          <p:cNvPr id="2056" name="Picture 8" descr="C:\Documents and Settings\Admin\Рабочий стол\6632440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29388" y="4286256"/>
            <a:ext cx="1219200" cy="1219200"/>
          </a:xfrm>
          <a:prstGeom prst="rect">
            <a:avLst/>
          </a:prstGeom>
          <a:noFill/>
        </p:spPr>
      </p:pic>
      <p:pic>
        <p:nvPicPr>
          <p:cNvPr id="2058" name="Picture 10" descr="C:\Documents and Settings\Admin\Рабочий стол\Grusha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 rot="10330388">
            <a:off x="1083046" y="2633146"/>
            <a:ext cx="989765" cy="1285884"/>
          </a:xfrm>
          <a:prstGeom prst="rect">
            <a:avLst/>
          </a:prstGeom>
          <a:noFill/>
        </p:spPr>
      </p:pic>
      <p:pic>
        <p:nvPicPr>
          <p:cNvPr id="2060" name="Picture 12" descr="C:\Documents and Settings\Admin\Рабочий стол\p25_limon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928662" y="2214554"/>
            <a:ext cx="977900" cy="704850"/>
          </a:xfrm>
          <a:prstGeom prst="rect">
            <a:avLst/>
          </a:prstGeom>
          <a:noFill/>
        </p:spPr>
      </p:pic>
      <p:pic>
        <p:nvPicPr>
          <p:cNvPr id="2061" name="Picture 13" descr="C:\Documents and Settings\Admin\Рабочий стол\g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072330" y="3571876"/>
            <a:ext cx="785818" cy="752472"/>
          </a:xfrm>
          <a:prstGeom prst="rect">
            <a:avLst/>
          </a:prstGeom>
          <a:noFill/>
        </p:spPr>
      </p:pic>
      <p:pic>
        <p:nvPicPr>
          <p:cNvPr id="2062" name="Picture 14" descr="C:\Documents and Settings\Admin\Рабочий стол\9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7000892" y="785794"/>
            <a:ext cx="1428760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Сравнение по цвету</a:t>
            </a:r>
            <a:endParaRPr lang="ru-RU" sz="3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928670"/>
            <a:ext cx="7772400" cy="1500187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1428736"/>
            <a:ext cx="4826642" cy="2308324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«Цветной </a:t>
            </a:r>
          </a:p>
          <a:p>
            <a:pPr algn="ctr"/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магазин»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785794"/>
            <a:ext cx="9404000" cy="3416320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72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Форма </a:t>
            </a:r>
          </a:p>
          <a:p>
            <a:pPr algn="ctr"/>
            <a:r>
              <a:rPr lang="ru-RU" sz="7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овощей и фруктов.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42844" y="642918"/>
            <a:ext cx="3643338" cy="2500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4143372" y="285728"/>
            <a:ext cx="1357322" cy="31432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Блок-схема: узел 3"/>
          <p:cNvSpPr/>
          <p:nvPr/>
        </p:nvSpPr>
        <p:spPr>
          <a:xfrm>
            <a:off x="6000760" y="428604"/>
            <a:ext cx="3000396" cy="314327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Documents and Settings\Admin\Рабочий стол\для презентаций\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3714752"/>
            <a:ext cx="1500198" cy="928694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для презентаций\85907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4929198"/>
            <a:ext cx="714348" cy="642942"/>
          </a:xfrm>
          <a:prstGeom prst="rect">
            <a:avLst/>
          </a:prstGeom>
          <a:noFill/>
        </p:spPr>
      </p:pic>
      <p:pic>
        <p:nvPicPr>
          <p:cNvPr id="1029" name="Picture 5" descr="C:\Documents and Settings\Admin\Рабочий стол\для презентаций\6632440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58082" y="5072074"/>
            <a:ext cx="1219200" cy="1219200"/>
          </a:xfrm>
          <a:prstGeom prst="rect">
            <a:avLst/>
          </a:prstGeom>
          <a:noFill/>
        </p:spPr>
      </p:pic>
      <p:pic>
        <p:nvPicPr>
          <p:cNvPr id="1030" name="Picture 6" descr="C:\Documents and Settings\Admin\Рабочий стол\для презентаций\cook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6578" y="4286256"/>
            <a:ext cx="581022" cy="685800"/>
          </a:xfrm>
          <a:prstGeom prst="rect">
            <a:avLst/>
          </a:prstGeom>
          <a:noFill/>
        </p:spPr>
      </p:pic>
      <p:pic>
        <p:nvPicPr>
          <p:cNvPr id="1031" name="Picture 7" descr="C:\Documents and Settings\Admin\Рабочий стол\для презентаций\g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86710" y="4286256"/>
            <a:ext cx="698496" cy="681034"/>
          </a:xfrm>
          <a:prstGeom prst="rect">
            <a:avLst/>
          </a:prstGeom>
          <a:noFill/>
        </p:spPr>
      </p:pic>
      <p:pic>
        <p:nvPicPr>
          <p:cNvPr id="1033" name="Picture 9" descr="C:\Documents and Settings\Admin\Рабочий стол\для презентаций\m_a6266d90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42976" y="4938710"/>
            <a:ext cx="2143140" cy="1919290"/>
          </a:xfrm>
          <a:prstGeom prst="rect">
            <a:avLst/>
          </a:prstGeom>
          <a:noFill/>
        </p:spPr>
      </p:pic>
      <p:pic>
        <p:nvPicPr>
          <p:cNvPr id="1034" name="Picture 10" descr="C:\Documents and Settings\Admin\Рабочий стол\для презентаций\mini_morkov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928926" y="4071942"/>
            <a:ext cx="1428750" cy="952500"/>
          </a:xfrm>
          <a:prstGeom prst="rect">
            <a:avLst/>
          </a:prstGeom>
          <a:noFill/>
        </p:spPr>
      </p:pic>
      <p:pic>
        <p:nvPicPr>
          <p:cNvPr id="1035" name="Picture 11" descr="C:\Documents and Settings\Admin\Рабочий стол\для презентаций\p25_limon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58148" y="3643314"/>
            <a:ext cx="857256" cy="561974"/>
          </a:xfrm>
          <a:prstGeom prst="rect">
            <a:avLst/>
          </a:prstGeom>
          <a:noFill/>
        </p:spPr>
      </p:pic>
      <p:pic>
        <p:nvPicPr>
          <p:cNvPr id="1036" name="Picture 12" descr="C:\Documents and Settings\Admin\Рабочий стол\для презентаций\cook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14942" y="5786454"/>
            <a:ext cx="795336" cy="471486"/>
          </a:xfrm>
          <a:prstGeom prst="rect">
            <a:avLst/>
          </a:prstGeom>
          <a:noFill/>
        </p:spPr>
      </p:pic>
      <p:pic>
        <p:nvPicPr>
          <p:cNvPr id="1037" name="Picture 13" descr="C:\Documents and Settings\Admin\Рабочий стол\для презентаций\s_35d189a2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500430" y="5929330"/>
            <a:ext cx="928694" cy="447675"/>
          </a:xfrm>
          <a:prstGeom prst="rect">
            <a:avLst/>
          </a:prstGeom>
          <a:noFill/>
        </p:spPr>
      </p:pic>
      <p:pic>
        <p:nvPicPr>
          <p:cNvPr id="1038" name="Picture 14" descr="C:\Documents and Settings\Admin\Рабочий стол\для презентаций\5947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28596" y="5929330"/>
            <a:ext cx="571504" cy="619124"/>
          </a:xfrm>
          <a:prstGeom prst="rect">
            <a:avLst/>
          </a:prstGeom>
          <a:noFill/>
        </p:spPr>
      </p:pic>
      <p:pic>
        <p:nvPicPr>
          <p:cNvPr id="1039" name="Picture 15" descr="C:\Documents and Settings\Admin\Рабочий стол\для презентаций\1971m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 rot="21375549">
            <a:off x="4545648" y="3759838"/>
            <a:ext cx="1428750" cy="1428750"/>
          </a:xfrm>
          <a:prstGeom prst="rect">
            <a:avLst/>
          </a:prstGeom>
          <a:noFill/>
        </p:spPr>
      </p:pic>
      <p:pic>
        <p:nvPicPr>
          <p:cNvPr id="1040" name="Picture 16" descr="C:\Documents and Settings\Admin\Рабочий стол\для презентаций\553544-128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15074" y="5572140"/>
            <a:ext cx="785818" cy="9334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59259E-6 C -0.00052 -0.00278 -0.00035 -0.00602 -0.00157 -0.00857 C -0.00261 -0.01065 -0.00469 -0.01158 -0.00643 -0.01297 C -0.01059 -0.01667 -0.01511 -0.01991 -0.01927 -0.02361 C -0.02813 -0.03102 -0.0349 -0.04074 -0.04514 -0.04514 C -0.05104 -0.05047 -0.05191 -0.05718 -0.05799 -0.06227 C -0.07205 -0.08982 -0.05 -0.04838 -0.06615 -0.07315 C -0.07049 -0.07986 -0.07969 -0.0963 -0.08212 -0.10533 C -0.08559 -0.11852 -0.09098 -0.13102 -0.09514 -0.14398 C -0.09723 -0.15047 -0.09653 -0.15186 -0.09827 -0.15903 C -0.10521 -0.18681 -0.09809 -0.1551 -0.10469 -0.17848 C -0.11181 -0.20371 -0.11945 -0.22894 -0.12743 -0.25371 C -0.13542 -0.27824 -0.14115 -0.30394 -0.15157 -0.32686 C -0.15469 -0.34375 -0.16025 -0.36088 -0.16615 -0.37639 C -0.16858 -0.39005 -0.17136 -0.40324 -0.17743 -0.41505 C -0.17952 -0.42338 -0.18073 -0.43079 -0.18386 -0.43866 C -0.1875 -0.46389 -0.19966 -0.47986 -0.21129 -0.49885 C -0.21736 -0.50857 -0.22205 -0.52014 -0.229 -0.52894 " pathEditMode="relative" ptsTypes="fffffffffffffffffA">
                                      <p:cBhvr>
                                        <p:cTn id="6" dur="2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3.7037E-6 L 0.00782 -0.36736 " pathEditMode="relative" ptsTypes="AA">
                                      <p:cBhvr>
                                        <p:cTn id="1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C -0.00208 -0.00278 -0.00364 -0.00671 -0.00642 -0.00857 C -0.01198 -0.01227 -0.0184 -0.01227 -0.0243 -0.01505 C -0.03472 -0.02546 -0.03785 -0.02523 -0.05156 -0.02778 C -0.06979 -0.03125 -0.08646 -0.03657 -0.10486 -0.03866 C -0.1125 -0.0419 -0.11944 -0.04352 -0.12743 -0.04514 C -0.2026 -0.07732 -0.2908 -0.06574 -0.36458 -0.06667 C -0.37257 -0.07361 -0.37899 -0.07477 -0.38715 -0.0794 C -0.39548 -0.08426 -0.40087 -0.09236 -0.40816 -0.09884 C -0.41163 -0.11366 -0.4066 -0.09607 -0.41614 -0.11389 C -0.41719 -0.11574 -0.41666 -0.11852 -0.41771 -0.12037 C -0.41892 -0.12245 -0.42118 -0.12292 -0.42257 -0.12454 C -0.42604 -0.12847 -0.42899 -0.1331 -0.43229 -0.1375 L -0.43229 -0.1375 C -0.43698 -0.14653 -0.44045 -0.15625 -0.44514 -0.16551 C -0.44809 -0.17153 -0.45035 -0.17917 -0.4533 -0.18495 C -0.45451 -0.1875 -0.45677 -0.18889 -0.45816 -0.1912 C -0.46059 -0.19537 -0.46458 -0.20417 -0.46458 -0.20417 C -0.46666 -0.21551 -0.47222 -0.22222 -0.47587 -0.23218 C -0.48177 -0.24838 -0.48993 -0.26921 -0.50156 -0.2794 C -0.50503 -0.29213 -0.50087 -0.27986 -0.50816 -0.29236 C -0.51441 -0.30301 -0.5158 -0.30857 -0.5243 -0.31597 C -0.52535 -0.31806 -0.52621 -0.32037 -0.52743 -0.32245 C -0.52882 -0.32477 -0.53107 -0.32639 -0.53229 -0.32894 C -0.53316 -0.33079 -0.53298 -0.33357 -0.53385 -0.33542 C -0.53507 -0.33796 -0.53732 -0.33958 -0.53871 -0.3419 C -0.54114 -0.34607 -0.54514 -0.35486 -0.54514 -0.35486 " pathEditMode="relative" ptsTypes="ffffffffffffFfffffffffffffA">
                                      <p:cBhvr>
                                        <p:cTn id="14" dur="2000" fill="hold"/>
                                        <p:tgtEl>
                                          <p:spTgt spid="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22222E-6 C 0.00486 -0.00439 0.01059 -0.00995 0.01614 -0.01296 C 0.01927 -0.01458 0.02569 -0.01713 0.02569 -0.01713 C 0.03975 -0.02986 0.06093 -0.025 0.07743 -0.028 C 0.09774 -0.03657 0.11961 -0.03657 0.14027 -0.04305 C 0.16041 -0.0493 0.17986 -0.05972 0.2 -0.06666 C 0.25764 -0.08634 0.32205 -0.1199 0.36614 -0.1743 C 0.38316 -0.19513 0.36857 -0.17847 0.38541 -0.20439 C 0.39218 -0.21481 0.39913 -0.22083 0.40486 -0.23217 C 0.40798 -0.23842 0.40972 -0.2456 0.41284 -0.25162 C 0.41718 -0.25995 0.42326 -0.26666 0.42743 -0.27523 C 0.43645 -0.29351 0.44184 -0.31088 0.44843 -0.33125 C 0.45573 -0.35393 0.46128 -0.37592 0.46614 -0.4 C 0.46718 -0.40509 0.46927 -0.41504 0.46927 -0.41504 C 0.47083 -0.43078 0.47274 -0.44652 0.47413 -0.4625 C 0.4717 -0.51713 0.47517 -0.54467 0.46614 -0.58703 C 0.45208 -0.65324 0.41805 -0.70138 0.37899 -0.74421 C 0.3776 -0.7456 0.37569 -0.74513 0.37413 -0.74629 C 0.36961 -0.74953 0.36545 -0.75324 0.36128 -0.75694 C 0.35 -0.76689 0.32465 -0.78634 0.31284 -0.78935 C 0.28611 -0.79629 0.26111 -0.79838 0.23385 -0.8 C 0.2177 -0.80208 0.20139 -0.803 0.18541 -0.80648 C 0.12083 -0.80439 0.06597 -0.8037 0.00486 -0.79583 C -0.00712 -0.79189 -0.01858 -0.78958 -0.03073 -0.78703 C -0.04445 -0.778 -0.05816 -0.77916 -0.07257 -0.7743 C -0.09618 -0.76643 -0.11858 -0.753 -0.14202 -0.74629 C -0.14775 -0.74467 -0.15417 -0.73773 -0.15973 -0.73773 " pathEditMode="relative" ptsTypes="ffffffffffffffffffffffffffA">
                                      <p:cBhvr>
                                        <p:cTn id="18" dur="20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6 C 0.00052 -0.01296 0.00086 -0.02593 0.00173 -0.03889 C 0.00191 -0.04097 0.00312 -0.04305 0.0033 -0.04514 C 0.00486 -0.06805 0.0026 -0.09583 0.01302 -0.1162 C 0.01527 -0.12546 0.02048 -0.1294 0.0243 -0.13773 C 0.02882 -0.14745 0.0335 -0.15972 0.04201 -0.16343 C 0.05312 -0.17824 0.06423 -0.1868 0.07743 -0.19792 C 0.08819 -0.20718 0.07934 -0.20255 0.08871 -0.20648 C 0.09409 -0.21134 0.10173 -0.21736 0.10816 -0.21736 " pathEditMode="relative" ptsTypes="ffffffffA">
                                      <p:cBhvr>
                                        <p:cTn id="22" dur="2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27778E-6 -2.22222E-6 C 0.00937 -0.00301 0.01423 -0.01134 0.01944 -0.02153 C 0.02239 -0.03773 0.02378 -0.05949 0.03072 -0.07315 C 0.03368 -0.10625 0.03211 -0.08611 0.03541 -0.13982 C 0.03645 -0.15764 0.03871 -0.19352 0.03871 -0.19352 C 0.03767 -0.25232 0.03697 -0.31111 0.03541 -0.36991 C 0.03506 -0.38172 0.03107 -0.39283 0.02899 -0.40417 C 0.02118 -0.44514 0.00885 -0.4956 -0.01771 -0.52246 C -0.02101 -0.53611 -0.03438 -0.55 -0.04202 -0.56134 C -0.04428 -0.56482 -0.04636 -0.56829 -0.04844 -0.57199 C -0.04966 -0.57408 -0.05035 -0.57662 -0.05157 -0.57847 C -0.05851 -0.58912 -0.06372 -0.59329 -0.07257 -0.60209 C -0.07744 -0.60695 -0.08108 -0.61343 -0.08542 -0.61922 C -0.08872 -0.62361 -0.09341 -0.6257 -0.09671 -0.63009 C -0.12257 -0.66412 -0.08785 -0.62408 -0.10973 -0.64514 C -0.11962 -0.65463 -0.12709 -0.66759 -0.13872 -0.67315 C -0.14376 -0.67986 -0.14827 -0.68148 -0.1533 -0.6882 C -0.1731 -0.6875 -0.21285 -0.68588 -0.21285 -0.68588 " pathEditMode="relative" ptsTypes="fffffffffffffffffA">
                                      <p:cBhvr>
                                        <p:cTn id="26" dur="2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8.51852E-6 C 0.00087 -0.00879 0.00139 -0.01921 0.00313 -0.028 C 0.00538 -0.03958 0.01285 -0.05416 0.01615 -0.06666 C 0.02153 -0.0868 0.0283 -0.10555 0.03542 -0.12476 C 0.03872 -0.13356 0.04045 -0.14236 0.04514 -0.15046 C 0.04705 -0.1537 0.04965 -0.15601 0.05156 -0.15902 C 0.0533 -0.1618 0.05486 -0.16481 0.05643 -0.16782 C 0.05938 -0.18356 0.07361 -0.20555 0.08229 -0.21712 C 0.09045 -0.23958 0.07761 -0.20671 0.0967 -0.24074 C 0.10781 -0.26064 0.12413 -0.28611 0.14184 -0.29467 C 0.14774 -0.30254 0.15417 -0.30624 0.16129 -0.3118 C 0.17483 -0.32268 0.16632 -0.31828 0.1757 -0.32245 C 0.19219 -0.33703 0.18455 -0.33356 0.1967 -0.33749 C 0.20452 -0.34537 0.2132 -0.35393 0.22257 -0.35694 C 0.23368 -0.36666 0.24497 -0.37337 0.25643 -0.38287 C 0.26528 -0.39027 0.27413 -0.39837 0.28386 -0.40416 C 0.29827 -0.41249 0.31493 -0.4162 0.32899 -0.42569 C 0.34254 -0.43495 0.35816 -0.44305 0.37257 -0.44953 C 0.38993 -0.46643 0.36736 -0.44629 0.38698 -0.4581 C 0.38941 -0.45949 0.39115 -0.46273 0.39358 -0.46458 C 0.40243 -0.47152 0.40834 -0.4743 0.41771 -0.47731 C 0.43264 -0.49074 0.46389 -0.50069 0.48229 -0.50532 C 0.49722 -0.5155 0.48472 -0.50833 0.51615 -0.5118 C 0.53768 -0.51412 0.55903 -0.52175 0.58056 -0.52476 C 0.60261 -0.53194 0.58472 -0.52685 0.63542 -0.52685 " pathEditMode="relative" ptsTypes="ffffffffffffffffffffffffA">
                                      <p:cBhvr>
                                        <p:cTn id="30" dur="2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6 2.22222E-6 C 0.00539 0.00486 0.00676 0.01019 0.01285 0.01273 C 0.02552 0.02431 0.03976 0.02708 0.05469 0.03009 C 0.05625 0.03079 0.05799 0.03125 0.05955 0.03218 C 0.06129 0.03333 0.0625 0.03565 0.06441 0.03657 C 0.09792 0.05139 0.13855 0.04815 0.17257 0.04931 C 0.20504 0.05231 0.23455 0.05509 0.26615 0.06019 C 0.38716 0.05949 0.50799 0.05949 0.629 0.0581 C 0.63525 0.0581 0.64584 0.04838 0.65157 0.04514 C 0.66337 0.03866 0.67622 0.03403 0.68872 0.03009 C 0.70157 0.0213 0.7165 0.02176 0.73056 0.01921 C 0.75591 0.01458 0.78143 0.0081 0.80643 2.22222E-6 C 0.81684 -0.00718 0.82813 -0.01227 0.83872 -0.01944 C 0.84323 -0.02245 0.84584 -0.0287 0.85 -0.03241 C 0.85955 -0.05231 0.84393 -0.02269 0.86129 -0.04306 C 0.86719 -0.05 0.86719 -0.05671 0.87084 -0.06458 C 0.87552 -0.07454 0.88073 -0.08634 0.88698 -0.09468 C 0.88907 -0.10486 0.89254 -0.11296 0.89514 -0.12269 C 0.8967 -0.14444 0.90174 -0.1669 0.90799 -0.18727 C 0.91094 -0.20764 0.91146 -0.21458 0.92084 -0.23241 C 0.92257 -0.24537 0.92535 -0.25671 0.929 -0.26898 C 0.92778 -0.35208 0.95434 -0.44954 0.91927 -0.51829 C 0.91667 -0.53287 0.91285 -0.53981 0.90469 -0.55069 C 0.90052 -0.56736 0.88368 -0.58125 0.87414 -0.59352 C 0.86875 -0.60787 0.87223 -0.59954 0.86285 -0.61736 C 0.86181 -0.61944 0.85955 -0.62361 0.85955 -0.62361 C 0.85782 -0.63542 0.854 -0.64352 0.85 -0.65394 C 0.84723 -0.66134 0.84514 -0.67199 0.84341 -0.67963 C 0.84219 -0.68519 0.84115 -0.69097 0.84028 -0.69676 C 0.83924 -0.70463 0.83698 -0.7206 0.83698 -0.7206 C 0.83785 -0.74421 0.83646 -0.76829 0.84028 -0.79144 C 0.84063 -0.79398 0.84254 -0.7956 0.84341 -0.79792 C 0.84775 -0.80926 0.84514 -0.82199 0.84514 -0.83449 " pathEditMode="relative" ptsTypes="ffffffffffffffffffffffffffffffffA">
                                      <p:cBhvr>
                                        <p:cTn id="34" dur="200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2.59259E-6 C -0.01562 -0.00324 -0.02951 -0.01528 -0.04201 -0.02801 C -0.04392 -0.0331 -0.04652 -0.03796 -0.04843 -0.04305 C -0.05156 -0.05162 -0.05156 -0.06203 -0.05329 -0.07106 C -0.05277 -0.08032 -0.05312 -0.08981 -0.05173 -0.09907 C -0.0493 -0.11574 -0.02777 -0.12222 -0.01788 -0.12477 C 0.00313 -0.13866 0.02049 -0.13241 0.04514 -0.13125 C 0.04827 -0.12916 0.05122 -0.12639 0.05469 -0.12477 C 0.05782 -0.12338 0.06129 -0.1243 0.06441 -0.12268 C 0.0908 -0.10949 0.10174 -0.09676 0.11129 -0.0625 C 0.11077 -0.04884 0.11094 -0.03518 0.10955 -0.02153 C 0.10921 -0.01852 0.10209 -0.00324 0.10157 -0.00208 C 0.09601 0.01134 0.09046 0.0257 0.08056 0.03426 C 0.07761 0.0463 0.0632 0.06111 0.05469 0.06667 C 0.05209 0.06829 0.04948 0.06968 0.04671 0.07084 C 0.04254 0.07269 0.03386 0.07523 0.03386 0.07523 C 0.0198 0.07454 0.00573 0.075 -0.00816 0.07315 C -0.01267 0.07246 -0.02152 0.06482 -0.02586 0.06227 C -0.03055 0.05949 -0.03524 0.05926 -0.04045 0.0581 C -0.05347 0.04607 -0.05659 0.04283 -0.06614 0.0257 C -0.0677 0.02292 -0.071 0.01713 -0.071 0.01713 C -0.07517 0.00139 -0.06927 0.02176 -0.07743 0.00209 C -0.08906 -0.02569 -0.07395 0.00463 -0.08402 -0.01504 C -0.08802 -0.04328 -0.08263 -0.01041 -0.08871 -0.03449 C -0.09149 -0.04514 -0.09236 -0.05787 -0.09357 -0.06875 C -0.09236 -0.15 -0.09392 -0.15139 -0.08559 -0.20856 C -0.0842 -0.21828 -0.07708 -0.22453 -0.07274 -0.23241 C -0.06805 -0.24097 -0.06111 -0.25046 -0.05329 -0.2537 C -0.0401 -0.26551 -0.02222 -0.27222 -0.00659 -0.27523 C 0.00938 -0.28333 0.00191 -0.28055 0.01598 -0.28403 C 0.03403 -0.29537 0.05504 -0.29028 0.07414 -0.28403 C 0.08507 -0.27407 0.09931 -0.27037 0.11129 -0.2625 C 0.11823 -0.25787 0.12309 -0.25069 0.13056 -0.24745 C 0.13802 -0.2375 0.14028 -0.23634 0.14671 -0.22361 C 0.14775 -0.22153 0.15 -0.21736 0.15 -0.21736 C 0.15348 -0.19768 0.15174 -0.20555 0.15469 -0.19352 C 0.15348 -0.17245 0.15521 -0.1662 0.14514 -0.15278 C 0.14237 -0.14259 0.13993 -0.14467 0.13212 -0.1419 C 0.12709 -0.13773 0.12466 -0.13449 0.11771 -0.13541 C 0.1158 -0.13565 0.11459 -0.13866 0.11285 -0.13981 C 0.10973 -0.1419 0.10643 -0.14259 0.10313 -0.14421 C 0.09653 -0.15301 0.08768 -0.16157 0.079 -0.16574 C 0.07466 -0.17685 0.07275 -0.18958 0.06771 -0.2 C 0.06389 -0.21852 0.06077 -0.23727 0.05799 -0.25602 C 0.05851 -0.30463 0.05868 -0.35347 0.05955 -0.40208 C 0.0599 -0.42129 0.06112 -0.43264 0.07257 -0.44305 C 0.07743 -0.45208 0.07969 -0.46041 0.08542 -0.46875 C 0.08959 -0.47477 0.09445 -0.47963 0.09827 -0.48611 C 0.10677 -0.50069 0.11355 -0.51435 0.12726 -0.52037 C 0.13247 -0.525 0.13855 -0.52801 0.14341 -0.53333 C 0.1507 -0.54143 0.15764 -0.54722 0.16598 -0.55278 C 0.17275 -0.55717 0.17691 -0.56551 0.18386 -0.56991 " pathEditMode="relative" ptsTypes="fffffffffffffffffffffffffffffffffffffffffffffffffffA">
                                      <p:cBhvr>
                                        <p:cTn id="38" dur="2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7.40741E-6 C -0.06771 0.02893 -0.13385 0.00208 -0.2 -0.00857 C -0.20382 -0.00996 -0.20747 -0.01204 -0.21129 -0.01297 C -0.21615 -0.01413 -0.22118 -0.01343 -0.22587 -0.01505 C -0.23142 -0.0169 -0.23646 -0.02107 -0.24184 -0.02362 C -0.2658 -0.03426 -0.29132 -0.04283 -0.31615 -0.04954 C -0.32535 -0.05695 -0.3349 -0.06251 -0.34358 -0.07107 C -0.37066 -0.09746 -0.39427 -0.12732 -0.41927 -0.15695 C -0.43316 -0.17339 -0.44722 -0.18843 -0.45972 -0.20649 C -0.47014 -0.22153 -0.47656 -0.23959 -0.48715 -0.25371 C -0.48993 -0.26551 -0.49479 -0.27801 -0.5 -0.2882 C -0.50139 -0.29792 -0.50243 -0.30348 -0.50642 -0.31181 C -0.5059 -0.33126 -0.50573 -0.35047 -0.50486 -0.36991 C -0.50399 -0.38727 -0.49254 -0.39862 -0.48715 -0.41297 C -0.47951 -0.43357 -0.4658 -0.44931 -0.45642 -0.46876 C -0.45035 -0.48126 -0.44097 -0.49607 -0.43229 -0.50533 C -0.42778 -0.51019 -0.4224 -0.51366 -0.41771 -0.51829 C -0.41129 -0.53172 -0.39705 -0.54329 -0.38542 -0.54839 C -0.37448 -0.55811 -0.36302 -0.56575 -0.35156 -0.57431 C -0.33542 -0.58635 -0.34757 -0.58033 -0.33715 -0.58496 C -0.3224 -0.59792 -0.30573 -0.61158 -0.28872 -0.61714 C -0.27986 -0.62501 -0.27014 -0.62964 -0.25972 -0.63218 C -0.24635 -0.63542 -0.21927 -0.64098 -0.21927 -0.64098 C -0.17622 -0.64005 -0.13125 -0.65209 -0.09028 -0.6345 C -0.07795 -0.63519 -0.06563 -0.63473 -0.0533 -0.63658 C -0.04983 -0.63704 -0.03629 -0.65371 -0.03385 -0.65602 C -0.02986 -0.65973 -0.03385 -0.64306 -0.03385 -0.63658 " pathEditMode="relative" ptsTypes="ffffffffffffffffffffffffffA">
                                      <p:cBhvr>
                                        <p:cTn id="42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6 2.96296E-6 C -0.00451 -0.00995 -0.00746 -0.01528 -0.01458 -0.02153 C -0.03124 -0.05556 -0.0177 -0.02708 -0.03072 -0.05602 C -0.03281 -0.06042 -0.03715 -0.06898 -0.03715 -0.06898 C -0.03888 -0.08102 -0.04236 -0.09352 -0.04513 -0.10532 C -0.04652 -0.11134 -0.04999 -0.12269 -0.04999 -0.12269 C -0.05399 -0.16551 -0.0526 -0.14398 -0.04999 -0.22361 C -0.04982 -0.22801 -0.0493 -0.23241 -0.04843 -0.23657 C -0.04756 -0.24097 -0.04513 -0.24954 -0.04513 -0.24954 C -0.04183 -0.27639 -0.02864 -0.29722 -0.01458 -0.3162 C -0.01319 -0.31806 -0.01249 -0.3206 -0.01128 -0.32269 C -0.00972 -0.3257 -0.00833 -0.3287 -0.00642 -0.33125 C -0.00156 -0.33773 0.01129 -0.3463 0.01771 -0.34838 C 0.02379 -0.35463 0.03004 -0.35857 0.03542 -0.36574 C 0.04723 -0.36505 0.05938 -0.36597 0.07101 -0.36343 C 0.07292 -0.36296 0.07327 -0.35926 0.07414 -0.35695 C 0.07778 -0.34722 0.08056 -0.34028 0.08056 -0.32917 " pathEditMode="relative" ptsTypes="ffffffffffffffffA">
                                      <p:cBhvr>
                                        <p:cTn id="46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3.7037E-6 C 0.00173 -0.0213 0.0026 -0.04352 0.00642 -0.06436 C 0.00903 -0.1 0.01007 -0.13496 0.01614 -0.16991 C 0.01944 -0.18889 0.02812 -0.20487 0.03541 -0.22153 C 0.03958 -0.23102 0.04271 -0.24422 0.04826 -0.25162 C 0.05538 -0.26112 0.06302 -0.27107 0.06927 -0.28172 C 0.0717 -0.28565 0.07309 -0.29051 0.07569 -0.29445 C 0.08021 -0.30139 0.0868 -0.30718 0.09184 -0.31389 C 0.10052 -0.32547 0.09236 -0.32061 0.10156 -0.32454 C 0.11875 -0.34746 0.13941 -0.36436 0.15955 -0.38264 C 0.16649 -0.38912 0.17066 -0.397 0.17899 -0.4 C 0.18368 -0.4044 0.19757 -0.42037 0.20486 -0.42362 C 0.2158 -0.43334 0.22465 -0.4426 0.23541 -0.45371 C 0.24982 -0.46852 0.24028 -0.45533 0.25 -0.46227 C 0.25555 -0.46621 0.26059 -0.47153 0.26614 -0.47524 C 0.27257 -0.47963 0.27899 -0.4838 0.28541 -0.4882 C 0.29826 -0.497 0.31406 -0.49653 0.32743 -0.50325 C 0.38906 -0.53473 0.44844 -0.53982 0.51441 -0.54399 C 0.52795 -0.54329 0.54132 -0.54306 0.55486 -0.5419 C 0.56753 -0.54075 0.57778 -0.53125 0.59028 -0.52894 C 0.59965 -0.52246 0.60937 -0.52246 0.61927 -0.51829 C 0.62639 -0.51181 0.63541 -0.51227 0.63541 -0.49885 " pathEditMode="relative" ptsTypes="fffffffffffffffffffffA">
                                      <p:cBhvr>
                                        <p:cTn id="5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85185E-6 C -0.0158 -0.00671 0.01371 0.00532 -0.02743 -0.0044 C -0.02934 -0.00486 -0.03056 -0.00741 -0.03229 -0.00857 C -0.03733 -0.01204 -0.04306 -0.01482 -0.04844 -0.01713 C -0.05434 -0.02246 -0.05973 -0.02801 -0.06615 -0.03218 C -0.07396 -0.04259 -0.07952 -0.0544 -0.08716 -0.06459 C -0.08976 -0.07523 -0.09098 -0.08611 -0.09358 -0.09676 C -0.09306 -0.11574 -0.09757 -0.18264 -0.07743 -0.2 C -0.06788 -0.21945 -0.07344 -0.20903 -0.05973 -0.21945 C -0.05382 -0.22408 -0.05695 -0.22361 -0.0533 -0.22361 " pathEditMode="relative" ptsTypes="fffffffffA">
                                      <p:cBhvr>
                                        <p:cTn id="54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В огород пойдем, урожай соберем.                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                                   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Маршируют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r>
              <a:rPr lang="ru-RU" sz="4400" dirty="0" smtClean="0">
                <a:latin typeface="Arial" pitchFamily="34" charset="0"/>
                <a:cs typeface="Arial" pitchFamily="34" charset="0"/>
              </a:rPr>
              <a:t>Мы морковки натаскаем                           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Носят»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r>
              <a:rPr lang="ru-RU" sz="4400" dirty="0" smtClean="0">
                <a:latin typeface="Arial" pitchFamily="34" charset="0"/>
                <a:cs typeface="Arial" pitchFamily="34" charset="0"/>
              </a:rPr>
              <a:t>И картошки накопаем.                                    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«Копают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».</a:t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r>
              <a:rPr lang="ru-RU" sz="4400" dirty="0" smtClean="0">
                <a:latin typeface="Arial" pitchFamily="34" charset="0"/>
                <a:cs typeface="Arial" pitchFamily="34" charset="0"/>
              </a:rPr>
              <a:t>Срежем мы кочан капусты,                            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Срезают»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r>
              <a:rPr lang="ru-RU" sz="4400" dirty="0" smtClean="0">
                <a:latin typeface="Arial" pitchFamily="34" charset="0"/>
                <a:cs typeface="Arial" pitchFamily="34" charset="0"/>
              </a:rPr>
              <a:t>Круглый, сочный,</a:t>
            </a:r>
          </a:p>
          <a:p>
            <a:r>
              <a:rPr lang="ru-RU" sz="4400" dirty="0" smtClean="0">
                <a:latin typeface="Arial" pitchFamily="34" charset="0"/>
                <a:cs typeface="Arial" pitchFamily="34" charset="0"/>
              </a:rPr>
              <a:t>Очень вкусный,        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Показывают круг руками 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3 раза.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r>
              <a:rPr lang="ru-RU" sz="4400" dirty="0" smtClean="0">
                <a:latin typeface="Arial" pitchFamily="34" charset="0"/>
                <a:cs typeface="Arial" pitchFamily="34" charset="0"/>
              </a:rPr>
              <a:t>Щавеля нарвем немножко                         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«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Рвут»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4400" dirty="0" smtClean="0">
                <a:latin typeface="Arial" pitchFamily="34" charset="0"/>
                <a:cs typeface="Arial" pitchFamily="34" charset="0"/>
              </a:rPr>
            </a:br>
            <a:r>
              <a:rPr lang="ru-RU" sz="4400" dirty="0" smtClean="0">
                <a:latin typeface="Arial" pitchFamily="34" charset="0"/>
                <a:cs typeface="Arial" pitchFamily="34" charset="0"/>
              </a:rPr>
              <a:t>И вернёмся по дорожке.                                   </a:t>
            </a:r>
            <a:r>
              <a:rPr lang="ru-RU" sz="4400" dirty="0" smtClean="0">
                <a:latin typeface="Arial" pitchFamily="34" charset="0"/>
                <a:cs typeface="Arial" pitchFamily="34" charset="0"/>
              </a:rPr>
              <a:t>                  </a:t>
            </a:r>
            <a:r>
              <a:rPr lang="ru-RU" sz="4400" i="1" dirty="0" smtClean="0">
                <a:latin typeface="Arial" pitchFamily="34" charset="0"/>
                <a:cs typeface="Arial" pitchFamily="34" charset="0"/>
              </a:rPr>
              <a:t>Маршируют.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4400" i="1" dirty="0" smtClean="0">
                <a:latin typeface="Arial" pitchFamily="34" charset="0"/>
                <a:cs typeface="Arial" pitchFamily="34" charset="0"/>
              </a:rPr>
              <a:t>Компот – справа, овощи – слева!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39656" y="357166"/>
            <a:ext cx="5025543" cy="1015663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Физминутка</a:t>
            </a:r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ru-RU" sz="6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sz="5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5800" dirty="0" smtClean="0">
                <a:latin typeface="Arial" pitchFamily="34" charset="0"/>
                <a:cs typeface="Arial" pitchFamily="34" charset="0"/>
              </a:rPr>
              <a:t>п</a:t>
            </a:r>
            <a:r>
              <a:rPr lang="ru-RU" sz="5800" dirty="0" smtClean="0">
                <a:latin typeface="Arial" pitchFamily="34" charset="0"/>
                <a:cs typeface="Arial" pitchFamily="34" charset="0"/>
              </a:rPr>
              <a:t>омидор – </a:t>
            </a:r>
          </a:p>
          <a:p>
            <a:pPr>
              <a:buNone/>
            </a:pPr>
            <a:r>
              <a:rPr lang="ru-RU" sz="6600" dirty="0" smtClean="0">
                <a:latin typeface="Arial" pitchFamily="34" charset="0"/>
                <a:cs typeface="Arial" pitchFamily="34" charset="0"/>
              </a:rPr>
              <a:t>огурец –</a:t>
            </a:r>
          </a:p>
          <a:p>
            <a:pPr>
              <a:buNone/>
            </a:pPr>
            <a:r>
              <a:rPr lang="ru-RU" sz="6600" dirty="0" smtClean="0">
                <a:latin typeface="Arial" pitchFamily="34" charset="0"/>
                <a:cs typeface="Arial" pitchFamily="34" charset="0"/>
              </a:rPr>
              <a:t>баклажан –</a:t>
            </a:r>
          </a:p>
          <a:p>
            <a:pPr>
              <a:buNone/>
            </a:pPr>
            <a:r>
              <a:rPr lang="ru-RU" sz="6600" dirty="0" smtClean="0">
                <a:latin typeface="Arial" pitchFamily="34" charset="0"/>
                <a:cs typeface="Arial" pitchFamily="34" charset="0"/>
              </a:rPr>
              <a:t>кабачок –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361555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endParaRPr lang="ru-RU" sz="5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0"/>
            <a:ext cx="6792052" cy="2123658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Игра </a:t>
            </a:r>
            <a:endParaRPr lang="ru-RU" sz="6600" b="1" cap="none" spc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«Один – много»</a:t>
            </a:r>
            <a:endParaRPr lang="ru-RU" sz="6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6000" dirty="0" smtClean="0">
                <a:latin typeface="Arial" pitchFamily="34" charset="0"/>
                <a:cs typeface="Arial" pitchFamily="34" charset="0"/>
              </a:rPr>
              <a:t>Яблоко – </a:t>
            </a:r>
            <a:endParaRPr lang="ru-RU" sz="6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6000" dirty="0" smtClean="0">
                <a:latin typeface="Arial" pitchFamily="34" charset="0"/>
                <a:cs typeface="Arial" pitchFamily="34" charset="0"/>
              </a:rPr>
              <a:t>Лимон – </a:t>
            </a:r>
          </a:p>
          <a:p>
            <a:pPr>
              <a:buNone/>
            </a:pPr>
            <a:r>
              <a:rPr lang="ru-RU" sz="6000" dirty="0" smtClean="0">
                <a:latin typeface="Arial" pitchFamily="34" charset="0"/>
                <a:cs typeface="Arial" pitchFamily="34" charset="0"/>
              </a:rPr>
              <a:t>Апельсин – </a:t>
            </a:r>
          </a:p>
          <a:p>
            <a:pPr>
              <a:buNone/>
            </a:pPr>
            <a:r>
              <a:rPr lang="ru-RU" sz="6000" dirty="0" smtClean="0">
                <a:latin typeface="Arial" pitchFamily="34" charset="0"/>
                <a:cs typeface="Arial" pitchFamily="34" charset="0"/>
              </a:rPr>
              <a:t>Банан </a:t>
            </a:r>
            <a:r>
              <a:rPr lang="ru-RU" sz="6000" dirty="0" smtClean="0">
                <a:latin typeface="Arial" pitchFamily="34" charset="0"/>
                <a:cs typeface="Arial" pitchFamily="34" charset="0"/>
              </a:rPr>
              <a:t>– 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714876" y="214290"/>
            <a:ext cx="3947491" cy="2862322"/>
          </a:xfrm>
          <a:prstGeom prst="rect">
            <a:avLst/>
          </a:prstGeom>
          <a:noFill/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Игра </a:t>
            </a:r>
            <a:endParaRPr lang="ru-RU" sz="60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«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Назови </a:t>
            </a:r>
            <a:endParaRPr lang="ru-RU" sz="60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ласково</a:t>
            </a:r>
            <a:r>
              <a:rPr lang="ru-RU" sz="6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» </a:t>
            </a:r>
            <a:endParaRPr lang="ru-RU" sz="6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108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Развитие речи. «Сравнение.  Фрукты и овощи.» 2 класс специальной (коррекционной школы)</vt:lpstr>
      <vt:lpstr>Слайд 2</vt:lpstr>
      <vt:lpstr>Слайд 3</vt:lpstr>
      <vt:lpstr>Сравнение по цвету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24</cp:revision>
  <dcterms:created xsi:type="dcterms:W3CDTF">2012-10-30T16:40:59Z</dcterms:created>
  <dcterms:modified xsi:type="dcterms:W3CDTF">2014-01-20T17:49:40Z</dcterms:modified>
</cp:coreProperties>
</file>