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766C0A-69A1-4DCF-B9FA-31C96E7339FF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85DAB5-527C-4D63-8C10-0D1E0BE912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25717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Поиск и увлечённость – залог успеха в обучении.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4716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</a:t>
            </a:r>
            <a:endParaRPr lang="ru-RU" sz="3200" dirty="0"/>
          </a:p>
        </p:txBody>
      </p:sp>
      <p:pic>
        <p:nvPicPr>
          <p:cNvPr id="15366" name="Picture 6" descr="http://www.openclass.ru/sites/default/files/comments/12504/school02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4178980" cy="26432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«Открытие» детьми нового знания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sz="3300" dirty="0" smtClean="0"/>
              <a:t>- Где находится двойная согласная в слове рассказ? </a:t>
            </a:r>
          </a:p>
          <a:p>
            <a:pPr>
              <a:buNone/>
            </a:pPr>
            <a:r>
              <a:rPr lang="ru-RU" sz="3300" dirty="0" smtClean="0"/>
              <a:t>- Как можно назвать то место, где написали двойную согласную?</a:t>
            </a:r>
          </a:p>
          <a:p>
            <a:pPr>
              <a:buNone/>
            </a:pPr>
            <a:r>
              <a:rPr lang="ru-RU" sz="3300" dirty="0" smtClean="0"/>
              <a:t>- Почему в слове рассказ пишется двойная согласная?</a:t>
            </a:r>
          </a:p>
          <a:p>
            <a:pPr>
              <a:buNone/>
            </a:pPr>
            <a:r>
              <a:rPr lang="ru-RU" sz="3300" dirty="0" smtClean="0"/>
              <a:t>- Как вы думаете, это орфограмма?</a:t>
            </a:r>
          </a:p>
          <a:p>
            <a:pPr>
              <a:buNone/>
            </a:pPr>
            <a:r>
              <a:rPr lang="ru-RU" sz="3300" dirty="0" smtClean="0"/>
              <a:t>- Какое название вы бы дали данной орфограмме? Почему?</a:t>
            </a:r>
          </a:p>
          <a:p>
            <a:pPr>
              <a:buNone/>
            </a:pPr>
            <a:r>
              <a:rPr lang="ru-RU" sz="3300" dirty="0" smtClean="0"/>
              <a:t>- Может в русском языке такое слово одно? Понаблюдаем и сделаем вывод.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Первичное закрепление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300" dirty="0" smtClean="0"/>
              <a:t>Задание. К данным словам подберите однокоренные слова с приставкой рас-</a:t>
            </a:r>
          </a:p>
          <a:p>
            <a:pPr>
              <a:buNone/>
            </a:pPr>
            <a:r>
              <a:rPr lang="ru-RU" sz="3300" dirty="0" smtClean="0"/>
              <a:t>                            свет</a:t>
            </a:r>
          </a:p>
          <a:p>
            <a:pPr>
              <a:buNone/>
            </a:pPr>
            <a:r>
              <a:rPr lang="ru-RU" sz="3300" dirty="0" smtClean="0"/>
              <a:t>                            сердился</a:t>
            </a:r>
          </a:p>
          <a:p>
            <a:pPr>
              <a:buNone/>
            </a:pPr>
            <a:r>
              <a:rPr lang="ru-RU" sz="3300" dirty="0" smtClean="0"/>
              <a:t>      Рас-               смотреть         </a:t>
            </a:r>
          </a:p>
          <a:p>
            <a:pPr>
              <a:buNone/>
            </a:pPr>
            <a:r>
              <a:rPr lang="ru-RU" sz="3300" dirty="0" smtClean="0"/>
              <a:t>                             сад</a:t>
            </a:r>
          </a:p>
          <a:p>
            <a:pPr>
              <a:buNone/>
            </a:pPr>
            <a:r>
              <a:rPr lang="ru-RU" sz="3300" dirty="0" smtClean="0"/>
              <a:t>                             стелить </a:t>
            </a:r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-Что можете сказать об этих словах?</a:t>
            </a:r>
          </a:p>
          <a:p>
            <a:pPr>
              <a:buNone/>
            </a:pPr>
            <a:r>
              <a:rPr lang="ru-RU" sz="3300" dirty="0" smtClean="0"/>
              <a:t>- Почему в словах появилась двойная согласная?</a:t>
            </a:r>
          </a:p>
          <a:p>
            <a:pPr>
              <a:buNone/>
            </a:pPr>
            <a:r>
              <a:rPr lang="ru-RU" sz="3300" dirty="0" smtClean="0"/>
              <a:t>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Работа в парах </a:t>
            </a:r>
            <a:r>
              <a:rPr lang="ru-RU" sz="2000" dirty="0" smtClean="0"/>
              <a:t>(2 ученика работают у доски)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Задание. Собрать рассыпавшиеся слова. Распределить слова в две группы.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Двойная согласная в корне слова.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Двойная согласная на стыке приставки и корня. </a:t>
            </a:r>
          </a:p>
          <a:p>
            <a:pPr marL="514350" indent="-514350">
              <a:buAutoNum type="arabicParenR"/>
            </a:pPr>
            <a:endParaRPr lang="ru-RU" sz="2800" dirty="0"/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428596" y="3500438"/>
            <a:ext cx="914400" cy="61264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мас</a:t>
            </a:r>
            <a:endParaRPr lang="ru-RU" dirty="0"/>
          </a:p>
        </p:txBody>
      </p:sp>
      <p:sp>
        <p:nvSpPr>
          <p:cNvPr id="7" name="Блок-схема: дисплей 6"/>
          <p:cNvSpPr/>
          <p:nvPr/>
        </p:nvSpPr>
        <p:spPr>
          <a:xfrm>
            <a:off x="3500430" y="4357694"/>
            <a:ext cx="914400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</a:t>
            </a:r>
            <a:endParaRPr lang="ru-RU" dirty="0"/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4214810" y="5643578"/>
            <a:ext cx="914400" cy="61264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саж</a:t>
            </a:r>
            <a:endParaRPr lang="ru-RU" dirty="0"/>
          </a:p>
        </p:txBody>
      </p:sp>
      <p:sp>
        <p:nvSpPr>
          <p:cNvPr id="9" name="Блок-схема: дисплей 8"/>
          <p:cNvSpPr/>
          <p:nvPr/>
        </p:nvSpPr>
        <p:spPr>
          <a:xfrm>
            <a:off x="5572132" y="5286388"/>
            <a:ext cx="1785950" cy="826962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смешить</a:t>
            </a:r>
            <a:endParaRPr lang="ru-RU" dirty="0"/>
          </a:p>
        </p:txBody>
      </p:sp>
      <p:sp>
        <p:nvSpPr>
          <p:cNvPr id="10" name="Блок-схема: сохраненные данные 9"/>
          <p:cNvSpPr/>
          <p:nvPr/>
        </p:nvSpPr>
        <p:spPr>
          <a:xfrm>
            <a:off x="1928794" y="3643314"/>
            <a:ext cx="914400" cy="61264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</a:t>
            </a:r>
            <a:endParaRPr lang="ru-RU" dirty="0"/>
          </a:p>
        </p:txBody>
      </p:sp>
      <p:sp>
        <p:nvSpPr>
          <p:cNvPr id="11" name="Блок-схема: дисплей 10"/>
          <p:cNvSpPr/>
          <p:nvPr/>
        </p:nvSpPr>
        <p:spPr>
          <a:xfrm>
            <a:off x="2714612" y="5214950"/>
            <a:ext cx="914400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мас</a:t>
            </a:r>
            <a:endParaRPr lang="ru-RU" dirty="0"/>
          </a:p>
        </p:txBody>
      </p:sp>
      <p:sp>
        <p:nvSpPr>
          <p:cNvPr id="12" name="Блок-схема: ручное управление 11"/>
          <p:cNvSpPr/>
          <p:nvPr/>
        </p:nvSpPr>
        <p:spPr>
          <a:xfrm>
            <a:off x="357158" y="4357694"/>
            <a:ext cx="1057276" cy="8984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бес</a:t>
            </a:r>
            <a:endParaRPr lang="ru-RU" dirty="0"/>
          </a:p>
        </p:txBody>
      </p:sp>
      <p:sp>
        <p:nvSpPr>
          <p:cNvPr id="13" name="Блок-схема: данные 12"/>
          <p:cNvSpPr/>
          <p:nvPr/>
        </p:nvSpPr>
        <p:spPr>
          <a:xfrm>
            <a:off x="5857884" y="4286256"/>
            <a:ext cx="1071570" cy="6126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груп</a:t>
            </a:r>
            <a:endParaRPr lang="ru-RU" dirty="0"/>
          </a:p>
        </p:txBody>
      </p:sp>
      <p:sp>
        <p:nvSpPr>
          <p:cNvPr id="14" name="Блок-схема: данные 13"/>
          <p:cNvSpPr/>
          <p:nvPr/>
        </p:nvSpPr>
        <p:spPr>
          <a:xfrm>
            <a:off x="3428992" y="3214686"/>
            <a:ext cx="2000264" cy="7555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сильный</a:t>
            </a:r>
            <a:endParaRPr lang="ru-RU" dirty="0"/>
          </a:p>
        </p:txBody>
      </p:sp>
      <p:sp>
        <p:nvSpPr>
          <p:cNvPr id="15" name="Блок-схема: ручное управление 14"/>
          <p:cNvSpPr/>
          <p:nvPr/>
        </p:nvSpPr>
        <p:spPr>
          <a:xfrm>
            <a:off x="928662" y="5929330"/>
            <a:ext cx="914400" cy="61264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</a:t>
            </a:r>
            <a:endParaRPr lang="ru-RU" dirty="0"/>
          </a:p>
        </p:txBody>
      </p:sp>
      <p:sp>
        <p:nvSpPr>
          <p:cNvPr id="16" name="Блок-схема: задержка 15"/>
          <p:cNvSpPr/>
          <p:nvPr/>
        </p:nvSpPr>
        <p:spPr>
          <a:xfrm>
            <a:off x="4929190" y="4357694"/>
            <a:ext cx="612648" cy="6126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</a:t>
            </a:r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7786710" y="542926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таял</a:t>
            </a:r>
            <a:endParaRPr lang="ru-RU" dirty="0"/>
          </a:p>
        </p:txBody>
      </p:sp>
      <p:sp>
        <p:nvSpPr>
          <p:cNvPr id="22" name="Блок-схема: сохраненные данные 21"/>
          <p:cNvSpPr/>
          <p:nvPr/>
        </p:nvSpPr>
        <p:spPr>
          <a:xfrm>
            <a:off x="7715272" y="4500570"/>
            <a:ext cx="914400" cy="54121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сум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6143636" y="3357562"/>
            <a:ext cx="85725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</a:t>
            </a:r>
            <a:endParaRPr lang="ru-RU" dirty="0"/>
          </a:p>
        </p:txBody>
      </p:sp>
      <p:sp>
        <p:nvSpPr>
          <p:cNvPr id="27" name="Блок-схема: извлечение 26"/>
          <p:cNvSpPr/>
          <p:nvPr/>
        </p:nvSpPr>
        <p:spPr>
          <a:xfrm>
            <a:off x="7358082" y="3500438"/>
            <a:ext cx="142876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28" name="Блок-схема: объединение 27"/>
          <p:cNvSpPr/>
          <p:nvPr/>
        </p:nvSpPr>
        <p:spPr>
          <a:xfrm>
            <a:off x="1643042" y="4643446"/>
            <a:ext cx="1214446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  Масса                      Бессильный</a:t>
            </a:r>
          </a:p>
          <a:p>
            <a:pPr>
              <a:buNone/>
            </a:pPr>
            <a:r>
              <a:rPr lang="ru-RU" sz="2800" dirty="0" smtClean="0"/>
              <a:t>        Группа                      Оттаял</a:t>
            </a:r>
          </a:p>
          <a:p>
            <a:pPr>
              <a:buNone/>
            </a:pPr>
            <a:r>
              <a:rPr lang="ru-RU" sz="2800" dirty="0" smtClean="0"/>
              <a:t>        Сумма                      Рассвет</a:t>
            </a:r>
          </a:p>
          <a:p>
            <a:pPr>
              <a:buNone/>
            </a:pPr>
            <a:r>
              <a:rPr lang="ru-RU" sz="2800" dirty="0" smtClean="0"/>
              <a:t>        Массаж                    Рассмешил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В какой части слова может находится двойная согласная?</a:t>
            </a:r>
          </a:p>
          <a:p>
            <a:pPr>
              <a:buFontTx/>
              <a:buChar char="-"/>
            </a:pPr>
            <a:r>
              <a:rPr lang="ru-RU" sz="2800" dirty="0" smtClean="0"/>
              <a:t>Почему появляется двойная согласная на стыке приставки и корня?</a:t>
            </a:r>
          </a:p>
          <a:p>
            <a:pPr>
              <a:buFontTx/>
              <a:buChar char="-"/>
            </a:pPr>
            <a:r>
              <a:rPr lang="ru-RU" sz="2800" dirty="0" smtClean="0"/>
              <a:t>Попробуем обозначить орфограмму графически?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Новые знания учащиеся получают не в готовом виде, а путём наблюдений и исследований, пытаются ответить на интересующие их вопросы. </a:t>
            </a:r>
          </a:p>
          <a:p>
            <a:pPr>
              <a:buNone/>
            </a:pPr>
            <a:r>
              <a:rPr lang="ru-RU" dirty="0" smtClean="0"/>
              <a:t>   Считаю, что именно такое обучение способствует эффективному умственному развитию ученика, т.к. в процессе решения различных проблемных ситуаций раскрываются духовные силы ребёнка, активизируется умственная деятельность.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Интерес и успешность обучения – это основные параметры, которые определяют полноценное интеллектуальное и физиологическое развитие ребёнка.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обучении позволяет сделать каждый урок увлекательным. На таких уроках учащиеся находятся в постоянном поиске, а значит знания рассматриваются не как самоцель, а как средство развития мышления детей, их чувств и эмоций, творческих способностей и мотивов деятельности.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85794"/>
            <a:ext cx="7267596" cy="23574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«Интерес </a:t>
            </a:r>
            <a:r>
              <a:rPr lang="ru-RU" dirty="0" smtClean="0"/>
              <a:t>к учению есть там, </a:t>
            </a:r>
            <a:r>
              <a:rPr lang="ru-RU" dirty="0" smtClean="0"/>
              <a:t>где </a:t>
            </a:r>
            <a:r>
              <a:rPr lang="ru-RU" dirty="0" smtClean="0"/>
              <a:t>есть вдохновение, рождающееся от </a:t>
            </a:r>
            <a:r>
              <a:rPr lang="ru-RU" dirty="0" smtClean="0"/>
              <a:t>успеха» </a:t>
            </a:r>
            <a:br>
              <a:rPr lang="ru-RU" dirty="0" smtClean="0"/>
            </a:br>
            <a:r>
              <a:rPr lang="ru-RU" dirty="0" smtClean="0"/>
              <a:t>В.А. Сухомлинский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00438"/>
            <a:ext cx="8134376" cy="293687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 же добиться этого успеха?</a:t>
            </a:r>
          </a:p>
          <a:p>
            <a:r>
              <a:rPr lang="ru-RU" dirty="0" smtClean="0"/>
              <a:t>Как вызвать интерес к учёбе у сегодняшних детей?</a:t>
            </a:r>
          </a:p>
          <a:p>
            <a:r>
              <a:rPr lang="ru-RU" dirty="0" smtClean="0"/>
              <a:t>Как научить их мыслить, рассуждать, доказывать и отстаивать свою точку зрения?</a:t>
            </a:r>
          </a:p>
        </p:txBody>
      </p:sp>
      <p:pic>
        <p:nvPicPr>
          <p:cNvPr id="14338" name="Picture 2" descr="http://www.openclass.ru/sites/default/files/comments/86281/p14_ge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28604"/>
            <a:ext cx="1586267" cy="27146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последние годы школа переживает глубокие преобразования, созданы новые программы и учебники, ведутся поиски методов обучения, которые бы усиливали активизирующее влияние на процесс обучения.</a:t>
            </a:r>
          </a:p>
          <a:p>
            <a:r>
              <a:rPr lang="ru-RU" dirty="0" smtClean="0"/>
              <a:t>Сегодня ценность является не там, где мир воспринимается по схеме знаю – не знаю, умею – не умею, владею – не владею, а где есть тезисы ищу – и нахожу, думаю и узнаю, тренируюсь и делаю.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метод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2149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Эффективное усвоение знаний предполагает такую организацию познавательной деятельности учащихся, при которой учебный материал становится предметом активных мыслительных и практических действий каждого ученика. 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метод позволяет организовать обучение при котором ученик не просто усваивает готовые знания, а «открывает» их в процессе своей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Учитель по отношению к ученику перестаёт быть источником информации, а становится организатором получения информации.</a:t>
            </a:r>
          </a:p>
          <a:p>
            <a:pPr>
              <a:buNone/>
            </a:pPr>
            <a:r>
              <a:rPr lang="ru-RU" dirty="0" smtClean="0"/>
              <a:t>   Такое обучение способствует высокой познавательной активности учащихся, ведь в процессе своей деятельности они учатся размышлять, анализировать, высказывать и обосновывать своё мнение, т.е. ученик переходит в роль субъекта и становится активным участником учебного процесса.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357322"/>
          </a:xfrm>
        </p:spPr>
        <p:txBody>
          <a:bodyPr>
            <a:normAutofit fontScale="90000"/>
          </a:bodyPr>
          <a:lstStyle/>
          <a:p>
            <a:pPr lvl="5" algn="l" rtl="0">
              <a:spcBef>
                <a:spcPct val="0"/>
              </a:spcBef>
            </a:pPr>
            <a:r>
              <a:rPr lang="ru-RU" sz="2700" dirty="0" smtClean="0"/>
              <a:t>Структура уроков на основе </a:t>
            </a:r>
            <a:r>
              <a:rPr lang="ru-RU" sz="2700" dirty="0" err="1" smtClean="0"/>
              <a:t>деятельностного</a:t>
            </a:r>
            <a:r>
              <a:rPr lang="ru-RU" sz="2700" dirty="0" smtClean="0"/>
              <a:t> метода резко отличается от уроков по традиционной системе.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428736"/>
            <a:ext cx="4191000" cy="4895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00B050"/>
                </a:solidFill>
              </a:rPr>
              <a:t>Традиционный подход</a:t>
            </a:r>
          </a:p>
          <a:p>
            <a:pPr>
              <a:buNone/>
            </a:pPr>
            <a:r>
              <a:rPr lang="ru-RU" u="sng" dirty="0" smtClean="0"/>
              <a:t>Сообщение темы и цели</a:t>
            </a:r>
          </a:p>
          <a:p>
            <a:pPr>
              <a:buNone/>
            </a:pPr>
            <a:r>
              <a:rPr lang="ru-RU" u="sng" dirty="0" smtClean="0"/>
              <a:t>урока. </a:t>
            </a:r>
            <a:r>
              <a:rPr lang="ru-RU" dirty="0" smtClean="0"/>
              <a:t>(Учитель в готовом</a:t>
            </a:r>
          </a:p>
          <a:p>
            <a:pPr>
              <a:buNone/>
            </a:pPr>
            <a:r>
              <a:rPr lang="ru-RU" dirty="0" smtClean="0"/>
              <a:t>виде сообщает тему и</a:t>
            </a:r>
          </a:p>
          <a:p>
            <a:pPr>
              <a:buNone/>
            </a:pPr>
            <a:r>
              <a:rPr lang="ru-RU" dirty="0" smtClean="0"/>
              <a:t>цели урока)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Объяснение нового</a:t>
            </a:r>
          </a:p>
          <a:p>
            <a:pPr>
              <a:buNone/>
            </a:pPr>
            <a:r>
              <a:rPr lang="ru-RU" u="sng" dirty="0" smtClean="0"/>
              <a:t>материала учителем.</a:t>
            </a:r>
          </a:p>
          <a:p>
            <a:pPr>
              <a:buNone/>
            </a:pPr>
            <a:r>
              <a:rPr lang="ru-RU" dirty="0" smtClean="0"/>
              <a:t>(Учитель объясняет тему</a:t>
            </a:r>
          </a:p>
          <a:p>
            <a:pPr>
              <a:buNone/>
            </a:pPr>
            <a:r>
              <a:rPr lang="ru-RU" dirty="0" smtClean="0"/>
              <a:t>урока, учащиеся являются</a:t>
            </a:r>
          </a:p>
          <a:p>
            <a:pPr>
              <a:buNone/>
            </a:pPr>
            <a:r>
              <a:rPr lang="ru-RU" dirty="0" smtClean="0"/>
              <a:t>пассивными слушателями)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343400" cy="4895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err="1" smtClean="0">
                <a:solidFill>
                  <a:srgbClr val="00B050"/>
                </a:solidFill>
              </a:rPr>
              <a:t>Деятельностный</a:t>
            </a:r>
            <a:r>
              <a:rPr lang="ru-RU" dirty="0" smtClean="0">
                <a:solidFill>
                  <a:srgbClr val="00B050"/>
                </a:solidFill>
              </a:rPr>
              <a:t> подход</a:t>
            </a:r>
          </a:p>
          <a:p>
            <a:pPr>
              <a:buNone/>
            </a:pPr>
            <a:r>
              <a:rPr lang="ru-RU" u="sng" dirty="0" smtClean="0"/>
              <a:t>Постановка учебной</a:t>
            </a:r>
          </a:p>
          <a:p>
            <a:pPr>
              <a:buNone/>
            </a:pPr>
            <a:r>
              <a:rPr lang="ru-RU" u="sng" dirty="0" smtClean="0"/>
              <a:t>задачи. </a:t>
            </a:r>
            <a:r>
              <a:rPr lang="ru-RU" dirty="0" smtClean="0"/>
              <a:t>(Учащиеся</a:t>
            </a:r>
          </a:p>
          <a:p>
            <a:pPr>
              <a:buNone/>
            </a:pPr>
            <a:r>
              <a:rPr lang="ru-RU" dirty="0" smtClean="0"/>
              <a:t>выполняют задания, в</a:t>
            </a:r>
          </a:p>
          <a:p>
            <a:pPr>
              <a:buNone/>
            </a:pPr>
            <a:r>
              <a:rPr lang="ru-RU" dirty="0" smtClean="0"/>
              <a:t>которые включается</a:t>
            </a:r>
          </a:p>
          <a:p>
            <a:pPr>
              <a:buNone/>
            </a:pPr>
            <a:r>
              <a:rPr lang="ru-RU" dirty="0" smtClean="0"/>
              <a:t>проблемный вопрос)</a:t>
            </a:r>
          </a:p>
          <a:p>
            <a:pPr>
              <a:buNone/>
            </a:pPr>
            <a:r>
              <a:rPr lang="ru-RU" u="sng" dirty="0" smtClean="0"/>
              <a:t>«Открытие» детьми нового знания.</a:t>
            </a:r>
          </a:p>
          <a:p>
            <a:pPr>
              <a:buNone/>
            </a:pPr>
            <a:r>
              <a:rPr lang="ru-RU" u="sng" dirty="0" smtClean="0"/>
              <a:t>(</a:t>
            </a:r>
            <a:r>
              <a:rPr lang="ru-RU" dirty="0" smtClean="0"/>
              <a:t>Учащиеся  самостоятельно</a:t>
            </a:r>
          </a:p>
          <a:p>
            <a:pPr>
              <a:buNone/>
            </a:pPr>
            <a:r>
              <a:rPr lang="ru-RU" dirty="0" smtClean="0"/>
              <a:t>«открывают» новое знание в</a:t>
            </a:r>
          </a:p>
          <a:p>
            <a:pPr>
              <a:buNone/>
            </a:pPr>
            <a:r>
              <a:rPr lang="ru-RU" dirty="0" smtClean="0"/>
              <a:t>процессе выполнения</a:t>
            </a:r>
          </a:p>
          <a:p>
            <a:pPr>
              <a:buNone/>
            </a:pPr>
            <a:r>
              <a:rPr lang="ru-RU" dirty="0" smtClean="0"/>
              <a:t>практических действий)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2"/>
            <a:ext cx="8686800" cy="34369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Фрагмент урока русского языка в 3 классе на основе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обучения.</a:t>
            </a:r>
          </a:p>
          <a:p>
            <a:pPr>
              <a:buNone/>
            </a:pPr>
            <a:r>
              <a:rPr lang="ru-RU" dirty="0" smtClean="0"/>
              <a:t> Тема урока: Двойная согласная на стыке приставки и корня.</a:t>
            </a:r>
            <a:endParaRPr lang="ru-RU" dirty="0"/>
          </a:p>
        </p:txBody>
      </p:sp>
      <p:pic>
        <p:nvPicPr>
          <p:cNvPr id="9218" name="Picture 2" descr="http://t2.gstatic.com/images?q=tbn:ANd9GcRpAC67UiZv-_rB5ngzswxANpoWkoJADB5-h6FHuQmQ5ZSlbylvdcV4CG0H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2286016" cy="23326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</a:t>
            </a:r>
            <a:r>
              <a:rPr lang="ru-RU" sz="3100" dirty="0" smtClean="0"/>
              <a:t>Актуализация знаний учащихся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       </a:t>
            </a:r>
          </a:p>
          <a:p>
            <a:pPr>
              <a:buNone/>
            </a:pPr>
            <a:r>
              <a:rPr lang="ru-RU" sz="2800" dirty="0" smtClean="0"/>
              <a:t>Словарная работа. Игра «Узнай слово по толкованию»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Игра на льду на коньках (или на травяном поле) в небольшой мяч или шайбу.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Дорога в саду или в парке с рядами деревьев, посаженными по обеим сторонам.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Тот, кто совершает поездку в транспортном средстве.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Пассажирская платформа на железнодорожной станции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Повествовательное произведение небольшого размера.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Постановка проблемы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86800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900" u="sng" dirty="0" smtClean="0"/>
              <a:t>      </a:t>
            </a:r>
          </a:p>
          <a:p>
            <a:pPr>
              <a:buNone/>
            </a:pPr>
            <a:endParaRPr lang="ru-RU" sz="5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200" dirty="0" smtClean="0">
                <a:solidFill>
                  <a:schemeClr val="accent5">
                    <a:lumMod val="75000"/>
                  </a:schemeClr>
                </a:solidFill>
              </a:rPr>
              <a:t>Хоккей, аллея, пассажир, перрон, рассказ.</a:t>
            </a:r>
          </a:p>
          <a:p>
            <a:pPr>
              <a:buNone/>
            </a:pPr>
            <a:r>
              <a:rPr lang="ru-RU" sz="11200" dirty="0" smtClean="0"/>
              <a:t>- В какой части слова находится двойная согласная? (В корне)</a:t>
            </a:r>
          </a:p>
          <a:p>
            <a:pPr>
              <a:buNone/>
            </a:pPr>
            <a:r>
              <a:rPr lang="ru-RU" sz="11200" dirty="0" smtClean="0"/>
              <a:t>- Чтобы убедиться в правильности ответа, найдём и выделим корень во всех словах.</a:t>
            </a:r>
          </a:p>
          <a:p>
            <a:pPr>
              <a:buNone/>
            </a:pPr>
            <a:r>
              <a:rPr lang="ru-RU" sz="11200" dirty="0" smtClean="0"/>
              <a:t>- Что вас удивило?</a:t>
            </a:r>
          </a:p>
          <a:p>
            <a:pPr>
              <a:buNone/>
            </a:pPr>
            <a:r>
              <a:rPr lang="ru-RU" sz="11200" dirty="0" smtClean="0"/>
              <a:t>- В каких словах двойная согласная стоит в корне?</a:t>
            </a:r>
          </a:p>
          <a:p>
            <a:pPr>
              <a:buNone/>
            </a:pPr>
            <a:r>
              <a:rPr lang="ru-RU" sz="11200" dirty="0" smtClean="0"/>
              <a:t>- Какое слово является исключением?</a:t>
            </a:r>
          </a:p>
          <a:p>
            <a:pPr>
              <a:buNone/>
            </a:pPr>
            <a:r>
              <a:rPr lang="ru-RU" sz="11200" dirty="0" smtClean="0"/>
              <a:t>Объявляется цель урока: Узнать почему появляется двойная согласная в словах, научиться писать такие слова.</a:t>
            </a:r>
          </a:p>
          <a:p>
            <a:pPr>
              <a:buFontTx/>
              <a:buChar char="-"/>
            </a:pPr>
            <a:endParaRPr lang="ru-RU" sz="11200" dirty="0" smtClean="0"/>
          </a:p>
          <a:p>
            <a:pPr>
              <a:buFontTx/>
              <a:buChar char="-"/>
            </a:pPr>
            <a:endParaRPr lang="ru-RU" sz="11200" dirty="0" smtClean="0"/>
          </a:p>
          <a:p>
            <a:pPr>
              <a:buFontTx/>
              <a:buChar char="-"/>
            </a:pPr>
            <a:endParaRPr lang="ru-RU" sz="112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804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Поиск и увлечённость – залог успеха в обучении.</vt:lpstr>
      <vt:lpstr>«Интерес к учению есть там, где есть вдохновение, рождающееся от успеха»  В.А. Сухомлинский                                       </vt:lpstr>
      <vt:lpstr>Слайд 3</vt:lpstr>
      <vt:lpstr> Деятельностный метод </vt:lpstr>
      <vt:lpstr>Слайд 5</vt:lpstr>
      <vt:lpstr>Структура уроков на основе деятельностного метода резко отличается от уроков по традиционной системе. </vt:lpstr>
      <vt:lpstr>Слайд 7</vt:lpstr>
      <vt:lpstr>           Актуализация знаний учащихся</vt:lpstr>
      <vt:lpstr>        Постановка проблемы</vt:lpstr>
      <vt:lpstr>    «Открытие» детьми нового знания</vt:lpstr>
      <vt:lpstr>        Первичное закрепление</vt:lpstr>
      <vt:lpstr>    Работа в парах (2 ученика работают у доски)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Поиск и увлечённость – залог успеха в обучении.</dc:title>
  <dc:creator>user</dc:creator>
  <cp:lastModifiedBy>Bill Gates</cp:lastModifiedBy>
  <cp:revision>5</cp:revision>
  <dcterms:created xsi:type="dcterms:W3CDTF">2008-08-25T14:52:23Z</dcterms:created>
  <dcterms:modified xsi:type="dcterms:W3CDTF">2012-10-28T13:35:08Z</dcterms:modified>
</cp:coreProperties>
</file>