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87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000109"/>
          <a:ext cx="8429684" cy="488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3548087"/>
                <a:gridCol w="2071702"/>
              </a:tblGrid>
              <a:tr h="10481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Название </a:t>
                      </a:r>
                    </a:p>
                    <a:p>
                      <a:pPr algn="ctr"/>
                      <a:r>
                        <a:rPr lang="ru-RU" sz="2000" dirty="0" smtClean="0"/>
                        <a:t>полезного</a:t>
                      </a:r>
                    </a:p>
                    <a:p>
                      <a:pPr algn="ctr"/>
                      <a:r>
                        <a:rPr lang="ru-RU" sz="2000" dirty="0" smtClean="0"/>
                        <a:t>ископаемого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Свойства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Применение </a:t>
                      </a:r>
                      <a:endParaRPr lang="ru-RU" sz="2000" dirty="0"/>
                    </a:p>
                  </a:txBody>
                  <a:tcPr/>
                </a:tc>
              </a:tr>
              <a:tr h="5078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1. Известняк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Твёрдое, белое, непрозрачное, плотное, негорючее.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88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Black" pitchFamily="34" charset="0"/>
                        </a:rPr>
                        <a:t>2. Гранит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Black" pitchFamily="34" charset="0"/>
                        </a:rPr>
                        <a:t>Очень твёрдое, красное,</a:t>
                      </a:r>
                      <a:r>
                        <a:rPr lang="ru-RU" sz="1800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 Black" pitchFamily="34" charset="0"/>
                        </a:rPr>
                        <a:t>серое, белое,  непрозрачное, тяжёлое, плотное, негорючее.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88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Black" pitchFamily="34" charset="0"/>
                        </a:rPr>
                        <a:t>3. Нефть 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Black" pitchFamily="34" charset="0"/>
                        </a:rPr>
                        <a:t>Жидкое, коричневое, непрозрачное, лёгкое, маслянистое, горючее.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4414" y="285728"/>
            <a:ext cx="26709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группа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0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55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