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9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000240"/>
          <a:ext cx="8215370" cy="4675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233760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 Black" pitchFamily="34" charset="0"/>
                        </a:rPr>
                        <a:t>А </a:t>
                      </a:r>
                    </a:p>
                    <a:p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r>
                        <a:rPr lang="ru-RU" sz="1800" dirty="0" smtClean="0">
                          <a:latin typeface="Arial Black" pitchFamily="34" charset="0"/>
                        </a:rPr>
                        <a:t>Белый</a:t>
                      </a:r>
                    </a:p>
                    <a:p>
                      <a:r>
                        <a:rPr lang="ru-RU" sz="1800" dirty="0" smtClean="0">
                          <a:latin typeface="Arial Black" pitchFamily="34" charset="0"/>
                        </a:rPr>
                        <a:t>Твёрдый</a:t>
                      </a:r>
                    </a:p>
                    <a:p>
                      <a:r>
                        <a:rPr lang="ru-RU" sz="1800" dirty="0" smtClean="0">
                          <a:latin typeface="Arial Black" pitchFamily="34" charset="0"/>
                        </a:rPr>
                        <a:t>Прочный</a:t>
                      </a:r>
                    </a:p>
                    <a:p>
                      <a:r>
                        <a:rPr lang="ru-RU" sz="3200" dirty="0" smtClean="0">
                          <a:latin typeface="Arial Black" pitchFamily="34" charset="0"/>
                        </a:rPr>
                        <a:t>                                                     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                                                      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Б</a:t>
                      </a:r>
                    </a:p>
                    <a:p>
                      <a:pPr algn="r"/>
                      <a:endParaRPr lang="ru-RU" sz="2000" baseline="0" dirty="0" smtClean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ru-RU" sz="2000" baseline="0" dirty="0" smtClean="0">
                          <a:latin typeface="Arial Black" pitchFamily="34" charset="0"/>
                        </a:rPr>
                        <a:t>Зернистый</a:t>
                      </a:r>
                    </a:p>
                    <a:p>
                      <a:pPr algn="r"/>
                      <a:r>
                        <a:rPr lang="ru-RU" sz="2000" baseline="0" dirty="0" smtClean="0">
                          <a:latin typeface="Arial Black" pitchFamily="34" charset="0"/>
                        </a:rPr>
                        <a:t>Твёрдый</a:t>
                      </a:r>
                    </a:p>
                    <a:p>
                      <a:pPr algn="r"/>
                      <a:r>
                        <a:rPr lang="ru-RU" sz="2000" baseline="0" dirty="0" smtClean="0">
                          <a:latin typeface="Arial Black" pitchFamily="34" charset="0"/>
                        </a:rPr>
                        <a:t>Прочный</a:t>
                      </a:r>
                    </a:p>
                    <a:p>
                      <a:endParaRPr lang="ru-RU" sz="2000" baseline="0" dirty="0" smtClean="0">
                        <a:latin typeface="Arial Black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603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latin typeface="Arial Black" pitchFamily="34" charset="0"/>
                        </a:rPr>
                        <a:t>Сыпучий </a:t>
                      </a:r>
                    </a:p>
                    <a:p>
                      <a:r>
                        <a:rPr lang="ru-RU" dirty="0" smtClean="0">
                          <a:latin typeface="Arial Black" pitchFamily="34" charset="0"/>
                        </a:rPr>
                        <a:t>Твёрдый</a:t>
                      </a:r>
                    </a:p>
                    <a:p>
                      <a:r>
                        <a:rPr lang="ru-RU" dirty="0" smtClean="0">
                          <a:latin typeface="Arial Black" pitchFamily="34" charset="0"/>
                        </a:rPr>
                        <a:t>В виде крупинок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2800" dirty="0" smtClean="0">
                          <a:latin typeface="Arial Black" pitchFamily="34" charset="0"/>
                        </a:rPr>
                        <a:t>В</a:t>
                      </a:r>
                      <a:endParaRPr lang="ru-RU" dirty="0" smtClean="0">
                        <a:latin typeface="Arial Black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r"/>
                      <a:r>
                        <a:rPr lang="ru-RU" dirty="0" smtClean="0">
                          <a:latin typeface="Arial Black" pitchFamily="34" charset="0"/>
                        </a:rPr>
                        <a:t>Чёрный</a:t>
                      </a:r>
                    </a:p>
                    <a:p>
                      <a:pPr algn="r"/>
                      <a:r>
                        <a:rPr lang="ru-RU" dirty="0" smtClean="0">
                          <a:latin typeface="Arial Black" pitchFamily="34" charset="0"/>
                        </a:rPr>
                        <a:t>Хрупкий</a:t>
                      </a:r>
                    </a:p>
                    <a:p>
                      <a:pPr algn="r"/>
                      <a:r>
                        <a:rPr lang="ru-RU" dirty="0" smtClean="0">
                          <a:latin typeface="Arial Black" pitchFamily="34" charset="0"/>
                        </a:rPr>
                        <a:t>Твёрдый</a:t>
                      </a:r>
                    </a:p>
                    <a:p>
                      <a:pPr algn="r"/>
                      <a:endParaRPr lang="ru-RU" dirty="0" smtClean="0"/>
                    </a:p>
                    <a:p>
                      <a:r>
                        <a:rPr lang="ru-RU" dirty="0" smtClean="0"/>
                        <a:t>                                                                 </a:t>
                      </a:r>
                      <a:r>
                        <a:rPr lang="ru-RU" sz="2800" dirty="0" smtClean="0">
                          <a:latin typeface="Arial Black" pitchFamily="34" charset="0"/>
                        </a:rPr>
                        <a:t>Г</a:t>
                      </a:r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8662" y="500042"/>
            <a:ext cx="75697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Исследовательская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карта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Дуга 3"/>
          <p:cNvSpPr/>
          <p:nvPr/>
        </p:nvSpPr>
        <p:spPr>
          <a:xfrm>
            <a:off x="500034" y="2000240"/>
            <a:ext cx="642942" cy="642942"/>
          </a:xfrm>
          <a:prstGeom prst="arc">
            <a:avLst>
              <a:gd name="adj1" fmla="val 16200000"/>
              <a:gd name="adj2" fmla="val 937607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10800000">
            <a:off x="8072462" y="6000768"/>
            <a:ext cx="642942" cy="642942"/>
          </a:xfrm>
          <a:prstGeom prst="arc">
            <a:avLst>
              <a:gd name="adj1" fmla="val 16200000"/>
              <a:gd name="adj2" fmla="val 937607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6377491">
            <a:off x="8078297" y="2006076"/>
            <a:ext cx="642942" cy="642942"/>
          </a:xfrm>
          <a:prstGeom prst="arc">
            <a:avLst>
              <a:gd name="adj1" fmla="val 16200000"/>
              <a:gd name="adj2" fmla="val 965188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 rot="16909025">
            <a:off x="487616" y="5988350"/>
            <a:ext cx="642942" cy="642942"/>
          </a:xfrm>
          <a:prstGeom prst="arc">
            <a:avLst>
              <a:gd name="adj1" fmla="val 16200000"/>
              <a:gd name="adj2" fmla="val 937607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3500438"/>
            <a:ext cx="2857520" cy="1643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3857628"/>
            <a:ext cx="28575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Полезные</a:t>
            </a:r>
          </a:p>
          <a:p>
            <a:pPr algn="ctr"/>
            <a:r>
              <a:rPr lang="ru-RU" sz="24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ископаемые</a:t>
            </a:r>
            <a:endParaRPr lang="ru-RU" sz="2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2000240"/>
            <a:ext cx="2286016" cy="35719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6286520"/>
            <a:ext cx="2286016" cy="35719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6286520"/>
            <a:ext cx="2286016" cy="35719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2000240"/>
            <a:ext cx="2286016" cy="35719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25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