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396F9-B47E-49C6-B9DE-2044CFA8B2C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504D-E801-4EC1-8B8E-5AC9E7C81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3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4"/>
          <p:cNvSpPr txBox="1"/>
          <p:nvPr/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>
                <a:solidFill>
                  <a:srgbClr val="000000"/>
                </a:solidFill>
              </a:rPr>
              <a:t>03.01.2012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07541AAC-58C4-468B-AF63-F6A213F7F881}" type="datetime1">
              <a:rPr/>
              <a:pPr/>
              <a:t>10.11.2014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6478F0A1-A6D2-4EBF-9C27-89564C27389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897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9DAEE67-BD94-46C0-A9F2-7A07BC2BC4C2}" type="datetime1">
              <a:rPr/>
              <a:pPr/>
              <a:t>10.11.2014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8A17FEB-3399-43D6-A05C-0A44BB313DE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887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2C90B1F-0F5C-4636-9DBE-4F32BDE51B3F}" type="datetime1">
              <a:rPr/>
              <a:pPr/>
              <a:t>10.11.2014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F27E372-3450-42CB-ABF3-6EB76FE37B5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729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5C95ACF8-3B1A-4445-9A5F-FE469EE236C5}" type="datetime1">
              <a:rPr/>
              <a:pPr/>
              <a:t>10.11.2014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612D47C-3527-4698-B615-76D0B0999F3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68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6598D77A-A933-401B-A9A0-D23DD82991B0}" type="datetime1">
              <a:rPr/>
              <a:pPr/>
              <a:t>10.11.2014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55688E4-73D5-45E8-83A9-DFB28B113E5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0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6B748608-B098-4C4E-A926-6707C6E5B387}" type="datetime1">
              <a:rPr/>
              <a:pPr/>
              <a:t>10.11.2014</a:t>
            </a:fld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5DAA2E4-F219-4FDF-BAD0-BFF2C645F75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10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E738AC0-FF44-4535-A4AC-3AAF8EE3CABF}" type="datetime1">
              <a:rPr/>
              <a:pPr/>
              <a:t>10.11.2014</a:t>
            </a:fld>
            <a:endParaRPr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9AA9001-92B4-48BC-9195-3C1D309FF1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994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B3E451B-DC06-4665-9C74-31F16AD2BC19}" type="datetime1">
              <a:rPr/>
              <a:pPr/>
              <a:t>10.11.2014</a:t>
            </a:fld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0A788E5-5FC2-4263-B769-25DA57BBC6C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914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AA96981-5BA7-431B-9D53-66455C1AE48D}" type="datetime1">
              <a:rPr/>
              <a:pPr/>
              <a:t>10.11.2014</a:t>
            </a:fld>
            <a:endParaRPr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E85E8F2-2DF4-48E1-BD5B-03E434B08B8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213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540CDEB9-F96A-4EA3-8F60-2D46FF182229}" type="datetime1">
              <a:rPr/>
              <a:pPr/>
              <a:t>10.11.2014</a:t>
            </a:fld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4A842C0-0382-47F9-A5C4-3F9D7E12180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92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EEBBB61-A0C1-4C95-9435-3BC3CBA4F60B}" type="datetime1">
              <a:rPr/>
              <a:pPr/>
              <a:t>10.11.2014</a:t>
            </a:fld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64E0D856-F438-4788-833D-A3D922F69EB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6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fld id="{5545052B-D2F5-4A6C-9C4F-3A717C492211}" type="datetime1">
              <a:rPr/>
              <a:pPr/>
              <a:t>10.11.2014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fld id="{4A402DE1-BBA5-4BB0-B22B-F99B520FB76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637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/>
          <p:nvPr/>
        </p:nvSpPr>
        <p:spPr>
          <a:xfrm>
            <a:off x="2555776" y="2420888"/>
            <a:ext cx="6035038" cy="1938992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12701" dir="2400290" algn="tl">
              <a:srgbClr val="632523">
                <a:alpha val="50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dirty="0" smtClean="0">
                <a:solidFill>
                  <a:srgbClr val="632523"/>
                </a:solidFill>
                <a:latin typeface="Arial" pitchFamily="34"/>
                <a:cs typeface="Arial" pitchFamily="34"/>
              </a:rPr>
              <a:t>Технология организации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dirty="0" smtClean="0">
                <a:solidFill>
                  <a:srgbClr val="632523"/>
                </a:solidFill>
                <a:latin typeface="Arial" pitchFamily="34"/>
                <a:cs typeface="Arial" pitchFamily="34"/>
              </a:rPr>
              <a:t> групповой работы в начальной школе</a:t>
            </a:r>
            <a:endParaRPr lang="ru-RU" sz="4000" dirty="0">
              <a:solidFill>
                <a:srgbClr val="632523"/>
              </a:solidFill>
              <a:latin typeface="Arial"/>
            </a:endParaRPr>
          </a:p>
        </p:txBody>
      </p:sp>
      <p:sp>
        <p:nvSpPr>
          <p:cNvPr id="5" name="Прямоугольник 8"/>
          <p:cNvSpPr/>
          <p:nvPr/>
        </p:nvSpPr>
        <p:spPr>
          <a:xfrm>
            <a:off x="1857356" y="0"/>
            <a:ext cx="7286643" cy="7078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kern="0" dirty="0" smtClean="0">
                <a:solidFill>
                  <a:srgbClr val="632523"/>
                </a:solidFill>
                <a:latin typeface="Arial" pitchFamily="34"/>
                <a:cs typeface="Arial" pitchFamily="34"/>
              </a:rPr>
              <a:t>МБОУ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kern="0" dirty="0" smtClean="0">
                <a:solidFill>
                  <a:srgbClr val="632523"/>
                </a:solidFill>
                <a:latin typeface="Arial" pitchFamily="34"/>
                <a:cs typeface="Arial" pitchFamily="34"/>
              </a:rPr>
              <a:t> Васильевская средняя общеобразовательная школа</a:t>
            </a:r>
            <a:endParaRPr lang="ru-RU" sz="2000" dirty="0">
              <a:solidFill>
                <a:srgbClr val="632523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Прямоугольник 9"/>
          <p:cNvSpPr/>
          <p:nvPr/>
        </p:nvSpPr>
        <p:spPr>
          <a:xfrm>
            <a:off x="2107951" y="5157192"/>
            <a:ext cx="6712522" cy="132343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>
                <a:solidFill>
                  <a:srgbClr val="632523"/>
                </a:solidFill>
                <a:latin typeface="Arial" pitchFamily="34"/>
                <a:cs typeface="Arial" pitchFamily="34"/>
              </a:rPr>
              <a:t>Работу выполнила</a:t>
            </a:r>
          </a:p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 smtClean="0">
                <a:solidFill>
                  <a:srgbClr val="632523"/>
                </a:solidFill>
                <a:latin typeface="Arial" pitchFamily="34"/>
                <a:cs typeface="Arial" pitchFamily="34"/>
              </a:rPr>
              <a:t>Полупанова Елена Михайловна,</a:t>
            </a:r>
            <a:endParaRPr lang="ru-RU" sz="2000" dirty="0">
              <a:solidFill>
                <a:srgbClr val="632523"/>
              </a:solidFill>
              <a:latin typeface="Arial" pitchFamily="34"/>
              <a:cs typeface="Arial" pitchFamily="34"/>
            </a:endParaRPr>
          </a:p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>
                <a:solidFill>
                  <a:srgbClr val="632523"/>
                </a:solidFill>
                <a:latin typeface="Arial" pitchFamily="34"/>
                <a:cs typeface="Arial" pitchFamily="34"/>
              </a:rPr>
              <a:t>учитель </a:t>
            </a:r>
            <a:r>
              <a:rPr lang="ru-RU" sz="2000" dirty="0" smtClean="0">
                <a:solidFill>
                  <a:srgbClr val="632523"/>
                </a:solidFill>
                <a:latin typeface="Arial" pitchFamily="34"/>
                <a:cs typeface="Arial" pitchFamily="34"/>
              </a:rPr>
              <a:t>начальных классов второй </a:t>
            </a:r>
            <a:r>
              <a:rPr lang="ru-RU" sz="2000" dirty="0">
                <a:solidFill>
                  <a:srgbClr val="632523"/>
                </a:solidFill>
                <a:latin typeface="Arial" pitchFamily="34"/>
                <a:cs typeface="Arial" pitchFamily="34"/>
              </a:rPr>
              <a:t>квалификационной категории</a:t>
            </a:r>
          </a:p>
        </p:txBody>
      </p:sp>
      <p:sp>
        <p:nvSpPr>
          <p:cNvPr id="7" name="Дата 10"/>
          <p:cNvSpPr txBox="1"/>
          <p:nvPr/>
        </p:nvSpPr>
        <p:spPr>
          <a:xfrm>
            <a:off x="2000231" y="1285856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97D676-6582-4B16-9C8D-5DF52D98985C}" type="datetime1">
              <a:rPr lang="ru-RU" sz="1600">
                <a:solidFill>
                  <a:srgbClr val="1E1C11"/>
                </a:solidFill>
                <a:latin typeface="Arial" pitchFamily="34"/>
                <a:cs typeface="Arial" pitchFamily="34"/>
              </a:rPr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10.11.2014</a:t>
            </a:fld>
            <a:endParaRPr lang="ru-RU" sz="1600" dirty="0">
              <a:solidFill>
                <a:srgbClr val="1E1C11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1584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851104" cy="1052736"/>
          </a:xfrm>
        </p:spPr>
        <p:txBody>
          <a:bodyPr/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Цель групповой работы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276872"/>
            <a:ext cx="6635080" cy="41764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активное включение каждого ученика в процесс усвоения учебного материала.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 t="3488" b="11240"/>
          <a:stretch>
            <a:fillRect/>
          </a:stretch>
        </p:blipFill>
        <p:spPr>
          <a:xfrm>
            <a:off x="3866878" y="4313965"/>
            <a:ext cx="2798146" cy="1799996"/>
          </a:xfrm>
          <a:prstGeom prst="rect">
            <a:avLst/>
          </a:prstGeom>
          <a:noFill/>
          <a:ln>
            <a:noFill/>
          </a:ln>
          <a:effectLst>
            <a:outerShdw dist="114303" dir="2399971" algn="tl">
              <a:srgbClr val="953735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087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563072" cy="648072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Задачи групповой работы: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700809"/>
            <a:ext cx="6480720" cy="4248472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ктивизация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познавательной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деятельности;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азвитие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навыков самостоятельной учебной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деятельности;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азвитие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умений успешного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общения; 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овершенствование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межличностных отношений в классе.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552728" cy="792088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Деятельность учителя во время проведения групповой работы.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2060848"/>
            <a:ext cx="6779096" cy="40653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Учитель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 работающий на занятиях с малыми группами: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рганизует;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онтролирует;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предлагает участникам разные варианты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решений;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выступает в роли наставника или источника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информации;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оценивает работу учеников.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6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1084984"/>
          </a:xfrm>
        </p:spPr>
        <p:txBody>
          <a:bodyPr/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Виды групповой работы.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277071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Работа в парах.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Мозговой штурм.  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Игра «Продолжи».  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Охота за сокровищами.  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Снежный ком.  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Мозаичная группа, или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пазлы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Прием «Зигзаг».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2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480720" cy="7200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Правила работы в группе: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700808"/>
            <a:ext cx="6779096" cy="4824536"/>
          </a:xfrm>
        </p:spPr>
        <p:txBody>
          <a:bodyPr/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слушай внимательно партнера по общению;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отмечай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прежде всего положительное;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уважай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чужие ошибки, вежливо объясни свое мнение;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старайся работать хорошо;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затруднениях проси помощи у партнера и оказывай эту помощь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сам;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результатом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работы пары/группы является ваше общее мнение;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помни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, вместе вы можете сделать гораздо больше, чем каждый по отдельности;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поблагодари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партнера за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2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851104" cy="648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Плюсы и минусы групповой работы.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51720" y="1268760"/>
            <a:ext cx="3096344" cy="72007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Плюсы: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2"/>
          </p:nvPr>
        </p:nvSpPr>
        <p:spPr>
          <a:xfrm>
            <a:off x="1979712" y="2204864"/>
            <a:ext cx="3312368" cy="3888432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Повышается учебная и познавательная мотивация.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Снижается уровень тревожности учащихся.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В группе выше обучаемость, эффективность усвоения и актуализации знаний.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Улучшается психологический климат в классе.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>
          <a:xfrm>
            <a:off x="5580112" y="1268760"/>
            <a:ext cx="3106686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Минусы: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4"/>
          </p:nvPr>
        </p:nvSpPr>
        <p:spPr>
          <a:xfrm>
            <a:off x="5508104" y="2174872"/>
            <a:ext cx="3312367" cy="3918424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Ученики могут пользоваться результатами труда более сильных одноклассников.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Трудности при разделении на группы.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4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6563072" cy="764704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Советы  учителю: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65104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не принуждайте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 общей работе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всех детей;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групповая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работа должна занимать не более 15-20 минут в I – II классах, не более 20-30 минут – в III – IV классах;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нельзя требовать в классе абсолютной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тишины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17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707088" cy="908720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Литература о групповой работе: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268760"/>
            <a:ext cx="6707088" cy="4824537"/>
          </a:xfrm>
        </p:spPr>
        <p:txBody>
          <a:bodyPr/>
          <a:lstStyle/>
          <a:p>
            <a:pPr lvl="0" eaLnBrk="0" fontAlgn="base" hangingPunct="0"/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Цукерман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Г.А. Введение в школьную жизнь. - М.: Новая жизнь, 1994.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/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Цукерман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Г.А. Виды общения в обучении. Томск : Пеленг, 1993.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Глазкова А. Организация индивидуальной, групповой, коллективной деятельности. // Начальная школа.- 1999,   № 10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Чередов И.М. Формы учебной работы в средней школе: Книга для учителя. М.: Просвещение, 1988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/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Курятов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В.М. Как организовать обучение в малых группах. СПб.: Педагогика, 2000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9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363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Презентация PowerPoint</vt:lpstr>
      <vt:lpstr>Цель групповой работы:</vt:lpstr>
      <vt:lpstr>Задачи групповой работы: </vt:lpstr>
      <vt:lpstr> Деятельность учителя во время проведения групповой работы. </vt:lpstr>
      <vt:lpstr>Виды групповой работы. </vt:lpstr>
      <vt:lpstr>Правила работы в группе:</vt:lpstr>
      <vt:lpstr>Плюсы и минусы групповой работы. </vt:lpstr>
      <vt:lpstr> Советы  учителю: </vt:lpstr>
      <vt:lpstr> Литература о групповой работе: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Полупанов Виктор Владиславович</dc:creator>
  <cp:lastModifiedBy>Полупанов Виктор Владиславович</cp:lastModifiedBy>
  <cp:revision>9</cp:revision>
  <dcterms:created xsi:type="dcterms:W3CDTF">2014-11-10T16:04:40Z</dcterms:created>
  <dcterms:modified xsi:type="dcterms:W3CDTF">2014-11-10T17:46:40Z</dcterms:modified>
</cp:coreProperties>
</file>