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0" r:id="rId2"/>
    <p:sldId id="261" r:id="rId3"/>
    <p:sldId id="262" r:id="rId4"/>
    <p:sldId id="263" r:id="rId5"/>
    <p:sldId id="282" r:id="rId6"/>
    <p:sldId id="283" r:id="rId7"/>
    <p:sldId id="284" r:id="rId8"/>
    <p:sldId id="285" r:id="rId9"/>
    <p:sldId id="294" r:id="rId10"/>
    <p:sldId id="299" r:id="rId11"/>
    <p:sldId id="302" r:id="rId12"/>
    <p:sldId id="288" r:id="rId13"/>
    <p:sldId id="295" r:id="rId14"/>
    <p:sldId id="292" r:id="rId15"/>
    <p:sldId id="268" r:id="rId16"/>
    <p:sldId id="269" r:id="rId17"/>
    <p:sldId id="270" r:id="rId18"/>
    <p:sldId id="271" r:id="rId19"/>
    <p:sldId id="272" r:id="rId20"/>
    <p:sldId id="277" r:id="rId21"/>
    <p:sldId id="30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иша" initials="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0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D936C-39DC-446B-A142-FBBC5A0E4B82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82462-83C7-4815-93AB-5B4A61A7E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57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>
            <a:lvl1pPr>
              <a:defRPr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79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bg2">
                  <a:lumMod val="25000"/>
                </a:schemeClr>
              </a:contourClr>
            </a:sp3d>
          </a:bodyPr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90558"/>
      </p:ext>
    </p:extLst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48932"/>
      </p:ext>
    </p:extLst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4454B-6076-4227-A72E-81FBC73760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1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83962"/>
      </p:ext>
    </p:extLst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17712"/>
      </p:ext>
    </p:extLst>
  </p:cSld>
  <p:clrMapOvr>
    <a:masterClrMapping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0305"/>
            <a:ext cx="4040188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65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041775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24282"/>
      </p:ext>
    </p:extLst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42795"/>
      </p:ext>
    </p:extLst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46125"/>
      </p:ext>
    </p:extLst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32377"/>
      </p:ext>
    </p:extLst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60213"/>
      </p:ext>
    </p:extLst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24215"/>
      </p:ext>
    </p:extLst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84" y="571480"/>
            <a:ext cx="640081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14" y="1600200"/>
            <a:ext cx="74723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5F26-DA64-4D27-9D2D-D1B6044C96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0E37-A118-41DF-B88C-D135393E6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7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lang="ru-RU" sz="3200" kern="1200" dirty="0"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79000"/>
                </a:schemeClr>
              </a:gs>
            </a:gsLst>
            <a:lin ang="5400000" scaled="0"/>
            <a:tileRect/>
          </a:gradFill>
          <a:effectLst>
            <a:outerShdw blurRad="241300" dist="38100" dir="5400000" rotWithShape="0">
              <a:schemeClr val="bg2">
                <a:lumMod val="10000"/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6.gif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6.gif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6.gi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5.jpeg"/><Relationship Id="rId1" Type="http://schemas.openxmlformats.org/officeDocument/2006/relationships/tags" Target="../tags/tag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9018" y="1460409"/>
            <a:ext cx="7049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работы учителя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преодолению трудностей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обучающихся при формировании УУД.</a:t>
            </a:r>
          </a:p>
        </p:txBody>
      </p:sp>
      <p:pic>
        <p:nvPicPr>
          <p:cNvPr id="4" name="Picture 7" descr="11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083" y="3663029"/>
            <a:ext cx="1668603" cy="239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110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123" y="3679724"/>
            <a:ext cx="2205041" cy="238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1357">
            <a:off x="6700740" y="294269"/>
            <a:ext cx="2239661" cy="143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61709" y="6009221"/>
            <a:ext cx="2317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Автор </a:t>
            </a:r>
            <a:r>
              <a:rPr lang="ru-RU" sz="1200" b="1" dirty="0" err="1" smtClean="0">
                <a:solidFill>
                  <a:srgbClr val="C00000"/>
                </a:solidFill>
              </a:rPr>
              <a:t>Мизонова</a:t>
            </a:r>
            <a:r>
              <a:rPr lang="ru-RU" sz="1200" b="1" dirty="0" smtClean="0">
                <a:solidFill>
                  <a:srgbClr val="C00000"/>
                </a:solidFill>
              </a:rPr>
              <a:t> О.В.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Учитель начальных классов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ГБОУ ООШ № 39 г. Сызрань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Самарской области</a:t>
            </a:r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8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704777">
            <a:off x="7085475" y="3028950"/>
            <a:ext cx="962025" cy="800100"/>
          </a:xfrm>
          <a:prstGeom prst="rect">
            <a:avLst/>
          </a:prstGeom>
          <a:noFill/>
        </p:spPr>
      </p:pic>
      <p:pic>
        <p:nvPicPr>
          <p:cNvPr id="9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15546">
            <a:off x="6983030" y="4061963"/>
            <a:ext cx="962025" cy="800100"/>
          </a:xfrm>
          <a:prstGeom prst="rect">
            <a:avLst/>
          </a:prstGeom>
          <a:noFill/>
        </p:spPr>
      </p:pic>
      <p:pic>
        <p:nvPicPr>
          <p:cNvPr id="10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844124">
            <a:off x="8025366" y="2228850"/>
            <a:ext cx="962025" cy="800100"/>
          </a:xfrm>
          <a:prstGeom prst="rect">
            <a:avLst/>
          </a:prstGeom>
          <a:noFill/>
        </p:spPr>
      </p:pic>
      <p:pic>
        <p:nvPicPr>
          <p:cNvPr id="11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915060">
            <a:off x="2195736" y="610551"/>
            <a:ext cx="962025" cy="8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8589340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2268" y="116632"/>
            <a:ext cx="4560091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Основные формы организации работы со слабыми </a:t>
            </a:r>
            <a:r>
              <a:rPr lang="ru-RU" sz="2000" b="1" i="1" dirty="0" smtClean="0">
                <a:solidFill>
                  <a:srgbClr val="C00000"/>
                </a:solidFill>
              </a:rPr>
              <a:t>учениками</a:t>
            </a:r>
            <a:r>
              <a:rPr lang="ru-RU" sz="2000" b="1" i="1" dirty="0">
                <a:solidFill>
                  <a:srgbClr val="C00000"/>
                </a:solidFill>
              </a:rPr>
              <a:t>:</a:t>
            </a:r>
          </a:p>
          <a:p>
            <a:r>
              <a:rPr lang="ru-RU" sz="2000" i="1" dirty="0">
                <a:solidFill>
                  <a:srgbClr val="C00000"/>
                </a:solidFill>
              </a:rPr>
              <a:t> </a:t>
            </a:r>
            <a:r>
              <a:rPr lang="ru-RU" sz="2000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- </a:t>
            </a:r>
            <a:r>
              <a:rPr lang="ru-RU" sz="2000" i="1" dirty="0">
                <a:solidFill>
                  <a:srgbClr val="C00000"/>
                </a:solidFill>
              </a:rPr>
              <a:t>индивидуальная работа на уроке;</a:t>
            </a:r>
          </a:p>
          <a:p>
            <a:r>
              <a:rPr lang="ru-RU" sz="2000" i="1" dirty="0">
                <a:solidFill>
                  <a:srgbClr val="C00000"/>
                </a:solidFill>
              </a:rPr>
              <a:t> </a:t>
            </a:r>
            <a:r>
              <a:rPr lang="ru-RU" sz="2000" i="1" dirty="0" smtClean="0">
                <a:solidFill>
                  <a:srgbClr val="C00000"/>
                </a:solidFill>
              </a:rPr>
              <a:t> </a:t>
            </a:r>
            <a:r>
              <a:rPr lang="ru-RU" sz="2000" i="1" dirty="0">
                <a:solidFill>
                  <a:srgbClr val="C00000"/>
                </a:solidFill>
              </a:rPr>
              <a:t>- работа в группе с сильным учеником;</a:t>
            </a:r>
          </a:p>
          <a:p>
            <a:r>
              <a:rPr lang="ru-RU" sz="2000" i="1" dirty="0">
                <a:solidFill>
                  <a:srgbClr val="C00000"/>
                </a:solidFill>
              </a:rPr>
              <a:t> </a:t>
            </a:r>
            <a:r>
              <a:rPr lang="ru-RU" sz="2000" i="1" dirty="0" smtClean="0">
                <a:solidFill>
                  <a:srgbClr val="C00000"/>
                </a:solidFill>
              </a:rPr>
              <a:t>- </a:t>
            </a:r>
            <a:r>
              <a:rPr lang="ru-RU" sz="2000" i="1" dirty="0">
                <a:solidFill>
                  <a:srgbClr val="C00000"/>
                </a:solidFill>
              </a:rPr>
              <a:t>работа по карточкам с дифференцированными заданиями;</a:t>
            </a:r>
          </a:p>
          <a:p>
            <a:r>
              <a:rPr lang="ru-RU" sz="2000" i="1" dirty="0">
                <a:solidFill>
                  <a:srgbClr val="C00000"/>
                </a:solidFill>
              </a:rPr>
              <a:t> </a:t>
            </a:r>
            <a:r>
              <a:rPr lang="ru-RU" sz="2000" i="1" dirty="0" smtClean="0">
                <a:solidFill>
                  <a:srgbClr val="C00000"/>
                </a:solidFill>
              </a:rPr>
              <a:t> </a:t>
            </a:r>
            <a:r>
              <a:rPr lang="ru-RU" sz="2000" i="1" dirty="0">
                <a:solidFill>
                  <a:srgbClr val="C00000"/>
                </a:solidFill>
              </a:rPr>
              <a:t>- выполнение «трудных» заданий с помощью опорных схем</a:t>
            </a:r>
            <a:r>
              <a:rPr lang="ru-RU" sz="2000" i="1" dirty="0" smtClean="0">
                <a:solidFill>
                  <a:srgbClr val="C00000"/>
                </a:solidFill>
              </a:rPr>
              <a:t>,  </a:t>
            </a:r>
            <a:r>
              <a:rPr lang="ru-RU" sz="2000" i="1" dirty="0">
                <a:solidFill>
                  <a:srgbClr val="C00000"/>
                </a:solidFill>
              </a:rPr>
              <a:t>карточек; </a:t>
            </a:r>
          </a:p>
          <a:p>
            <a:r>
              <a:rPr lang="ru-RU" sz="2000" i="1" dirty="0">
                <a:solidFill>
                  <a:srgbClr val="C00000"/>
                </a:solidFill>
              </a:rPr>
              <a:t> </a:t>
            </a:r>
            <a:r>
              <a:rPr lang="ru-RU" sz="2000" i="1" dirty="0" smtClean="0">
                <a:solidFill>
                  <a:srgbClr val="C00000"/>
                </a:solidFill>
              </a:rPr>
              <a:t>- </a:t>
            </a:r>
            <a:r>
              <a:rPr lang="ru-RU" sz="2000" i="1" dirty="0">
                <a:solidFill>
                  <a:srgbClr val="C00000"/>
                </a:solidFill>
              </a:rPr>
              <a:t>подготовка устных ответов, пересказов, правил с помощью</a:t>
            </a:r>
          </a:p>
          <a:p>
            <a:r>
              <a:rPr lang="ru-RU" sz="2000" i="1" dirty="0">
                <a:solidFill>
                  <a:srgbClr val="C00000"/>
                </a:solidFill>
              </a:rPr>
              <a:t>    памяток;</a:t>
            </a:r>
          </a:p>
          <a:p>
            <a:r>
              <a:rPr lang="ru-RU" sz="2000" i="1" dirty="0">
                <a:solidFill>
                  <a:srgbClr val="C00000"/>
                </a:solidFill>
              </a:rPr>
              <a:t> </a:t>
            </a:r>
            <a:r>
              <a:rPr lang="ru-RU" sz="2000" i="1" dirty="0" smtClean="0">
                <a:solidFill>
                  <a:srgbClr val="C00000"/>
                </a:solidFill>
              </a:rPr>
              <a:t>- </a:t>
            </a:r>
            <a:r>
              <a:rPr lang="ru-RU" sz="2000" i="1" dirty="0">
                <a:solidFill>
                  <a:srgbClr val="C00000"/>
                </a:solidFill>
              </a:rPr>
              <a:t>дополнительные занятия с учащимися в группе продлённого </a:t>
            </a:r>
          </a:p>
          <a:p>
            <a:r>
              <a:rPr lang="ru-RU" sz="2000" i="1" dirty="0">
                <a:solidFill>
                  <a:srgbClr val="C00000"/>
                </a:solidFill>
              </a:rPr>
              <a:t>    дня;</a:t>
            </a:r>
          </a:p>
          <a:p>
            <a:r>
              <a:rPr lang="ru-RU" sz="2000" i="1" dirty="0">
                <a:solidFill>
                  <a:srgbClr val="C00000"/>
                </a:solidFill>
              </a:rPr>
              <a:t> </a:t>
            </a:r>
            <a:r>
              <a:rPr lang="ru-RU" sz="2000" i="1" dirty="0" smtClean="0">
                <a:solidFill>
                  <a:srgbClr val="C00000"/>
                </a:solidFill>
              </a:rPr>
              <a:t> </a:t>
            </a:r>
            <a:r>
              <a:rPr lang="ru-RU" sz="2000" i="1" dirty="0">
                <a:solidFill>
                  <a:srgbClr val="C00000"/>
                </a:solidFill>
              </a:rPr>
              <a:t>- вовлечение учащихся в активное участие во внеурочных</a:t>
            </a:r>
          </a:p>
          <a:p>
            <a:r>
              <a:rPr lang="ru-RU" sz="2000" i="1" dirty="0">
                <a:solidFill>
                  <a:srgbClr val="C00000"/>
                </a:solidFill>
              </a:rPr>
              <a:t>    мероприятиях, жизни класса, </a:t>
            </a:r>
            <a:r>
              <a:rPr lang="ru-RU" sz="2000" i="1" dirty="0" smtClean="0">
                <a:solidFill>
                  <a:srgbClr val="C00000"/>
                </a:solidFill>
              </a:rPr>
              <a:t> выполнение </a:t>
            </a:r>
            <a:r>
              <a:rPr lang="ru-RU" sz="2000" i="1" dirty="0">
                <a:solidFill>
                  <a:srgbClr val="C00000"/>
                </a:solidFill>
              </a:rPr>
              <a:t>общественных</a:t>
            </a:r>
          </a:p>
          <a:p>
            <a:r>
              <a:rPr lang="ru-RU" sz="2000" i="1" dirty="0">
                <a:solidFill>
                  <a:srgbClr val="C00000"/>
                </a:solidFill>
              </a:rPr>
              <a:t>    поручений, внеклассных занятиях.</a:t>
            </a:r>
          </a:p>
          <a:p>
            <a:r>
              <a:rPr lang="ru-RU" sz="2000" i="1" dirty="0">
                <a:solidFill>
                  <a:srgbClr val="C00000"/>
                </a:solidFill>
              </a:rPr>
              <a:t> </a:t>
            </a:r>
          </a:p>
        </p:txBody>
      </p:sp>
      <p:pic>
        <p:nvPicPr>
          <p:cNvPr id="3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458376">
            <a:off x="1259632" y="1959615"/>
            <a:ext cx="962025" cy="800100"/>
          </a:xfrm>
          <a:prstGeom prst="rect">
            <a:avLst/>
          </a:prstGeom>
          <a:noFill/>
        </p:spPr>
      </p:pic>
      <p:pic>
        <p:nvPicPr>
          <p:cNvPr id="4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091680">
            <a:off x="7668344" y="1340768"/>
            <a:ext cx="962025" cy="800100"/>
          </a:xfrm>
          <a:prstGeom prst="rect">
            <a:avLst/>
          </a:prstGeom>
          <a:noFill/>
        </p:spPr>
      </p:pic>
      <p:pic>
        <p:nvPicPr>
          <p:cNvPr id="3074" name="Picture 2" descr="http://ia124.mycdn.me/getImage?photoId=541756318969&amp;photoType=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90281"/>
            <a:ext cx="3252269" cy="243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74597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3124200"/>
            <a:ext cx="962025" cy="800100"/>
          </a:xfrm>
          <a:prstGeom prst="rect">
            <a:avLst/>
          </a:prstGeom>
          <a:noFill/>
        </p:spPr>
      </p:pic>
      <p:pic>
        <p:nvPicPr>
          <p:cNvPr id="10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1975" y="2743200"/>
            <a:ext cx="962025" cy="800100"/>
          </a:xfrm>
          <a:prstGeom prst="rect">
            <a:avLst/>
          </a:prstGeom>
          <a:noFill/>
        </p:spPr>
      </p:pic>
      <p:pic>
        <p:nvPicPr>
          <p:cNvPr id="11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4648200"/>
            <a:ext cx="962025" cy="800100"/>
          </a:xfrm>
          <a:prstGeom prst="rect">
            <a:avLst/>
          </a:prstGeom>
          <a:noFill/>
        </p:spPr>
      </p:pic>
      <p:pic>
        <p:nvPicPr>
          <p:cNvPr id="12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295400"/>
            <a:ext cx="962025" cy="800100"/>
          </a:xfrm>
          <a:prstGeom prst="rect">
            <a:avLst/>
          </a:prstGeom>
          <a:noFill/>
        </p:spPr>
      </p:pic>
      <p:pic>
        <p:nvPicPr>
          <p:cNvPr id="1027" name="Picture 3" descr="C:\Users\миша\Desktop\фотокарточки\SAM_137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64905"/>
            <a:ext cx="3219821" cy="42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иша\Desktop\фотокарточки\SAM_137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3219821" cy="42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иша\Desktop\фотокарточки\SAM_137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564905"/>
            <a:ext cx="321982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миша\Desktop\фотокарточки\SAM_137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64" y="2584107"/>
            <a:ext cx="321982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миша\Desktop\фотокарточки\SAM_139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62" y="2599186"/>
            <a:ext cx="3219822" cy="42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миша\Desktop\фотокарточки\SAM_1395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99118"/>
            <a:ext cx="3194111" cy="425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миша\Desktop\фотокарточки\SAM_1398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5" y="2593302"/>
            <a:ext cx="3194111" cy="425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миша\Desktop\фотокарточки\SAM_1399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16698"/>
            <a:ext cx="3219821" cy="42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миша\Desktop\фотокарточки\SAM_1400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36957"/>
            <a:ext cx="3278902" cy="437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миша\Desktop\фотокарточки\SAM_1401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61" y="2536957"/>
            <a:ext cx="3279628" cy="43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188640"/>
            <a:ext cx="52431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Виды работ со слабоуспевающими учениками</a:t>
            </a:r>
            <a:r>
              <a:rPr lang="ru-RU" i="1" dirty="0">
                <a:solidFill>
                  <a:srgbClr val="C00000"/>
                </a:solidFill>
              </a:rPr>
              <a:t> </a:t>
            </a:r>
          </a:p>
          <a:p>
            <a:pPr lvl="0"/>
            <a:r>
              <a:rPr lang="ru-RU" i="1" dirty="0">
                <a:solidFill>
                  <a:srgbClr val="C00000"/>
                </a:solidFill>
              </a:rPr>
              <a:t>Карточки для индивидуальной работы. </a:t>
            </a:r>
          </a:p>
          <a:p>
            <a:pPr lvl="0"/>
            <a:r>
              <a:rPr lang="ru-RU" i="1" dirty="0">
                <a:solidFill>
                  <a:srgbClr val="C00000"/>
                </a:solidFill>
              </a:rPr>
              <a:t>Задания с выбором ответа. </a:t>
            </a:r>
          </a:p>
          <a:p>
            <a:pPr lvl="0"/>
            <a:r>
              <a:rPr lang="ru-RU" i="1" dirty="0">
                <a:solidFill>
                  <a:srgbClr val="C00000"/>
                </a:solidFill>
              </a:rPr>
              <a:t>Деформированные задания. </a:t>
            </a:r>
          </a:p>
          <a:p>
            <a:pPr lvl="0"/>
            <a:r>
              <a:rPr lang="ru-RU" i="1" dirty="0">
                <a:solidFill>
                  <a:srgbClr val="C00000"/>
                </a:solidFill>
              </a:rPr>
              <a:t>“Разрезные” теоремы. </a:t>
            </a:r>
          </a:p>
          <a:p>
            <a:pPr lvl="0"/>
            <a:r>
              <a:rPr lang="ru-RU" i="1" dirty="0">
                <a:solidFill>
                  <a:srgbClr val="C00000"/>
                </a:solidFill>
              </a:rPr>
              <a:t>Перфокарты. </a:t>
            </a:r>
          </a:p>
          <a:p>
            <a:pPr lvl="0"/>
            <a:r>
              <a:rPr lang="ru-RU" i="1" dirty="0">
                <a:solidFill>
                  <a:srgbClr val="C00000"/>
                </a:solidFill>
              </a:rPr>
              <a:t>Карточки - тренажеры. </a:t>
            </a:r>
          </a:p>
          <a:p>
            <a:pPr lvl="0"/>
            <a:r>
              <a:rPr lang="ru-RU" i="1" dirty="0">
                <a:solidFill>
                  <a:srgbClr val="C00000"/>
                </a:solidFill>
              </a:rPr>
              <a:t>Творческие задания. </a:t>
            </a:r>
          </a:p>
          <a:p>
            <a:pPr lvl="0"/>
            <a:r>
              <a:rPr lang="ru-RU" i="1" dirty="0">
                <a:solidFill>
                  <a:srgbClr val="C00000"/>
                </a:solidFill>
              </a:rPr>
              <a:t> “Карточки-информаторы”, </a:t>
            </a:r>
          </a:p>
          <a:p>
            <a:pPr lvl="0"/>
            <a:r>
              <a:rPr lang="ru-RU" i="1" dirty="0">
                <a:solidFill>
                  <a:srgbClr val="C00000"/>
                </a:solidFill>
              </a:rPr>
              <a:t>“Карточки-с образцами решения”,</a:t>
            </a:r>
          </a:p>
          <a:p>
            <a:pPr lvl="0"/>
            <a:r>
              <a:rPr lang="ru-RU" i="1" dirty="0">
                <a:solidFill>
                  <a:srgbClr val="C00000"/>
                </a:solidFill>
              </a:rPr>
              <a:t> “</a:t>
            </a:r>
            <a:r>
              <a:rPr lang="ru-RU" i="1" dirty="0" smtClean="0">
                <a:solidFill>
                  <a:srgbClr val="C00000"/>
                </a:solidFill>
              </a:rPr>
              <a:t>Карточки-конспекты”</a:t>
            </a:r>
          </a:p>
          <a:p>
            <a:pPr lvl="0"/>
            <a:r>
              <a:rPr lang="ru-RU" i="1" dirty="0" err="1" smtClean="0">
                <a:solidFill>
                  <a:srgbClr val="C00000"/>
                </a:solidFill>
              </a:rPr>
              <a:t>Учебно</a:t>
            </a:r>
            <a:r>
              <a:rPr lang="ru-RU" i="1" dirty="0" smtClean="0">
                <a:solidFill>
                  <a:srgbClr val="C00000"/>
                </a:solidFill>
              </a:rPr>
              <a:t> – лабораторное оборудование по </a:t>
            </a:r>
            <a:r>
              <a:rPr lang="ru-RU" i="1" dirty="0" err="1" smtClean="0">
                <a:solidFill>
                  <a:srgbClr val="C00000"/>
                </a:solidFill>
              </a:rPr>
              <a:t>Фгос</a:t>
            </a:r>
            <a:endParaRPr lang="ru-RU" i="1" dirty="0" smtClean="0">
              <a:solidFill>
                <a:srgbClr val="C00000"/>
              </a:solidFill>
            </a:endParaRPr>
          </a:p>
          <a:p>
            <a:pPr lvl="0"/>
            <a:r>
              <a:rPr lang="ru-RU" i="1" dirty="0" err="1" smtClean="0">
                <a:solidFill>
                  <a:srgbClr val="C00000"/>
                </a:solidFill>
              </a:rPr>
              <a:t>Програмно</a:t>
            </a:r>
            <a:r>
              <a:rPr lang="ru-RU" i="1" dirty="0" smtClean="0">
                <a:solidFill>
                  <a:srgbClr val="C00000"/>
                </a:solidFill>
              </a:rPr>
              <a:t> – методическое обеспечение:</a:t>
            </a:r>
          </a:p>
          <a:p>
            <a:pPr marL="285750" lvl="0" indent="-285750">
              <a:buFontTx/>
              <a:buChar char="-"/>
            </a:pPr>
            <a:r>
              <a:rPr lang="ru-RU" i="1" dirty="0" smtClean="0">
                <a:solidFill>
                  <a:srgbClr val="C00000"/>
                </a:solidFill>
              </a:rPr>
              <a:t>«Фантазеры» ( технология, </a:t>
            </a:r>
            <a:r>
              <a:rPr lang="ru-RU" i="1" dirty="0" err="1" smtClean="0">
                <a:solidFill>
                  <a:srgbClr val="C00000"/>
                </a:solidFill>
              </a:rPr>
              <a:t>изи</a:t>
            </a:r>
            <a:r>
              <a:rPr lang="ru-RU" i="1" dirty="0" smtClean="0">
                <a:solidFill>
                  <a:srgbClr val="C00000"/>
                </a:solidFill>
              </a:rPr>
              <a:t>)</a:t>
            </a:r>
          </a:p>
          <a:p>
            <a:pPr marL="285750" lvl="0" indent="-285750">
              <a:buFontTx/>
              <a:buChar char="-"/>
            </a:pPr>
            <a:r>
              <a:rPr lang="ru-RU" i="1" dirty="0" smtClean="0">
                <a:solidFill>
                  <a:srgbClr val="C00000"/>
                </a:solidFill>
              </a:rPr>
              <a:t>«Академия младшего школьника»(математика, русский язык)</a:t>
            </a:r>
          </a:p>
          <a:p>
            <a:pPr marL="285750" lvl="0" indent="-285750">
              <a:buFontTx/>
              <a:buChar char="-"/>
            </a:pPr>
            <a:r>
              <a:rPr lang="ru-RU" i="1" dirty="0" smtClean="0">
                <a:solidFill>
                  <a:srgbClr val="C00000"/>
                </a:solidFill>
              </a:rPr>
              <a:t>И т. </a:t>
            </a:r>
            <a:r>
              <a:rPr lang="ru-RU" i="1" smtClean="0">
                <a:solidFill>
                  <a:srgbClr val="C00000"/>
                </a:solidFill>
              </a:rPr>
              <a:t>д.</a:t>
            </a:r>
            <a:endParaRPr lang="ru-RU" i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6607147"/>
      </p:ext>
    </p:extLst>
  </p:cSld>
  <p:clrMapOvr>
    <a:masterClrMapping/>
  </p:clrMapOvr>
  <p:transition advTm="34913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0"/>
            <a:ext cx="6372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Дифференцированный подход к обучению предусматривает использование соответствующих дидактических материалов:</a:t>
            </a:r>
            <a:r>
              <a:rPr lang="ru-RU" sz="2000" i="1" dirty="0">
                <a:solidFill>
                  <a:srgbClr val="C00000"/>
                </a:solidFill>
              </a:rPr>
              <a:t> </a:t>
            </a:r>
          </a:p>
          <a:p>
            <a:r>
              <a:rPr lang="ru-RU" sz="2000" i="1" dirty="0">
                <a:solidFill>
                  <a:srgbClr val="C00000"/>
                </a:solidFill>
              </a:rPr>
              <a:t> </a:t>
            </a:r>
          </a:p>
          <a:p>
            <a:pPr lvl="0"/>
            <a:r>
              <a:rPr lang="ru-RU" sz="2000" i="1" dirty="0">
                <a:solidFill>
                  <a:srgbClr val="C00000"/>
                </a:solidFill>
              </a:rPr>
              <a:t>специальных обучающих таблиц, плакатов и схем для самоконтроля; </a:t>
            </a:r>
          </a:p>
          <a:p>
            <a:pPr lvl="0"/>
            <a:r>
              <a:rPr lang="ru-RU" sz="2000" i="1" dirty="0">
                <a:solidFill>
                  <a:srgbClr val="C00000"/>
                </a:solidFill>
              </a:rPr>
              <a:t>карточек – заданий, определяющих условие предлагаемого задания, </a:t>
            </a:r>
          </a:p>
          <a:p>
            <a:pPr lvl="0"/>
            <a:r>
              <a:rPr lang="ru-RU" sz="2000" i="1" dirty="0">
                <a:solidFill>
                  <a:srgbClr val="C00000"/>
                </a:solidFill>
              </a:rPr>
              <a:t>карточек с текстами получаемой информации, сопровождаемой необходимыми разъяснениями, чертежами; </a:t>
            </a:r>
          </a:p>
          <a:p>
            <a:pPr lvl="0"/>
            <a:r>
              <a:rPr lang="ru-RU" sz="2000" i="1" dirty="0">
                <a:solidFill>
                  <a:srgbClr val="C00000"/>
                </a:solidFill>
              </a:rPr>
              <a:t>карточек, в которых показаны образцы того, как следует вести решения; </a:t>
            </a:r>
          </a:p>
          <a:p>
            <a:pPr lvl="0"/>
            <a:r>
              <a:rPr lang="ru-RU" sz="2000" i="1" dirty="0">
                <a:solidFill>
                  <a:srgbClr val="C00000"/>
                </a:solidFill>
              </a:rPr>
              <a:t>карточек-инструкций, в которых даются указания к выполнению заданий.</a:t>
            </a:r>
          </a:p>
        </p:txBody>
      </p:sp>
      <p:pic>
        <p:nvPicPr>
          <p:cNvPr id="4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532180">
            <a:off x="7740352" y="548680"/>
            <a:ext cx="962025" cy="800100"/>
          </a:xfrm>
          <a:prstGeom prst="rect">
            <a:avLst/>
          </a:prstGeom>
          <a:noFill/>
        </p:spPr>
      </p:pic>
      <p:pic>
        <p:nvPicPr>
          <p:cNvPr id="5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216375">
            <a:off x="611560" y="2228850"/>
            <a:ext cx="962025" cy="800100"/>
          </a:xfrm>
          <a:prstGeom prst="rect">
            <a:avLst/>
          </a:prstGeom>
          <a:noFill/>
        </p:spPr>
      </p:pic>
      <p:pic>
        <p:nvPicPr>
          <p:cNvPr id="2050" name="Picture 2" descr="http://ia124.mycdn.me/getImage?photoId=555767720953&amp;photoType=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765" y="4757576"/>
            <a:ext cx="2800565" cy="210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362669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иша\Desktop\фотокарточки\SAM_12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221088"/>
            <a:ext cx="3515882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иша\Desktop\фотокарточки\SAM_122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23066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иша\Desktop\фотокарточки\SAM_126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2" y="3068871"/>
            <a:ext cx="2841846" cy="378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миша\Desktop\фотокарточки\SAM_127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2" y="3068871"/>
            <a:ext cx="2844371" cy="379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миша\Desktop\фотокарточки\SAM_129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023066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миша\Desktop\фотокарточки\SAM_1302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23066"/>
            <a:ext cx="3779913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миша\Desktop\фотокарточки\SAM_1310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23066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3120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Для разнообразия учебных будней учителя часто используют разнообразные формы и жанры урока.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23427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Например:</a:t>
            </a:r>
          </a:p>
          <a:p>
            <a:pPr lvl="0"/>
            <a:r>
              <a:rPr lang="ru-RU" i="1" dirty="0" smtClean="0">
                <a:solidFill>
                  <a:srgbClr val="C00000"/>
                </a:solidFill>
              </a:rPr>
              <a:t>- урок-игра</a:t>
            </a:r>
            <a:endParaRPr lang="ru-RU" i="1" dirty="0">
              <a:solidFill>
                <a:srgbClr val="C00000"/>
              </a:solidFill>
            </a:endParaRPr>
          </a:p>
          <a:p>
            <a:pPr lvl="0"/>
            <a:r>
              <a:rPr lang="ru-RU" i="1" dirty="0" smtClean="0">
                <a:solidFill>
                  <a:srgbClr val="C00000"/>
                </a:solidFill>
              </a:rPr>
              <a:t>- урок-спектакль</a:t>
            </a:r>
            <a:endParaRPr lang="ru-RU" i="1" dirty="0">
              <a:solidFill>
                <a:srgbClr val="C00000"/>
              </a:solidFill>
            </a:endParaRPr>
          </a:p>
          <a:p>
            <a:pPr lvl="0"/>
            <a:r>
              <a:rPr lang="ru-RU" i="1" dirty="0" smtClean="0">
                <a:solidFill>
                  <a:srgbClr val="C00000"/>
                </a:solidFill>
              </a:rPr>
              <a:t>- урок-путешествие</a:t>
            </a:r>
            <a:endParaRPr lang="ru-RU" i="1" dirty="0">
              <a:solidFill>
                <a:srgbClr val="C00000"/>
              </a:solidFill>
            </a:endParaRPr>
          </a:p>
          <a:p>
            <a:pPr lvl="0"/>
            <a:r>
              <a:rPr lang="ru-RU" i="1" dirty="0" smtClean="0">
                <a:solidFill>
                  <a:srgbClr val="C00000"/>
                </a:solidFill>
              </a:rPr>
              <a:t>- урок-детектив</a:t>
            </a:r>
            <a:endParaRPr lang="ru-RU" i="1" dirty="0">
              <a:solidFill>
                <a:srgbClr val="C00000"/>
              </a:solidFill>
            </a:endParaRPr>
          </a:p>
          <a:p>
            <a:pPr lvl="0"/>
            <a:r>
              <a:rPr lang="ru-RU" i="1" dirty="0" smtClean="0">
                <a:solidFill>
                  <a:srgbClr val="C00000"/>
                </a:solidFill>
              </a:rPr>
              <a:t>- урок-сказка</a:t>
            </a:r>
            <a:endParaRPr lang="ru-RU" i="1" dirty="0">
              <a:solidFill>
                <a:srgbClr val="C00000"/>
              </a:solidFill>
            </a:endParaRPr>
          </a:p>
          <a:p>
            <a:pPr lvl="0"/>
            <a:r>
              <a:rPr lang="ru-RU" i="1" dirty="0" smtClean="0">
                <a:solidFill>
                  <a:srgbClr val="C00000"/>
                </a:solidFill>
              </a:rPr>
              <a:t>- урок-силовое </a:t>
            </a:r>
            <a:r>
              <a:rPr lang="ru-RU" i="1" dirty="0">
                <a:solidFill>
                  <a:srgbClr val="C00000"/>
                </a:solidFill>
              </a:rPr>
              <a:t>многоборье</a:t>
            </a:r>
          </a:p>
          <a:p>
            <a:pPr lvl="0"/>
            <a:r>
              <a:rPr lang="ru-RU" i="1" dirty="0" smtClean="0">
                <a:solidFill>
                  <a:srgbClr val="C00000"/>
                </a:solidFill>
              </a:rPr>
              <a:t>- урок-концерт</a:t>
            </a:r>
            <a:endParaRPr lang="ru-RU" i="1" dirty="0">
              <a:solidFill>
                <a:srgbClr val="C00000"/>
              </a:solidFill>
            </a:endParaRPr>
          </a:p>
          <a:p>
            <a:pPr lvl="0"/>
            <a:r>
              <a:rPr lang="ru-RU" i="1" dirty="0" smtClean="0">
                <a:solidFill>
                  <a:srgbClr val="C00000"/>
                </a:solidFill>
              </a:rPr>
              <a:t>- урок-картина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11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8365326">
            <a:off x="7380312" y="1544501"/>
            <a:ext cx="962025" cy="800100"/>
          </a:xfrm>
          <a:prstGeom prst="rect">
            <a:avLst/>
          </a:prstGeom>
          <a:noFill/>
        </p:spPr>
      </p:pic>
      <p:pic>
        <p:nvPicPr>
          <p:cNvPr id="12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4079155">
            <a:off x="2267744" y="1166222"/>
            <a:ext cx="962025" cy="800100"/>
          </a:xfrm>
          <a:prstGeom prst="rect">
            <a:avLst/>
          </a:prstGeom>
          <a:noFill/>
        </p:spPr>
      </p:pic>
      <p:pic>
        <p:nvPicPr>
          <p:cNvPr id="13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9140140">
            <a:off x="6516216" y="4437112"/>
            <a:ext cx="962025" cy="8001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9470698"/>
      </p:ext>
    </p:extLst>
  </p:cSld>
  <p:clrMapOvr>
    <a:masterClrMapping/>
  </p:clrMapOvr>
  <p:transition advTm="24523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"/>
            <a:ext cx="7046251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C00000"/>
                </a:solidFill>
              </a:rPr>
              <a:t>Предлагаем Вашему вниманию программу действий со слабоуспевающими учащимися.</a:t>
            </a:r>
            <a:endParaRPr lang="ru-RU" sz="1600" i="1" dirty="0">
              <a:solidFill>
                <a:srgbClr val="C00000"/>
              </a:solidFill>
            </a:endParaRPr>
          </a:p>
          <a:p>
            <a:r>
              <a:rPr lang="ru-RU" sz="1600" b="1" i="1" dirty="0">
                <a:solidFill>
                  <a:srgbClr val="C00000"/>
                </a:solidFill>
              </a:rPr>
              <a:t> </a:t>
            </a:r>
            <a:r>
              <a:rPr lang="ru-RU" sz="1600" b="1" i="1" dirty="0" smtClean="0">
                <a:solidFill>
                  <a:srgbClr val="C00000"/>
                </a:solidFill>
              </a:rPr>
              <a:t>1</a:t>
            </a:r>
            <a:r>
              <a:rPr lang="ru-RU" sz="1600" b="1" i="1" dirty="0">
                <a:solidFill>
                  <a:srgbClr val="C00000"/>
                </a:solidFill>
              </a:rPr>
              <a:t>. Программа деятельности ученика</a:t>
            </a:r>
            <a:endParaRPr lang="ru-RU" sz="1600" i="1" dirty="0">
              <a:solidFill>
                <a:srgbClr val="C00000"/>
              </a:solidFill>
            </a:endParaRPr>
          </a:p>
          <a:p>
            <a:r>
              <a:rPr lang="ru-RU" sz="1600" i="1" dirty="0">
                <a:solidFill>
                  <a:srgbClr val="C00000"/>
                </a:solidFill>
              </a:rPr>
              <a:t> 1.1. Ученик обязан выполнять домашнее задание, своевременно представлять учителю на проверку письменные работы.</a:t>
            </a:r>
          </a:p>
          <a:p>
            <a:r>
              <a:rPr lang="ru-RU" sz="1600" i="1" dirty="0">
                <a:solidFill>
                  <a:srgbClr val="C00000"/>
                </a:solidFill>
              </a:rPr>
              <a:t> 1.2. Ученик обязан работать в течение урока и выполнять все виды упражнений и заданий.</a:t>
            </a:r>
          </a:p>
          <a:p>
            <a:r>
              <a:rPr lang="ru-RU" sz="1600" i="1" dirty="0">
                <a:solidFill>
                  <a:srgbClr val="C00000"/>
                </a:solidFill>
              </a:rPr>
              <a:t> 1.3. Ученик, пропустивший занятия (по уважительной или без уважительной причины), обязан самостоятельно изучить учебный материал. В случае затруднения он может обратиться к учителю за консультацией.</a:t>
            </a:r>
          </a:p>
          <a:p>
            <a:r>
              <a:rPr lang="ru-RU" sz="1600" b="1" i="1" dirty="0">
                <a:solidFill>
                  <a:srgbClr val="C00000"/>
                </a:solidFill>
              </a:rPr>
              <a:t> </a:t>
            </a:r>
            <a:r>
              <a:rPr lang="ru-RU" sz="1600" b="1" i="1" dirty="0" smtClean="0">
                <a:solidFill>
                  <a:srgbClr val="C00000"/>
                </a:solidFill>
              </a:rPr>
              <a:t>2</a:t>
            </a:r>
            <a:r>
              <a:rPr lang="ru-RU" sz="1600" b="1" i="1" dirty="0">
                <a:solidFill>
                  <a:srgbClr val="C00000"/>
                </a:solidFill>
              </a:rPr>
              <a:t>. Программа деятельности родителей</a:t>
            </a:r>
            <a:endParaRPr lang="ru-RU" sz="1600" i="1" dirty="0">
              <a:solidFill>
                <a:srgbClr val="C00000"/>
              </a:solidFill>
            </a:endParaRPr>
          </a:p>
          <a:p>
            <a:r>
              <a:rPr lang="ru-RU" sz="1600" i="1" dirty="0">
                <a:solidFill>
                  <a:srgbClr val="C00000"/>
                </a:solidFill>
              </a:rPr>
              <a:t> 2.1. Родители обязаны явиться в школу по требованию педагога или классного руководителя.</a:t>
            </a:r>
          </a:p>
          <a:p>
            <a:r>
              <a:rPr lang="ru-RU" sz="1600" i="1" dirty="0">
                <a:solidFill>
                  <a:srgbClr val="C00000"/>
                </a:solidFill>
              </a:rPr>
              <a:t> 2.2. Родители обязаны контролировать выполнение домашнего задания учеником и его посещение ОУ.</a:t>
            </a:r>
          </a:p>
          <a:p>
            <a:r>
              <a:rPr lang="ru-RU" sz="1600" i="1" dirty="0">
                <a:solidFill>
                  <a:srgbClr val="C00000"/>
                </a:solidFill>
              </a:rPr>
              <a:t> 2.3. Родители обязаны помогать ребенку в освоении пропущенного учебного материала путем самостоятельных занятий или консультаций с учителем-предметником в случае отсутствия ученика на уроках по болезни или другим уважительным причинам.</a:t>
            </a:r>
          </a:p>
          <a:p>
            <a:r>
              <a:rPr lang="ru-RU" sz="1600" i="1" dirty="0">
                <a:solidFill>
                  <a:srgbClr val="C00000"/>
                </a:solidFill>
              </a:rPr>
              <a:t> 2.4. Родители имеют право посещать уроки, на которых учащийся показывает низкий результат.</a:t>
            </a:r>
          </a:p>
          <a:p>
            <a:r>
              <a:rPr lang="ru-RU" sz="1600" i="1" dirty="0">
                <a:solidFill>
                  <a:srgbClr val="C00000"/>
                </a:solidFill>
              </a:rPr>
              <a:t> 2.5. Родители имеют право обращаться за помощью к классному руководителю, психологу, социальному педагогу, администрации ОУ.</a:t>
            </a:r>
          </a:p>
          <a:p>
            <a:r>
              <a:rPr lang="ru-RU" sz="1600" i="1" dirty="0">
                <a:solidFill>
                  <a:srgbClr val="C00000"/>
                </a:solidFill>
              </a:rPr>
              <a:t> 2.6. В случае уклонения родителей от своих обязанностей на них и ребенка оформляются материалы для комиссии по делам несовершеннолетних и защите прав детей с целью принятия административных мер наказания.</a:t>
            </a:r>
          </a:p>
          <a:p>
            <a:r>
              <a:rPr lang="ru-RU" sz="1600" b="1" i="1" dirty="0">
                <a:solidFill>
                  <a:srgbClr val="C00000"/>
                </a:solidFill>
              </a:rPr>
              <a:t> </a:t>
            </a:r>
            <a:endParaRPr lang="ru-RU" sz="1600" i="1" dirty="0">
              <a:solidFill>
                <a:srgbClr val="C00000"/>
              </a:solidFill>
            </a:endParaRPr>
          </a:p>
          <a:p>
            <a:r>
              <a:rPr lang="ru-RU" dirty="0"/>
              <a:t> </a:t>
            </a:r>
          </a:p>
        </p:txBody>
      </p:sp>
      <p:pic>
        <p:nvPicPr>
          <p:cNvPr id="3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70092">
            <a:off x="827584" y="2420888"/>
            <a:ext cx="962025" cy="800100"/>
          </a:xfrm>
          <a:prstGeom prst="rect">
            <a:avLst/>
          </a:prstGeom>
          <a:noFill/>
        </p:spPr>
      </p:pic>
      <p:pic>
        <p:nvPicPr>
          <p:cNvPr id="4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498399">
            <a:off x="611560" y="4149080"/>
            <a:ext cx="962025" cy="8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8868767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0"/>
            <a:ext cx="47525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</a:rPr>
              <a:t>ДЕСЯТЬ ПРАВИЛ РАБОТЫ СО «СЛАБОУСПЕВАЮЩИМИ»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>
                <a:solidFill>
                  <a:srgbClr val="C00000"/>
                </a:solidFill>
                <a:latin typeface="Times New Roman" pitchFamily="18" charset="0"/>
              </a:rPr>
              <a:t>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>
                <a:solidFill>
                  <a:srgbClr val="C00000"/>
                </a:solidFill>
                <a:latin typeface="Times New Roman" pitchFamily="18" charset="0"/>
              </a:rPr>
              <a:t>1.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</a:rPr>
              <a:t>   </a:t>
            </a:r>
            <a:r>
              <a:rPr lang="ru-RU" altLang="ru-RU" sz="2000" dirty="0">
                <a:solidFill>
                  <a:srgbClr val="C00000"/>
                </a:solidFill>
                <a:latin typeface="Times New Roman" pitchFamily="18" charset="0"/>
              </a:rPr>
              <a:t>Верьте в способности «слабоуспевающего» ученика и старайтесь передать ему эту веру.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>
                <a:solidFill>
                  <a:srgbClr val="C00000"/>
                </a:solidFill>
                <a:latin typeface="Times New Roman" pitchFamily="18" charset="0"/>
              </a:rPr>
              <a:t>2.  Помните, что для «слабоуспевающего» необходим период «вживания» в материал. Не торопите его. Научитесь</a:t>
            </a:r>
            <a:br>
              <a:rPr lang="ru-RU" altLang="ru-RU" sz="2000" dirty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2000" dirty="0">
                <a:solidFill>
                  <a:srgbClr val="C00000"/>
                </a:solidFill>
                <a:latin typeface="Times New Roman" pitchFamily="18" charset="0"/>
              </a:rPr>
              <a:t>ждать.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>
                <a:solidFill>
                  <a:srgbClr val="C00000"/>
                </a:solidFill>
                <a:latin typeface="Times New Roman" pitchFamily="18" charset="0"/>
              </a:rPr>
              <a:t>3.   Каждый урок - продолжение предыдущего. Каждый ученик вносит свою лепту в изучаемую тему. Многократное повторение основного материала- один из приемов работы со слабыми.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>
                <a:solidFill>
                  <a:srgbClr val="C00000"/>
                </a:solidFill>
                <a:latin typeface="Times New Roman" pitchFamily="18" charset="0"/>
              </a:rPr>
              <a:t>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>
                <a:solidFill>
                  <a:srgbClr val="C00000"/>
                </a:solidFill>
                <a:latin typeface="Times New Roman" pitchFamily="18" charset="0"/>
              </a:rPr>
              <a:t>4.  Вселяя слабым веру в то, что они запомнят, поймут, чаще предлагайте им однотипные задания (с учителем, с</a:t>
            </a:r>
            <a:br>
              <a:rPr lang="ru-RU" altLang="ru-RU" sz="2000" dirty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2000" dirty="0">
                <a:solidFill>
                  <a:srgbClr val="C00000"/>
                </a:solidFill>
                <a:latin typeface="Times New Roman" pitchFamily="18" charset="0"/>
              </a:rPr>
              <a:t>классом, самостоятельно).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>
                <a:solidFill>
                  <a:srgbClr val="C00000"/>
                </a:solidFill>
                <a:latin typeface="Times New Roman" pitchFamily="18" charset="0"/>
              </a:rPr>
              <a:t>5.  Работу со «слабоуспевающими » не понимайте примитивно. Тут идет постоянное развитие памяти, логики, мышления, эмоций, чувств, интереса к учению.</a:t>
            </a:r>
          </a:p>
        </p:txBody>
      </p:sp>
      <p:pic>
        <p:nvPicPr>
          <p:cNvPr id="3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88036">
            <a:off x="7456159" y="2628900"/>
            <a:ext cx="962025" cy="800100"/>
          </a:xfrm>
          <a:prstGeom prst="rect">
            <a:avLst/>
          </a:prstGeom>
          <a:noFill/>
        </p:spPr>
      </p:pic>
      <p:pic>
        <p:nvPicPr>
          <p:cNvPr id="4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117728">
            <a:off x="7600527" y="722189"/>
            <a:ext cx="962025" cy="800100"/>
          </a:xfrm>
          <a:prstGeom prst="rect">
            <a:avLst/>
          </a:prstGeom>
          <a:noFill/>
        </p:spPr>
      </p:pic>
      <p:pic>
        <p:nvPicPr>
          <p:cNvPr id="5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73343">
            <a:off x="1115616" y="1772816"/>
            <a:ext cx="962025" cy="8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7247197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0"/>
            <a:ext cx="62281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i="1" dirty="0">
                <a:solidFill>
                  <a:srgbClr val="C00000"/>
                </a:solidFill>
                <a:latin typeface="Times New Roman" pitchFamily="18" charset="0"/>
              </a:rPr>
              <a:t>6.  Не гонитесь за обилием новой информации. Умейте из изучаемого выбрать главное, изложить его, повторить и</a:t>
            </a:r>
            <a:br>
              <a:rPr lang="ru-RU" altLang="ru-RU" sz="2000" i="1" dirty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2000" i="1" dirty="0">
                <a:solidFill>
                  <a:srgbClr val="C00000"/>
                </a:solidFill>
                <a:latin typeface="Times New Roman" pitchFamily="18" charset="0"/>
              </a:rPr>
              <a:t>закрепить.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i="1" dirty="0">
                <a:solidFill>
                  <a:srgbClr val="C00000"/>
                </a:solidFill>
                <a:latin typeface="Times New Roman" pitchFamily="18" charset="0"/>
              </a:rPr>
              <a:t>7. Общение - главная составляющая любой методики. Не сумеете расположить ребят к себе - не получите и результатов обучения.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i="1" dirty="0">
                <a:solidFill>
                  <a:srgbClr val="C00000"/>
                </a:solidFill>
                <a:latin typeface="Times New Roman" pitchFamily="18" charset="0"/>
              </a:rPr>
              <a:t>8.  Научитесь управлять классом. Если урок однообразен, дети сами найдут выход - займутся своими делами.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i="1" dirty="0">
                <a:solidFill>
                  <a:srgbClr val="C00000"/>
                </a:solidFill>
                <a:latin typeface="Times New Roman" pitchFamily="18" charset="0"/>
              </a:rPr>
              <a:t>9.  Начав целенаправленно работать со слабыми, помните: спустя короткое время их среда вновь расколется - </a:t>
            </a:r>
            <a:br>
              <a:rPr lang="ru-RU" altLang="ru-RU" sz="2000" i="1" dirty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2000" i="1" dirty="0">
                <a:solidFill>
                  <a:srgbClr val="C00000"/>
                </a:solidFill>
                <a:latin typeface="Times New Roman" pitchFamily="18" charset="0"/>
              </a:rPr>
              <a:t>на способных, средних и... «слабоуспевающих».</a:t>
            </a:r>
            <a:endParaRPr lang="ru-RU" altLang="ru-RU" sz="2000" b="1" i="1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i="1" dirty="0">
                <a:solidFill>
                  <a:srgbClr val="C00000"/>
                </a:solidFill>
                <a:latin typeface="Times New Roman" pitchFamily="18" charset="0"/>
              </a:rPr>
              <a:t>10. Научитесь привлекать к обучению слабых более сильных ребят. </a:t>
            </a:r>
          </a:p>
        </p:txBody>
      </p:sp>
      <p:pic>
        <p:nvPicPr>
          <p:cNvPr id="3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744955">
            <a:off x="6660232" y="4221088"/>
            <a:ext cx="962025" cy="800100"/>
          </a:xfrm>
          <a:prstGeom prst="rect">
            <a:avLst/>
          </a:prstGeom>
          <a:noFill/>
        </p:spPr>
      </p:pic>
      <p:pic>
        <p:nvPicPr>
          <p:cNvPr id="4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279425">
            <a:off x="971600" y="1844824"/>
            <a:ext cx="962025" cy="800100"/>
          </a:xfrm>
          <a:prstGeom prst="rect">
            <a:avLst/>
          </a:prstGeom>
          <a:noFill/>
        </p:spPr>
      </p:pic>
      <p:pic>
        <p:nvPicPr>
          <p:cNvPr id="1026" name="Picture 2" descr="C:\Users\миша\Desktop\фотокарточки\SAM_11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11185"/>
            <a:ext cx="3262420" cy="244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a124.mycdn.me/getImage?photoId=557650202617&amp;photoType=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1766" y="4411184"/>
            <a:ext cx="3262420" cy="244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247197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188640"/>
            <a:ext cx="59584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C00000"/>
                </a:solidFill>
                <a:latin typeface="Arial Black" pitchFamily="34" charset="0"/>
              </a:rPr>
              <a:t>Ф</a:t>
            </a:r>
            <a:r>
              <a:rPr lang="ru-RU" alt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ормы </a:t>
            </a:r>
            <a:r>
              <a:rPr lang="ru-RU" altLang="ru-RU" sz="2800" b="1" dirty="0">
                <a:solidFill>
                  <a:srgbClr val="C00000"/>
                </a:solidFill>
                <a:latin typeface="Arial Black" pitchFamily="34" charset="0"/>
              </a:rPr>
              <a:t>работы с такими родителями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2864" y="1311099"/>
            <a:ext cx="5557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alt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alt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Организация  индивидуальной беседы родителей и учителя 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6057" y="2348880"/>
            <a:ext cx="73048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2000" b="1" dirty="0">
                <a:solidFill>
                  <a:srgbClr val="C00000"/>
                </a:solidFill>
              </a:rPr>
              <a:t>Организация  индивидуальной беседы родителей и учителя в присутствии ученика.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56992"/>
            <a:ext cx="6948264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b="1" dirty="0">
                <a:solidFill>
                  <a:srgbClr val="C00000"/>
                </a:solidFill>
              </a:rPr>
              <a:t>Выполнение индивидуальных заданий во внеурочное время по учебным пособиям, карточкам, где учитываются дифференцированные задания для создания ситуации успеха.</a:t>
            </a:r>
          </a:p>
          <a:p>
            <a:pPr>
              <a:lnSpc>
                <a:spcPct val="90000"/>
              </a:lnSpc>
            </a:pPr>
            <a:endParaRPr lang="ru-RU" alt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30419" y="4819425"/>
            <a:ext cx="7703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000" b="1" dirty="0" smtClean="0">
                <a:solidFill>
                  <a:srgbClr val="C00000"/>
                </a:solidFill>
                <a:latin typeface="Tahoma" pitchFamily="34" charset="0"/>
              </a:rPr>
              <a:t>Беседы с родителями подкрепляются </a:t>
            </a:r>
            <a:r>
              <a:rPr lang="ru-RU" altLang="ru-RU" sz="2000" b="1" dirty="0">
                <a:solidFill>
                  <a:srgbClr val="C00000"/>
                </a:solidFill>
                <a:latin typeface="Tahoma" pitchFamily="34" charset="0"/>
              </a:rPr>
              <a:t>методическими </a:t>
            </a:r>
            <a:r>
              <a:rPr lang="ru-RU" altLang="ru-RU" sz="2000" b="1" dirty="0" smtClean="0">
                <a:solidFill>
                  <a:srgbClr val="C00000"/>
                </a:solidFill>
                <a:latin typeface="Tahoma" pitchFamily="34" charset="0"/>
              </a:rPr>
              <a:t>рекомендациями . </a:t>
            </a:r>
            <a:endParaRPr lang="ru-RU" altLang="ru-RU" sz="2000" b="1" dirty="0">
              <a:solidFill>
                <a:srgbClr val="C00000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000" b="1" dirty="0" smtClean="0">
                <a:solidFill>
                  <a:srgbClr val="C00000"/>
                </a:solidFill>
                <a:latin typeface="Tahoma" pitchFamily="34" charset="0"/>
              </a:rPr>
              <a:t>Рекомендацией методической </a:t>
            </a:r>
            <a:r>
              <a:rPr lang="ru-RU" altLang="ru-RU" sz="2000" b="1" dirty="0">
                <a:solidFill>
                  <a:srgbClr val="C00000"/>
                </a:solidFill>
                <a:latin typeface="Tahoma" pitchFamily="34" charset="0"/>
              </a:rPr>
              <a:t>литературы </a:t>
            </a:r>
            <a:r>
              <a:rPr lang="ru-RU" altLang="ru-RU" sz="2000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Tahoma" pitchFamily="34" charset="0"/>
              </a:rPr>
              <a:t>по  отдельным </a:t>
            </a:r>
            <a:r>
              <a:rPr lang="ru-RU" altLang="ru-RU" sz="2000" b="1" dirty="0" smtClean="0">
                <a:solidFill>
                  <a:srgbClr val="C00000"/>
                </a:solidFill>
                <a:latin typeface="Tahoma" pitchFamily="34" charset="0"/>
              </a:rPr>
              <a:t>  </a:t>
            </a:r>
            <a:r>
              <a:rPr lang="ru-RU" altLang="ru-RU" sz="2000" b="1" dirty="0">
                <a:solidFill>
                  <a:srgbClr val="C00000"/>
                </a:solidFill>
                <a:latin typeface="Tahoma" pitchFamily="34" charset="0"/>
              </a:rPr>
              <a:t>предметам.</a:t>
            </a:r>
          </a:p>
        </p:txBody>
      </p:sp>
      <p:pic>
        <p:nvPicPr>
          <p:cNvPr id="7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624541">
            <a:off x="7889149" y="1948830"/>
            <a:ext cx="962025" cy="800100"/>
          </a:xfrm>
          <a:prstGeom prst="rect">
            <a:avLst/>
          </a:prstGeom>
          <a:noFill/>
        </p:spPr>
      </p:pic>
      <p:pic>
        <p:nvPicPr>
          <p:cNvPr id="8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3343">
            <a:off x="1259632" y="1557380"/>
            <a:ext cx="962025" cy="8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7247197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0325" y="40466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  <a:latin typeface="Arial Black" pitchFamily="34" charset="0"/>
              </a:rPr>
              <a:t>Приглашение родителей  на уроки с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 Black" pitchFamily="34" charset="0"/>
              </a:rPr>
              <a:t>целью:</a:t>
            </a:r>
          </a:p>
          <a:p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</a:rPr>
              <a:t>определить </a:t>
            </a:r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</a:rPr>
              <a:t>интеллектуальный уровень ребёнка на фоне классного коллектива.</a:t>
            </a:r>
          </a:p>
          <a:p>
            <a:endParaRPr lang="ru-RU" alt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703016"/>
            <a:ext cx="71807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C00000"/>
                </a:solidFill>
                <a:latin typeface="Arial Black" pitchFamily="34" charset="0"/>
              </a:rPr>
              <a:t>Создание коррекционных тетрадей</a:t>
            </a:r>
            <a:r>
              <a:rPr lang="ru-RU" altLang="ru-RU" sz="2400" b="1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r>
              <a:rPr lang="ru-RU" altLang="ru-RU" sz="2400" i="1" dirty="0">
                <a:solidFill>
                  <a:srgbClr val="C00000"/>
                </a:solidFill>
              </a:rPr>
              <a:t> Обмен информацией между учителем и родителями об итогах практических заданий, на определённом этапе обучения. </a:t>
            </a:r>
          </a:p>
          <a:p>
            <a:pPr>
              <a:lnSpc>
                <a:spcPct val="90000"/>
              </a:lnSpc>
            </a:pPr>
            <a:r>
              <a:rPr lang="ru-RU" altLang="ru-RU" sz="2400" i="1" dirty="0">
                <a:solidFill>
                  <a:srgbClr val="C00000"/>
                </a:solidFill>
              </a:rPr>
              <a:t>Совместное выполнение произвольных заданий по предметам родителя и ученика.</a:t>
            </a:r>
          </a:p>
          <a:p>
            <a:pPr>
              <a:lnSpc>
                <a:spcPct val="90000"/>
              </a:lnSpc>
            </a:pPr>
            <a:r>
              <a:rPr lang="ru-RU" altLang="ru-RU" sz="2400" i="1" dirty="0">
                <a:solidFill>
                  <a:srgbClr val="C00000"/>
                </a:solidFill>
              </a:rPr>
              <a:t>Создание Папки -  Копилки, где накапливаются задания  для развития логического мышления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i="1" dirty="0">
                <a:solidFill>
                  <a:srgbClr val="C00000"/>
                </a:solidFill>
              </a:rPr>
              <a:t>   (задачи на смекалку, кроссворды, ребусы, перевёртыши, каверзные вопросы) </a:t>
            </a:r>
          </a:p>
          <a:p>
            <a:endParaRPr lang="ru-RU" alt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519029">
            <a:off x="7380312" y="2095449"/>
            <a:ext cx="962025" cy="800100"/>
          </a:xfrm>
          <a:prstGeom prst="rect">
            <a:avLst/>
          </a:prstGeom>
          <a:noFill/>
        </p:spPr>
      </p:pic>
      <p:pic>
        <p:nvPicPr>
          <p:cNvPr id="5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261580">
            <a:off x="1835696" y="1484784"/>
            <a:ext cx="962025" cy="8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7247197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620688"/>
            <a:ext cx="4811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C00000"/>
                </a:solidFill>
              </a:rPr>
              <a:t>Психологический тренинг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143908"/>
            <a:ext cx="6858000" cy="18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000" b="1" dirty="0">
                <a:solidFill>
                  <a:srgbClr val="C00000"/>
                </a:solidFill>
              </a:rPr>
              <a:t>Методические рекомендации психолога учителю после диагностирования ученика.</a:t>
            </a:r>
          </a:p>
          <a:p>
            <a:pPr>
              <a:lnSpc>
                <a:spcPct val="90000"/>
              </a:lnSpc>
            </a:pPr>
            <a:r>
              <a:rPr lang="ru-RU" altLang="ru-RU" sz="2000" b="1" dirty="0">
                <a:solidFill>
                  <a:srgbClr val="C00000"/>
                </a:solidFill>
              </a:rPr>
              <a:t>Индивидуальная работа со слабоуспевающими и неуспевающими учениками.</a:t>
            </a:r>
          </a:p>
          <a:p>
            <a:pPr>
              <a:lnSpc>
                <a:spcPct val="90000"/>
              </a:lnSpc>
            </a:pPr>
            <a:r>
              <a:rPr lang="ru-RU" altLang="ru-RU" sz="2000" b="1" dirty="0">
                <a:solidFill>
                  <a:srgbClr val="C00000"/>
                </a:solidFill>
              </a:rPr>
              <a:t>Индивидуальная работа психолога с родителями слабоуспевающих и неуспевающих учеников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844239">
            <a:off x="6588224" y="3829050"/>
            <a:ext cx="962025" cy="800100"/>
          </a:xfrm>
          <a:prstGeom prst="rect">
            <a:avLst/>
          </a:prstGeom>
          <a:noFill/>
        </p:spPr>
      </p:pic>
      <p:pic>
        <p:nvPicPr>
          <p:cNvPr id="5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69464">
            <a:off x="899592" y="2185307"/>
            <a:ext cx="962025" cy="8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7247197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196752"/>
            <a:ext cx="7499169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EEC85E"/>
              </a:buClr>
              <a:buSzPct val="70000"/>
            </a:pPr>
            <a:r>
              <a:rPr lang="ru-RU" altLang="ru-RU" sz="2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ladimir Script" pitchFamily="66" charset="0"/>
              </a:rPr>
              <a:t>В своей педагогической практике</a:t>
            </a:r>
            <a:r>
              <a:rPr lang="ru-RU" altLang="ru-RU" sz="2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ladimir Script" pitchFamily="66" charset="0"/>
              </a:rPr>
              <a:t>,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EEC85E"/>
              </a:buClr>
              <a:buSzPct val="70000"/>
            </a:pPr>
            <a:r>
              <a:rPr lang="ru-RU" altLang="ru-RU" sz="2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ladimir Script" pitchFamily="66" charset="0"/>
              </a:rPr>
              <a:t> </a:t>
            </a:r>
            <a:r>
              <a:rPr lang="ru-RU" altLang="ru-RU" sz="2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ladimir Script" pitchFamily="66" charset="0"/>
              </a:rPr>
              <a:t>нам неоднократно приходилось сталкиваться с детьми</a:t>
            </a:r>
            <a:r>
              <a:rPr lang="ru-RU" altLang="ru-RU" sz="2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ladimir Script" pitchFamily="66" charset="0"/>
              </a:rPr>
              <a:t>,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EEC85E"/>
              </a:buClr>
              <a:buSzPct val="70000"/>
            </a:pPr>
            <a:r>
              <a:rPr lang="ru-RU" altLang="ru-RU" sz="2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ladimir Script" pitchFamily="66" charset="0"/>
              </a:rPr>
              <a:t> </a:t>
            </a:r>
            <a:r>
              <a:rPr lang="ru-RU" altLang="ru-RU" sz="2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ladimir Script" pitchFamily="66" charset="0"/>
              </a:rPr>
              <a:t>которые требуют особого подхода к себе.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3075057"/>
            <a:ext cx="48291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i="1" dirty="0">
                <a:solidFill>
                  <a:srgbClr val="C00000"/>
                </a:solidFill>
              </a:rPr>
              <a:t>Задача классных руководителей</a:t>
            </a:r>
            <a:r>
              <a:rPr lang="ru-RU" altLang="ru-RU" b="1" i="1" dirty="0">
                <a:solidFill>
                  <a:srgbClr val="C00000"/>
                </a:solidFill>
              </a:rPr>
              <a:t>: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363" y="3660190"/>
            <a:ext cx="7443787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555776" y="5396915"/>
            <a:ext cx="2162944" cy="39070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53125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Необходима информированность и  компетентность педагога.</a:t>
            </a:r>
          </a:p>
        </p:txBody>
      </p:sp>
      <p:pic>
        <p:nvPicPr>
          <p:cNvPr id="7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94258">
            <a:off x="7736084" y="2840943"/>
            <a:ext cx="962025" cy="800100"/>
          </a:xfrm>
          <a:prstGeom prst="rect">
            <a:avLst/>
          </a:prstGeom>
          <a:noFill/>
        </p:spPr>
      </p:pic>
      <p:pic>
        <p:nvPicPr>
          <p:cNvPr id="8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645520">
            <a:off x="7872137" y="385766"/>
            <a:ext cx="962025" cy="800100"/>
          </a:xfrm>
          <a:prstGeom prst="rect">
            <a:avLst/>
          </a:prstGeom>
          <a:noFill/>
        </p:spPr>
      </p:pic>
      <p:pic>
        <p:nvPicPr>
          <p:cNvPr id="9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37968">
            <a:off x="755559" y="2187930"/>
            <a:ext cx="962025" cy="8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8589340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8693" y="260648"/>
            <a:ext cx="5040560" cy="6407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 i="1" dirty="0">
                <a:solidFill>
                  <a:srgbClr val="C00000"/>
                </a:solidFill>
                <a:latin typeface="Tahoma" pitchFamily="34" charset="0"/>
              </a:rPr>
              <a:t>Подводя итог вышесказанному</a:t>
            </a:r>
            <a:r>
              <a:rPr lang="ru-RU" altLang="ru-RU" sz="2400" b="1" i="1" dirty="0">
                <a:solidFill>
                  <a:srgbClr val="C00000"/>
                </a:solidFill>
              </a:rPr>
              <a:t> , можно сделать вывод, что при правильном раскрытии причин неуспеваемости и определении путей ее ликвидации, высокое качество уроков,  реальная помощь и  тесный контакт всех членов семьи с педагогическим коллективом, использование передовых методов в обучении, четко поставленный контроль за учебным процессом, - таковы наиболее реальные пути, для достижения высокой успеваемости и прочных знаний учащихся разного интеллектуального уровня. </a:t>
            </a:r>
          </a:p>
        </p:txBody>
      </p:sp>
      <p:pic>
        <p:nvPicPr>
          <p:cNvPr id="3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333070">
            <a:off x="7804087" y="1928442"/>
            <a:ext cx="962025" cy="800100"/>
          </a:xfrm>
          <a:prstGeom prst="rect">
            <a:avLst/>
          </a:prstGeom>
          <a:noFill/>
        </p:spPr>
      </p:pic>
      <p:pic>
        <p:nvPicPr>
          <p:cNvPr id="4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298814">
            <a:off x="972005" y="1988839"/>
            <a:ext cx="962025" cy="800100"/>
          </a:xfrm>
          <a:prstGeom prst="rect">
            <a:avLst/>
          </a:prstGeom>
          <a:noFill/>
        </p:spPr>
      </p:pic>
      <p:pic>
        <p:nvPicPr>
          <p:cNvPr id="5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349287">
            <a:off x="972004" y="4797152"/>
            <a:ext cx="962025" cy="8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7247197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68448">
            <a:off x="1763688" y="1740667"/>
            <a:ext cx="962025" cy="800100"/>
          </a:xfrm>
          <a:prstGeom prst="rect">
            <a:avLst/>
          </a:prstGeom>
          <a:noFill/>
        </p:spPr>
      </p:pic>
      <p:pic>
        <p:nvPicPr>
          <p:cNvPr id="3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20982">
            <a:off x="3851920" y="404664"/>
            <a:ext cx="962025" cy="800100"/>
          </a:xfrm>
          <a:prstGeom prst="rect">
            <a:avLst/>
          </a:prstGeom>
          <a:noFill/>
        </p:spPr>
      </p:pic>
      <p:pic>
        <p:nvPicPr>
          <p:cNvPr id="4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686398">
            <a:off x="8127545" y="1988840"/>
            <a:ext cx="962025" cy="8001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475656" y="3140968"/>
            <a:ext cx="5472608" cy="324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Спасибо за внимание !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25831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0"/>
            <a:ext cx="6156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В последнее время психологи и педагоги вместе с медиками отмечают неуклонный рост числа детей с проблемами общего поведения и обучения. И как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0187" y="961704"/>
            <a:ext cx="685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Специалисты отмечают, что негативные изменения экологической и социально-экономической ситуации в стране ухудшают соматическое и нервно-психическое здоровье школьников, а в условиях интенсификации обучения и перегруженности школьных программ значительно возрастает число неуспевающих. </a:t>
            </a:r>
          </a:p>
          <a:p>
            <a:r>
              <a:rPr lang="ru-RU" i="1" dirty="0">
                <a:solidFill>
                  <a:srgbClr val="C00000"/>
                </a:solidFill>
              </a:rPr>
              <a:t>Однако никак нельзя сбрасывать со счёта и социально-психологический фактор неуспеваемости. Ведь ребёнок обучается в </a:t>
            </a:r>
            <a:r>
              <a:rPr lang="ru-RU" i="1" dirty="0" smtClean="0">
                <a:solidFill>
                  <a:srgbClr val="C00000"/>
                </a:solidFill>
              </a:rPr>
              <a:t>коллективе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smtClean="0">
                <a:solidFill>
                  <a:srgbClr val="C00000"/>
                </a:solidFill>
              </a:rPr>
              <a:t>.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547027"/>
            <a:ext cx="7668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C00000"/>
                </a:solidFill>
              </a:rPr>
              <a:t>Причины неуспеваемости</a:t>
            </a:r>
            <a:r>
              <a:rPr lang="ru-RU" i="1" dirty="0">
                <a:solidFill>
                  <a:srgbClr val="C00000"/>
                </a:solidFill>
              </a:rPr>
              <a:t>:</a:t>
            </a:r>
          </a:p>
          <a:p>
            <a:pPr lvl="0"/>
            <a:r>
              <a:rPr lang="ru-RU" i="1" dirty="0" smtClean="0">
                <a:solidFill>
                  <a:srgbClr val="C00000"/>
                </a:solidFill>
              </a:rPr>
              <a:t>- особенности </a:t>
            </a:r>
            <a:r>
              <a:rPr lang="ru-RU" i="1" dirty="0">
                <a:solidFill>
                  <a:srgbClr val="C00000"/>
                </a:solidFill>
              </a:rPr>
              <a:t>организма школьника;</a:t>
            </a:r>
          </a:p>
          <a:p>
            <a:pPr lvl="0"/>
            <a:r>
              <a:rPr lang="ru-RU" i="1" dirty="0" smtClean="0">
                <a:solidFill>
                  <a:srgbClr val="C00000"/>
                </a:solidFill>
              </a:rPr>
              <a:t>- особенности </a:t>
            </a:r>
            <a:r>
              <a:rPr lang="ru-RU" i="1" dirty="0">
                <a:solidFill>
                  <a:srgbClr val="C00000"/>
                </a:solidFill>
              </a:rPr>
              <a:t>личности школьника;</a:t>
            </a:r>
          </a:p>
          <a:p>
            <a:pPr lvl="0"/>
            <a:r>
              <a:rPr lang="ru-RU" i="1" dirty="0" smtClean="0">
                <a:solidFill>
                  <a:srgbClr val="C00000"/>
                </a:solidFill>
              </a:rPr>
              <a:t>- бытовые </a:t>
            </a:r>
            <a:r>
              <a:rPr lang="ru-RU" i="1" dirty="0">
                <a:solidFill>
                  <a:srgbClr val="C00000"/>
                </a:solidFill>
              </a:rPr>
              <a:t>условия;</a:t>
            </a:r>
          </a:p>
          <a:p>
            <a:pPr lvl="0"/>
            <a:r>
              <a:rPr lang="ru-RU" i="1" dirty="0" smtClean="0">
                <a:solidFill>
                  <a:srgbClr val="C00000"/>
                </a:solidFill>
              </a:rPr>
              <a:t>- гигиенические </a:t>
            </a:r>
            <a:r>
              <a:rPr lang="ru-RU" i="1" dirty="0">
                <a:solidFill>
                  <a:srgbClr val="C00000"/>
                </a:solidFill>
              </a:rPr>
              <a:t>условия в школе;</a:t>
            </a:r>
          </a:p>
          <a:p>
            <a:pPr lvl="0"/>
            <a:r>
              <a:rPr lang="ru-RU" i="1" dirty="0" smtClean="0">
                <a:solidFill>
                  <a:srgbClr val="C00000"/>
                </a:solidFill>
              </a:rPr>
              <a:t>- особенности </a:t>
            </a:r>
            <a:r>
              <a:rPr lang="ru-RU" i="1" dirty="0">
                <a:solidFill>
                  <a:srgbClr val="C00000"/>
                </a:solidFill>
              </a:rPr>
              <a:t>воспитания в семье;</a:t>
            </a:r>
          </a:p>
          <a:p>
            <a:pPr lvl="0"/>
            <a:r>
              <a:rPr lang="ru-RU" i="1" dirty="0" smtClean="0">
                <a:solidFill>
                  <a:srgbClr val="C00000"/>
                </a:solidFill>
              </a:rPr>
              <a:t>- особенности </a:t>
            </a:r>
            <a:r>
              <a:rPr lang="ru-RU" i="1" dirty="0">
                <a:solidFill>
                  <a:srgbClr val="C00000"/>
                </a:solidFill>
              </a:rPr>
              <a:t>обучения и воспитания в школе;</a:t>
            </a:r>
          </a:p>
          <a:p>
            <a:pPr lvl="0"/>
            <a:r>
              <a:rPr lang="ru-RU" i="1" dirty="0" smtClean="0">
                <a:solidFill>
                  <a:srgbClr val="C00000"/>
                </a:solidFill>
              </a:rPr>
              <a:t>- причины </a:t>
            </a:r>
            <a:r>
              <a:rPr lang="ru-RU" i="1" dirty="0">
                <a:solidFill>
                  <a:srgbClr val="C00000"/>
                </a:solidFill>
              </a:rPr>
              <a:t>недостатков бытовых условий;</a:t>
            </a:r>
          </a:p>
          <a:p>
            <a:pPr lvl="0"/>
            <a:r>
              <a:rPr lang="ru-RU" i="1" dirty="0" smtClean="0">
                <a:solidFill>
                  <a:srgbClr val="C00000"/>
                </a:solidFill>
              </a:rPr>
              <a:t>- причины </a:t>
            </a:r>
            <a:r>
              <a:rPr lang="ru-RU" i="1" dirty="0">
                <a:solidFill>
                  <a:srgbClr val="C00000"/>
                </a:solidFill>
              </a:rPr>
              <a:t>недостатков гигиенических условий в школе; семье;</a:t>
            </a:r>
          </a:p>
          <a:p>
            <a:pPr lvl="0"/>
            <a:r>
              <a:rPr lang="ru-RU" i="1" dirty="0" smtClean="0">
                <a:solidFill>
                  <a:srgbClr val="C00000"/>
                </a:solidFill>
              </a:rPr>
              <a:t>- условия</a:t>
            </a:r>
            <a:r>
              <a:rPr lang="ru-RU" i="1" dirty="0">
                <a:solidFill>
                  <a:srgbClr val="C00000"/>
                </a:solidFill>
              </a:rPr>
              <a:t>, порождающие недостатки воспитания в семье;</a:t>
            </a:r>
          </a:p>
          <a:p>
            <a:pPr lvl="0"/>
            <a:r>
              <a:rPr lang="ru-RU" i="1" dirty="0" smtClean="0">
                <a:solidFill>
                  <a:srgbClr val="C00000"/>
                </a:solidFill>
              </a:rPr>
              <a:t>- условия</a:t>
            </a:r>
            <a:r>
              <a:rPr lang="ru-RU" i="1" dirty="0">
                <a:solidFill>
                  <a:srgbClr val="C00000"/>
                </a:solidFill>
              </a:rPr>
              <a:t>, порождающие недостатки учебно-воспитательного </a:t>
            </a:r>
            <a:r>
              <a:rPr lang="ru-RU" i="1" dirty="0" smtClean="0">
                <a:solidFill>
                  <a:srgbClr val="C00000"/>
                </a:solidFill>
              </a:rPr>
              <a:t> процесса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5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403733">
            <a:off x="6804248" y="4221088"/>
            <a:ext cx="962025" cy="800100"/>
          </a:xfrm>
          <a:prstGeom prst="rect">
            <a:avLst/>
          </a:prstGeom>
          <a:noFill/>
        </p:spPr>
      </p:pic>
      <p:pic>
        <p:nvPicPr>
          <p:cNvPr id="6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9819">
            <a:off x="962849" y="2042584"/>
            <a:ext cx="962025" cy="8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8589340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1"/>
            <a:ext cx="6228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Ещё древние мудрецы говорили: «Увидеть и понять проблему – наполовину решить её, если же не видишь проблему, это значит, что она в тебе самом». Актуальная проблема нашей школы – «не потерять», «не упустить» учащихся с низкими учебными возможностями. </a:t>
            </a:r>
          </a:p>
        </p:txBody>
      </p:sp>
      <p:pic>
        <p:nvPicPr>
          <p:cNvPr id="1027" name="Picture 3" descr="D:\Мои документы\Фото\Новая папка (3)\SAM_08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878277"/>
            <a:ext cx="5916149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16553">
            <a:off x="179512" y="4725144"/>
            <a:ext cx="962025" cy="800100"/>
          </a:xfrm>
          <a:prstGeom prst="rect">
            <a:avLst/>
          </a:prstGeom>
          <a:noFill/>
        </p:spPr>
      </p:pic>
      <p:pic>
        <p:nvPicPr>
          <p:cNvPr id="5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637830">
            <a:off x="7884367" y="2112845"/>
            <a:ext cx="962025" cy="8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8589340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"/>
            <a:ext cx="630019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Отставание ученика в усвоении конкретного учебного предмета можно обнаружить по следующим признакам:</a:t>
            </a:r>
          </a:p>
          <a:p>
            <a:r>
              <a:rPr lang="ru-RU" i="1" dirty="0">
                <a:solidFill>
                  <a:srgbClr val="C00000"/>
                </a:solidFill>
              </a:rPr>
              <a:t> </a:t>
            </a:r>
            <a:r>
              <a:rPr lang="ru-RU" b="1" i="1" dirty="0" smtClean="0">
                <a:solidFill>
                  <a:srgbClr val="C00000"/>
                </a:solidFill>
              </a:rPr>
              <a:t>1</a:t>
            </a:r>
            <a:r>
              <a:rPr lang="ru-RU" b="1" i="1" dirty="0">
                <a:solidFill>
                  <a:srgbClr val="C00000"/>
                </a:solidFill>
              </a:rPr>
              <a:t>. Низкий уровень умственного </a:t>
            </a:r>
            <a:r>
              <a:rPr lang="ru-RU" b="1" i="1" dirty="0" smtClean="0">
                <a:solidFill>
                  <a:srgbClr val="C00000"/>
                </a:solidFill>
              </a:rPr>
              <a:t>развития.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Причины</a:t>
            </a:r>
            <a:r>
              <a:rPr lang="ru-RU" b="1" i="1" dirty="0">
                <a:solidFill>
                  <a:srgbClr val="C00000"/>
                </a:solidFill>
              </a:rPr>
              <a:t>:</a:t>
            </a:r>
            <a:r>
              <a:rPr lang="ru-RU" i="1" dirty="0">
                <a:solidFill>
                  <a:srgbClr val="C00000"/>
                </a:solidFill>
              </a:rPr>
              <a:t> </a:t>
            </a:r>
          </a:p>
          <a:p>
            <a:pPr lvl="0"/>
            <a:r>
              <a:rPr lang="ru-RU" i="1" dirty="0">
                <a:solidFill>
                  <a:srgbClr val="C00000"/>
                </a:solidFill>
              </a:rPr>
              <a:t>Педагогическая запущенность. </a:t>
            </a:r>
          </a:p>
          <a:p>
            <a:pPr lvl="0"/>
            <a:r>
              <a:rPr lang="ru-RU" i="1" dirty="0">
                <a:solidFill>
                  <a:srgbClr val="C00000"/>
                </a:solidFill>
              </a:rPr>
              <a:t>Частые заболевания. </a:t>
            </a:r>
          </a:p>
          <a:p>
            <a:pPr lvl="0"/>
            <a:r>
              <a:rPr lang="ru-RU" i="1" dirty="0">
                <a:solidFill>
                  <a:srgbClr val="C00000"/>
                </a:solidFill>
              </a:rPr>
              <a:t>Пропуски занятий. </a:t>
            </a:r>
          </a:p>
          <a:p>
            <a:pPr lvl="0"/>
            <a:r>
              <a:rPr lang="ru-RU" i="1" dirty="0">
                <a:solidFill>
                  <a:srgbClr val="C00000"/>
                </a:solidFill>
              </a:rPr>
              <a:t>Органические нарушения центральной нервной системы и головного мозга. 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Проявляется:</a:t>
            </a:r>
            <a:r>
              <a:rPr lang="ru-RU" i="1" dirty="0">
                <a:solidFill>
                  <a:srgbClr val="C00000"/>
                </a:solidFill>
              </a:rPr>
              <a:t> </a:t>
            </a:r>
          </a:p>
          <a:p>
            <a:pPr lvl="0"/>
            <a:r>
              <a:rPr lang="ru-RU" i="1" dirty="0">
                <a:solidFill>
                  <a:srgbClr val="C00000"/>
                </a:solidFill>
              </a:rPr>
              <a:t>Не умеет устанавливать причинно-следственные связи. </a:t>
            </a:r>
          </a:p>
          <a:p>
            <a:pPr lvl="0"/>
            <a:r>
              <a:rPr lang="ru-RU" i="1" dirty="0">
                <a:solidFill>
                  <a:srgbClr val="C00000"/>
                </a:solidFill>
              </a:rPr>
              <a:t>Учитывать все признаки предмета или явления. </a:t>
            </a:r>
          </a:p>
          <a:p>
            <a:pPr lvl="0"/>
            <a:r>
              <a:rPr lang="ru-RU" i="1" dirty="0">
                <a:solidFill>
                  <a:srgbClr val="C00000"/>
                </a:solidFill>
              </a:rPr>
              <a:t>Видеть общее и</a:t>
            </a:r>
            <a:r>
              <a:rPr lang="ru-RU" i="1" dirty="0" smtClean="0">
                <a:solidFill>
                  <a:srgbClr val="C00000"/>
                </a:solidFill>
              </a:rPr>
              <a:t>. д.</a:t>
            </a:r>
            <a:endParaRPr lang="ru-RU" i="1" dirty="0">
              <a:solidFill>
                <a:srgbClr val="C00000"/>
              </a:solidFill>
            </a:endParaRPr>
          </a:p>
          <a:p>
            <a:r>
              <a:rPr lang="ru-RU" i="1" dirty="0">
                <a:solidFill>
                  <a:srgbClr val="C00000"/>
                </a:solidFill>
              </a:rPr>
              <a:t> </a:t>
            </a:r>
          </a:p>
        </p:txBody>
      </p:sp>
      <p:pic>
        <p:nvPicPr>
          <p:cNvPr id="3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28372">
            <a:off x="1108036" y="1908275"/>
            <a:ext cx="962025" cy="800100"/>
          </a:xfrm>
          <a:prstGeom prst="rect">
            <a:avLst/>
          </a:prstGeom>
          <a:noFill/>
        </p:spPr>
      </p:pic>
      <p:pic>
        <p:nvPicPr>
          <p:cNvPr id="4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629236">
            <a:off x="6660232" y="4437112"/>
            <a:ext cx="962025" cy="8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2992647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0"/>
            <a:ext cx="61561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2. </a:t>
            </a:r>
            <a:r>
              <a:rPr lang="ru-RU" sz="2000" b="1" i="1" dirty="0" err="1">
                <a:solidFill>
                  <a:srgbClr val="C00000"/>
                </a:solidFill>
              </a:rPr>
              <a:t>Несформированность</a:t>
            </a:r>
            <a:r>
              <a:rPr lang="ru-RU" sz="2000" b="1" i="1" dirty="0">
                <a:solidFill>
                  <a:srgbClr val="C00000"/>
                </a:solidFill>
              </a:rPr>
              <a:t> учебных навыков.</a:t>
            </a:r>
            <a:endParaRPr lang="ru-RU" sz="2000" i="1" dirty="0">
              <a:solidFill>
                <a:srgbClr val="C00000"/>
              </a:solidFill>
            </a:endParaRPr>
          </a:p>
          <a:p>
            <a:r>
              <a:rPr lang="ru-RU" sz="2000" b="1" i="1" dirty="0">
                <a:solidFill>
                  <a:srgbClr val="C00000"/>
                </a:solidFill>
              </a:rPr>
              <a:t>Ребенок не умеет учиться:</a:t>
            </a:r>
            <a:r>
              <a:rPr lang="ru-RU" sz="2000" i="1" dirty="0">
                <a:solidFill>
                  <a:srgbClr val="C00000"/>
                </a:solidFill>
              </a:rPr>
              <a:t> </a:t>
            </a:r>
          </a:p>
          <a:p>
            <a:pPr lvl="0"/>
            <a:r>
              <a:rPr lang="ru-RU" sz="2000" i="1" dirty="0">
                <a:solidFill>
                  <a:srgbClr val="C00000"/>
                </a:solidFill>
              </a:rPr>
              <a:t>работать с текстом; </a:t>
            </a:r>
          </a:p>
          <a:p>
            <a:pPr lvl="0"/>
            <a:r>
              <a:rPr lang="ru-RU" sz="2000" i="1" dirty="0">
                <a:solidFill>
                  <a:srgbClr val="C00000"/>
                </a:solidFill>
              </a:rPr>
              <a:t>выделять главное, существенное; </a:t>
            </a:r>
          </a:p>
          <a:p>
            <a:pPr lvl="0"/>
            <a:r>
              <a:rPr lang="ru-RU" sz="2000" i="1" dirty="0">
                <a:solidFill>
                  <a:srgbClr val="C00000"/>
                </a:solidFill>
              </a:rPr>
              <a:t>не может организовать свое время и распределить усилия и т. д. </a:t>
            </a:r>
          </a:p>
          <a:p>
            <a:r>
              <a:rPr lang="ru-RU" sz="2000" i="1" dirty="0">
                <a:solidFill>
                  <a:srgbClr val="C00000"/>
                </a:solidFill>
              </a:rPr>
              <a:t> </a:t>
            </a:r>
          </a:p>
          <a:p>
            <a:r>
              <a:rPr lang="ru-RU" sz="2000" b="1" i="1" dirty="0">
                <a:solidFill>
                  <a:srgbClr val="C00000"/>
                </a:solidFill>
              </a:rPr>
              <a:t>3. Дефицит внимания с </a:t>
            </a:r>
            <a:r>
              <a:rPr lang="ru-RU" sz="2000" b="1" i="1" dirty="0" err="1">
                <a:solidFill>
                  <a:srgbClr val="C00000"/>
                </a:solidFill>
              </a:rPr>
              <a:t>гиперактивностью</a:t>
            </a:r>
            <a:r>
              <a:rPr lang="ru-RU" sz="2000" b="1" i="1" dirty="0">
                <a:solidFill>
                  <a:srgbClr val="C00000"/>
                </a:solidFill>
              </a:rPr>
              <a:t>.</a:t>
            </a:r>
            <a:endParaRPr lang="ru-RU" sz="2000" i="1" dirty="0">
              <a:solidFill>
                <a:srgbClr val="C00000"/>
              </a:solidFill>
            </a:endParaRPr>
          </a:p>
          <a:p>
            <a:r>
              <a:rPr lang="ru-RU" sz="2000" b="1" i="1" dirty="0">
                <a:solidFill>
                  <a:srgbClr val="C00000"/>
                </a:solidFill>
              </a:rPr>
              <a:t>Характеризуется:</a:t>
            </a:r>
            <a:r>
              <a:rPr lang="ru-RU" sz="2000" i="1" dirty="0">
                <a:solidFill>
                  <a:srgbClr val="C00000"/>
                </a:solidFill>
              </a:rPr>
              <a:t> </a:t>
            </a:r>
          </a:p>
          <a:p>
            <a:pPr lvl="0"/>
            <a:r>
              <a:rPr lang="ru-RU" sz="2000" i="1" dirty="0">
                <a:solidFill>
                  <a:srgbClr val="C00000"/>
                </a:solidFill>
              </a:rPr>
              <a:t>отвлекаемостью; </a:t>
            </a:r>
          </a:p>
          <a:p>
            <a:pPr lvl="0"/>
            <a:r>
              <a:rPr lang="ru-RU" sz="2000" i="1" dirty="0">
                <a:solidFill>
                  <a:srgbClr val="C00000"/>
                </a:solidFill>
              </a:rPr>
              <a:t>подвижностью; </a:t>
            </a:r>
          </a:p>
          <a:p>
            <a:pPr lvl="0"/>
            <a:r>
              <a:rPr lang="ru-RU" sz="2000" i="1" dirty="0">
                <a:solidFill>
                  <a:srgbClr val="C00000"/>
                </a:solidFill>
              </a:rPr>
              <a:t>неусидчивостью и т. д. </a:t>
            </a:r>
          </a:p>
        </p:txBody>
      </p:sp>
      <p:pic>
        <p:nvPicPr>
          <p:cNvPr id="3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576022">
            <a:off x="7884368" y="863858"/>
            <a:ext cx="962025" cy="800100"/>
          </a:xfrm>
          <a:prstGeom prst="rect">
            <a:avLst/>
          </a:prstGeom>
          <a:noFill/>
        </p:spPr>
      </p:pic>
      <p:pic>
        <p:nvPicPr>
          <p:cNvPr id="4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958715">
            <a:off x="6588224" y="4725144"/>
            <a:ext cx="962025" cy="800100"/>
          </a:xfrm>
          <a:prstGeom prst="rect">
            <a:avLst/>
          </a:prstGeom>
          <a:noFill/>
        </p:spPr>
      </p:pic>
      <p:pic>
        <p:nvPicPr>
          <p:cNvPr id="5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3213">
            <a:off x="1033343" y="1832977"/>
            <a:ext cx="962025" cy="8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2992647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6845" y="0"/>
            <a:ext cx="5389571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4. Отсутствие познавательного интереса.</a:t>
            </a:r>
            <a:endParaRPr lang="ru-RU" sz="2000" i="1" dirty="0">
              <a:solidFill>
                <a:srgbClr val="C00000"/>
              </a:solidFill>
            </a:endParaRPr>
          </a:p>
          <a:p>
            <a:r>
              <a:rPr lang="ru-RU" sz="2000" i="1" dirty="0">
                <a:solidFill>
                  <a:srgbClr val="C00000"/>
                </a:solidFill>
              </a:rPr>
              <a:t>Обусловлено: </a:t>
            </a:r>
          </a:p>
          <a:p>
            <a:pPr lvl="0"/>
            <a:r>
              <a:rPr lang="ru-RU" sz="2000" i="1" dirty="0">
                <a:solidFill>
                  <a:srgbClr val="C00000"/>
                </a:solidFill>
              </a:rPr>
              <a:t>с ребенком никто не занимался, не развивал его познавательные способности; </a:t>
            </a:r>
          </a:p>
          <a:p>
            <a:pPr lvl="0"/>
            <a:r>
              <a:rPr lang="ru-RU" sz="2000" i="1" dirty="0">
                <a:solidFill>
                  <a:srgbClr val="C00000"/>
                </a:solidFill>
              </a:rPr>
              <a:t>ему мало что интересно, он не посещает кружки и секции, не читает книг, а предпочитает пустое время препровождение. </a:t>
            </a:r>
          </a:p>
          <a:p>
            <a:r>
              <a:rPr lang="ru-RU" sz="2000" i="1" dirty="0">
                <a:solidFill>
                  <a:srgbClr val="C00000"/>
                </a:solidFill>
              </a:rPr>
              <a:t> </a:t>
            </a:r>
          </a:p>
          <a:p>
            <a:r>
              <a:rPr lang="ru-RU" sz="2000" b="1" i="1" dirty="0">
                <a:solidFill>
                  <a:srgbClr val="C00000"/>
                </a:solidFill>
              </a:rPr>
              <a:t>5. </a:t>
            </a:r>
            <a:r>
              <a:rPr lang="ru-RU" sz="2000" b="1" i="1" dirty="0" err="1">
                <a:solidFill>
                  <a:srgbClr val="C00000"/>
                </a:solidFill>
              </a:rPr>
              <a:t>Несформированность</a:t>
            </a:r>
            <a:r>
              <a:rPr lang="ru-RU" sz="2000" b="1" i="1" dirty="0">
                <a:solidFill>
                  <a:srgbClr val="C00000"/>
                </a:solidFill>
              </a:rPr>
              <a:t> произвольной сферы.</a:t>
            </a:r>
            <a:endParaRPr lang="ru-RU" sz="2000" i="1" dirty="0">
              <a:solidFill>
                <a:srgbClr val="C00000"/>
              </a:solidFill>
            </a:endParaRPr>
          </a:p>
          <a:p>
            <a:r>
              <a:rPr lang="ru-RU" sz="2000" i="1" dirty="0">
                <a:solidFill>
                  <a:srgbClr val="C00000"/>
                </a:solidFill>
              </a:rPr>
              <a:t>Проявляется в том, что ученик делает то, что ему нравится и не способен прилагать волевые усилия для выполнения учебных задач.</a:t>
            </a:r>
          </a:p>
          <a:p>
            <a:r>
              <a:rPr lang="ru-RU" sz="2000" i="1" dirty="0">
                <a:solidFill>
                  <a:srgbClr val="C00000"/>
                </a:solidFill>
              </a:rPr>
              <a:t> </a:t>
            </a:r>
          </a:p>
          <a:p>
            <a:r>
              <a:rPr lang="ru-RU" sz="2000" b="1" i="1" dirty="0">
                <a:solidFill>
                  <a:srgbClr val="C00000"/>
                </a:solidFill>
              </a:rPr>
              <a:t>6. Конфликтные отношения</a:t>
            </a:r>
            <a:r>
              <a:rPr lang="ru-RU" sz="2000" i="1" dirty="0">
                <a:solidFill>
                  <a:srgbClr val="C00000"/>
                </a:solidFill>
              </a:rPr>
              <a:t> </a:t>
            </a:r>
          </a:p>
          <a:p>
            <a:pPr lvl="0"/>
            <a:r>
              <a:rPr lang="ru-RU" sz="2000" i="1" dirty="0">
                <a:solidFill>
                  <a:srgbClr val="C00000"/>
                </a:solidFill>
              </a:rPr>
              <a:t>со сверстниками; </a:t>
            </a:r>
          </a:p>
          <a:p>
            <a:pPr lvl="0"/>
            <a:r>
              <a:rPr lang="ru-RU" sz="2000" i="1" dirty="0">
                <a:solidFill>
                  <a:srgbClr val="C00000"/>
                </a:solidFill>
              </a:rPr>
              <a:t>учителями; </a:t>
            </a:r>
          </a:p>
          <a:p>
            <a:pPr lvl="0"/>
            <a:r>
              <a:rPr lang="ru-RU" sz="2000" i="1" dirty="0">
                <a:solidFill>
                  <a:srgbClr val="C00000"/>
                </a:solidFill>
              </a:rPr>
              <a:t>отказ от усилий в учебной деятельности. </a:t>
            </a:r>
          </a:p>
        </p:txBody>
      </p:sp>
      <p:pic>
        <p:nvPicPr>
          <p:cNvPr id="3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958279">
            <a:off x="7835403" y="462789"/>
            <a:ext cx="962025" cy="800100"/>
          </a:xfrm>
          <a:prstGeom prst="rect">
            <a:avLst/>
          </a:prstGeom>
          <a:noFill/>
        </p:spPr>
      </p:pic>
      <p:pic>
        <p:nvPicPr>
          <p:cNvPr id="4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62119">
            <a:off x="1181002" y="1675511"/>
            <a:ext cx="962025" cy="800100"/>
          </a:xfrm>
          <a:prstGeom prst="rect">
            <a:avLst/>
          </a:prstGeom>
          <a:noFill/>
        </p:spPr>
      </p:pic>
      <p:pic>
        <p:nvPicPr>
          <p:cNvPr id="5122" name="Picture 2" descr="http://ia124.mycdn.me/getImage?photoId=490510313465&amp;photoType=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28289"/>
            <a:ext cx="2039615" cy="152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a124.mycdn.me/getImage?photoId=490509991161&amp;photoType=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156" y="3212976"/>
            <a:ext cx="2600689" cy="195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992647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0"/>
            <a:ext cx="496855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7. Низкий познавательный интерес</a:t>
            </a:r>
            <a:endParaRPr lang="ru-RU" sz="2000" i="1" dirty="0">
              <a:solidFill>
                <a:srgbClr val="C00000"/>
              </a:solidFill>
            </a:endParaRPr>
          </a:p>
          <a:p>
            <a:r>
              <a:rPr lang="ru-RU" sz="2000" i="1" dirty="0">
                <a:solidFill>
                  <a:srgbClr val="C00000"/>
                </a:solidFill>
              </a:rPr>
              <a:t>Не срабатывают карательные меры (двойки, наказания и т. д.)</a:t>
            </a:r>
          </a:p>
          <a:p>
            <a:r>
              <a:rPr lang="ru-RU" sz="2000" i="1" dirty="0">
                <a:solidFill>
                  <a:srgbClr val="C00000"/>
                </a:solidFill>
              </a:rPr>
              <a:t>Нуждается: </a:t>
            </a:r>
          </a:p>
          <a:p>
            <a:pPr lvl="0"/>
            <a:r>
              <a:rPr lang="ru-RU" sz="2000" i="1" dirty="0" smtClean="0">
                <a:solidFill>
                  <a:srgbClr val="C00000"/>
                </a:solidFill>
              </a:rPr>
              <a:t>- в </a:t>
            </a:r>
            <a:r>
              <a:rPr lang="ru-RU" sz="2000" i="1" dirty="0">
                <a:solidFill>
                  <a:srgbClr val="C00000"/>
                </a:solidFill>
              </a:rPr>
              <a:t>поддержке </a:t>
            </a:r>
          </a:p>
          <a:p>
            <a:pPr lvl="0"/>
            <a:r>
              <a:rPr lang="ru-RU" sz="2000" i="1" dirty="0" smtClean="0">
                <a:solidFill>
                  <a:srgbClr val="C00000"/>
                </a:solidFill>
              </a:rPr>
              <a:t>- показа </a:t>
            </a:r>
            <a:r>
              <a:rPr lang="ru-RU" sz="2000" i="1" dirty="0">
                <a:solidFill>
                  <a:srgbClr val="C00000"/>
                </a:solidFill>
              </a:rPr>
              <a:t>того, что он состоятелен в других видах деятельности </a:t>
            </a:r>
          </a:p>
          <a:p>
            <a:r>
              <a:rPr lang="ru-RU" sz="2000" i="1" dirty="0">
                <a:solidFill>
                  <a:srgbClr val="C00000"/>
                </a:solidFill>
              </a:rPr>
              <a:t> </a:t>
            </a:r>
            <a:r>
              <a:rPr lang="ru-RU" sz="2000" i="1" dirty="0" smtClean="0">
                <a:solidFill>
                  <a:srgbClr val="C00000"/>
                </a:solidFill>
              </a:rPr>
              <a:t>     Полезно </a:t>
            </a:r>
            <a:r>
              <a:rPr lang="ru-RU" sz="2000" i="1" dirty="0">
                <a:solidFill>
                  <a:srgbClr val="C00000"/>
                </a:solidFill>
              </a:rPr>
              <a:t>включить занимательные задачи и головоломки, интересные рассказы, обеспечить “эффект новизны” при решении учебных задач.</a:t>
            </a:r>
          </a:p>
          <a:p>
            <a:r>
              <a:rPr lang="ru-RU" sz="2000" i="1" dirty="0">
                <a:solidFill>
                  <a:srgbClr val="C00000"/>
                </a:solidFill>
              </a:rPr>
              <a:t> </a:t>
            </a:r>
            <a:r>
              <a:rPr lang="ru-RU" sz="2000" b="1" i="1" dirty="0" smtClean="0">
                <a:solidFill>
                  <a:srgbClr val="C00000"/>
                </a:solidFill>
              </a:rPr>
              <a:t>8</a:t>
            </a:r>
            <a:r>
              <a:rPr lang="ru-RU" sz="2000" b="1" i="1" dirty="0">
                <a:solidFill>
                  <a:srgbClr val="C00000"/>
                </a:solidFill>
              </a:rPr>
              <a:t>. Низкий уровень развития словесно-логического мышления</a:t>
            </a:r>
            <a:endParaRPr lang="ru-RU" sz="2000" i="1" dirty="0">
              <a:solidFill>
                <a:srgbClr val="C00000"/>
              </a:solidFill>
            </a:endParaRPr>
          </a:p>
          <a:p>
            <a:r>
              <a:rPr lang="ru-RU" sz="2000" i="1" dirty="0">
                <a:solidFill>
                  <a:srgbClr val="C00000"/>
                </a:solidFill>
              </a:rPr>
              <a:t>Необходимо делать большой упор на наглядность в решении и изложении учебного материала, обеспечивая реализацию принципа доступности учебного материала.</a:t>
            </a:r>
          </a:p>
          <a:p>
            <a:r>
              <a:rPr lang="ru-RU" sz="2000" b="1" i="1" dirty="0">
                <a:solidFill>
                  <a:srgbClr val="C00000"/>
                </a:solidFill>
              </a:rPr>
              <a:t>9. Низкая работоспособность</a:t>
            </a:r>
            <a:r>
              <a:rPr lang="ru-RU" sz="2000" i="1" dirty="0">
                <a:solidFill>
                  <a:srgbClr val="C00000"/>
                </a:solidFill>
              </a:rPr>
              <a:t> </a:t>
            </a:r>
          </a:p>
          <a:p>
            <a:pPr lvl="0"/>
            <a:r>
              <a:rPr lang="ru-RU" sz="2000" i="1" dirty="0">
                <a:solidFill>
                  <a:srgbClr val="C00000"/>
                </a:solidFill>
              </a:rPr>
              <a:t>В утомляемости </a:t>
            </a:r>
          </a:p>
          <a:p>
            <a:pPr lvl="0"/>
            <a:r>
              <a:rPr lang="ru-RU" sz="2000" i="1" dirty="0">
                <a:solidFill>
                  <a:srgbClr val="C00000"/>
                </a:solidFill>
              </a:rPr>
              <a:t>Истощаемости </a:t>
            </a:r>
          </a:p>
          <a:p>
            <a:pPr lvl="0"/>
            <a:r>
              <a:rPr lang="ru-RU" sz="2000" i="1" dirty="0">
                <a:solidFill>
                  <a:srgbClr val="C00000"/>
                </a:solidFill>
              </a:rPr>
              <a:t>Медленном темпе работы </a:t>
            </a:r>
          </a:p>
        </p:txBody>
      </p:sp>
      <p:pic>
        <p:nvPicPr>
          <p:cNvPr id="3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239135">
            <a:off x="1125432" y="1766507"/>
            <a:ext cx="962025" cy="800100"/>
          </a:xfrm>
          <a:prstGeom prst="rect">
            <a:avLst/>
          </a:prstGeom>
          <a:noFill/>
        </p:spPr>
      </p:pic>
      <p:pic>
        <p:nvPicPr>
          <p:cNvPr id="4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966550">
            <a:off x="7956376" y="908720"/>
            <a:ext cx="962025" cy="800100"/>
          </a:xfrm>
          <a:prstGeom prst="rect">
            <a:avLst/>
          </a:prstGeom>
          <a:noFill/>
        </p:spPr>
      </p:pic>
      <p:pic>
        <p:nvPicPr>
          <p:cNvPr id="4098" name="Picture 2" descr="http://ia124.mycdn.me/getImage?photoId=541756223481&amp;photoType=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01108"/>
            <a:ext cx="3275856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362669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Фото\Новая папка (3)\SAM_018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7" y="3874942"/>
            <a:ext cx="3977409" cy="298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Мои документы\Фото\Новая папка (3)\SAM_018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861048"/>
            <a:ext cx="3995935" cy="29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и документы\Фото\Новая папка (3)\SAM_018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иша\Desktop\фотокарточки\SAM_093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53036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иша\Desktop\фотокарточки\SAM_095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53036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иша\Desktop\фотокарточки\SAM_097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53036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миша\Desktop\фотокарточки\SAM_0972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53036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миша\Desktop\фотокарточки\SAM_0976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53036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миша\Desktop\фотокарточки\SAM_0990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53036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миша\Desktop\фотокарточки\SAM_1009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53036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миша\Desktop\фотокарточки\SAM_1009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7" y="3730842"/>
            <a:ext cx="4199136" cy="314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миша\Desktop\фотокарточки\SAM_1059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30842"/>
            <a:ext cx="4169544" cy="312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миша\Desktop\фотокарточки\SAM_1078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4753"/>
            <a:ext cx="4217663" cy="316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миша\Desktop\фотокарточки\SAM_1133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694753"/>
            <a:ext cx="4217663" cy="316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7662" y="1"/>
            <a:ext cx="49263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Давайте посмотрим, как можно помочь слабоуспевающему ученику:</a:t>
            </a:r>
            <a:endParaRPr lang="ru-RU" i="1" dirty="0">
              <a:solidFill>
                <a:srgbClr val="C00000"/>
              </a:solidFill>
            </a:endParaRPr>
          </a:p>
          <a:p>
            <a:r>
              <a:rPr lang="ru-RU" i="1" dirty="0">
                <a:solidFill>
                  <a:srgbClr val="C00000"/>
                </a:solidFill>
              </a:rPr>
              <a:t>- Для закрепления необходимо более длительное время и больший объем решаемых задач.</a:t>
            </a:r>
          </a:p>
          <a:p>
            <a:r>
              <a:rPr lang="ru-RU" i="1" dirty="0">
                <a:solidFill>
                  <a:srgbClr val="C00000"/>
                </a:solidFill>
              </a:rPr>
              <a:t>- Учитель для себя и для ученика должен сформулировать минимум знаний и навыков, который должен усвоить ученик.</a:t>
            </a:r>
          </a:p>
          <a:p>
            <a:r>
              <a:rPr lang="ru-RU" i="1" dirty="0">
                <a:solidFill>
                  <a:srgbClr val="C00000"/>
                </a:solidFill>
              </a:rPr>
              <a:t> 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Как повысить работоспособность:</a:t>
            </a:r>
            <a:r>
              <a:rPr lang="ru-RU" i="1" dirty="0">
                <a:solidFill>
                  <a:srgbClr val="C00000"/>
                </a:solidFill>
              </a:rPr>
              <a:t> </a:t>
            </a:r>
          </a:p>
          <a:p>
            <a:pPr lvl="0"/>
            <a:r>
              <a:rPr lang="ru-RU" i="1" dirty="0">
                <a:solidFill>
                  <a:srgbClr val="C00000"/>
                </a:solidFill>
              </a:rPr>
              <a:t>Разнообразить виды деятельности. </a:t>
            </a:r>
          </a:p>
          <a:p>
            <a:pPr lvl="0"/>
            <a:r>
              <a:rPr lang="ru-RU" i="1" dirty="0">
                <a:solidFill>
                  <a:srgbClr val="C00000"/>
                </a:solidFill>
              </a:rPr>
              <a:t>Проветривать кабинет. </a:t>
            </a:r>
          </a:p>
          <a:p>
            <a:pPr lvl="0"/>
            <a:r>
              <a:rPr lang="ru-RU" i="1" dirty="0">
                <a:solidFill>
                  <a:srgbClr val="C00000"/>
                </a:solidFill>
              </a:rPr>
              <a:t>Проводить </a:t>
            </a:r>
            <a:r>
              <a:rPr lang="ru-RU" i="1" dirty="0" err="1">
                <a:solidFill>
                  <a:srgbClr val="C00000"/>
                </a:solidFill>
              </a:rPr>
              <a:t>физминутки</a:t>
            </a:r>
            <a:r>
              <a:rPr lang="ru-RU" i="1" dirty="0">
                <a:solidFill>
                  <a:srgbClr val="C00000"/>
                </a:solidFill>
              </a:rPr>
              <a:t>. </a:t>
            </a:r>
          </a:p>
          <a:p>
            <a:pPr lvl="0"/>
            <a:r>
              <a:rPr lang="ru-RU" i="1" dirty="0">
                <a:solidFill>
                  <a:srgbClr val="C00000"/>
                </a:solidFill>
              </a:rPr>
              <a:t>Всегда надо помнить о соблюдении принципа необходимости и достаточности. </a:t>
            </a:r>
          </a:p>
        </p:txBody>
      </p:sp>
      <p:pic>
        <p:nvPicPr>
          <p:cNvPr id="17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18976846">
            <a:off x="6199817" y="5085184"/>
            <a:ext cx="962025" cy="800100"/>
          </a:xfrm>
          <a:prstGeom prst="rect">
            <a:avLst/>
          </a:prstGeom>
          <a:noFill/>
        </p:spPr>
      </p:pic>
      <p:pic>
        <p:nvPicPr>
          <p:cNvPr id="18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20437851">
            <a:off x="2699792" y="908720"/>
            <a:ext cx="962025" cy="800100"/>
          </a:xfrm>
          <a:prstGeom prst="rect">
            <a:avLst/>
          </a:prstGeom>
          <a:noFill/>
        </p:spPr>
      </p:pic>
      <p:pic>
        <p:nvPicPr>
          <p:cNvPr id="19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2019153">
            <a:off x="1107951" y="2060848"/>
            <a:ext cx="962025" cy="8001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8942881"/>
      </p:ext>
    </p:extLst>
  </p:cSld>
  <p:clrMapOvr>
    <a:masterClrMapping/>
  </p:clrMapOvr>
  <p:transition advTm="37953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5|2.8|3|2.9|3.1|3.3|3.4|3.3|3.6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5|2.8|3.4|3.3|3.2|3.7|3.7|3.6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1|3.3|3.3|3.5|3.4|3.3"/>
</p:tagLst>
</file>

<file path=ppt/theme/theme1.xml><?xml version="1.0" encoding="utf-8"?>
<a:theme xmlns:a="http://schemas.openxmlformats.org/drawingml/2006/main" name="Прощай, 1 класс! Котенёва Н.Н.">
  <a:themeElements>
    <a:clrScheme name="8 март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810</Words>
  <Application>Microsoft Office PowerPoint</Application>
  <PresentationFormat>Экран (4:3)</PresentationFormat>
  <Paragraphs>174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Прощай, 1 класс! Котенёва Н.Н.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миша</dc:creator>
  <cp:lastModifiedBy>миша</cp:lastModifiedBy>
  <cp:revision>44</cp:revision>
  <dcterms:created xsi:type="dcterms:W3CDTF">2014-05-13T19:09:19Z</dcterms:created>
  <dcterms:modified xsi:type="dcterms:W3CDTF">2015-02-28T17:26:08Z</dcterms:modified>
</cp:coreProperties>
</file>