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66"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6696F13-70C5-4BCD-AA5E-1399EA08D612}" type="datetimeFigureOut">
              <a:rPr lang="ru-RU" smtClean="0"/>
              <a:t>28.02.2015</a:t>
            </a:fld>
            <a:endParaRPr lang="ru-RU"/>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ru-RU"/>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6C3E3DD8-CDED-42FD-B2F0-3D3FF58EA860}" type="slidenum">
              <a:rPr lang="ru-RU" smtClean="0"/>
              <a:t>‹#›</a:t>
            </a:fld>
            <a:endParaRPr lang="ru-RU"/>
          </a:p>
        </p:txBody>
      </p:sp>
    </p:spTree>
    <p:extLst>
      <p:ext uri="{BB962C8B-B14F-4D97-AF65-F5344CB8AC3E}">
        <p14:creationId xmlns:p14="http://schemas.microsoft.com/office/powerpoint/2010/main" val="301520701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696F13-70C5-4BCD-AA5E-1399EA08D612}" type="datetimeFigureOut">
              <a:rPr lang="ru-RU" smtClean="0"/>
              <a:t>28.02.2015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C3E3DD8-CDED-42FD-B2F0-3D3FF58EA860}" type="slidenum">
              <a:rPr lang="ru-RU" smtClean="0"/>
              <a:t>‹#›</a:t>
            </a:fld>
            <a:endParaRPr lang="ru-RU"/>
          </a:p>
        </p:txBody>
      </p:sp>
    </p:spTree>
    <p:extLst>
      <p:ext uri="{BB962C8B-B14F-4D97-AF65-F5344CB8AC3E}">
        <p14:creationId xmlns:p14="http://schemas.microsoft.com/office/powerpoint/2010/main" val="87620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696F13-70C5-4BCD-AA5E-1399EA08D612}" type="datetimeFigureOut">
              <a:rPr lang="ru-RU" smtClean="0"/>
              <a:t>28.02.2015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C3E3DD8-CDED-42FD-B2F0-3D3FF58EA860}" type="slidenum">
              <a:rPr lang="ru-RU" smtClean="0"/>
              <a:t>‹#›</a:t>
            </a:fld>
            <a:endParaRPr lang="ru-RU"/>
          </a:p>
        </p:txBody>
      </p:sp>
    </p:spTree>
    <p:extLst>
      <p:ext uri="{BB962C8B-B14F-4D97-AF65-F5344CB8AC3E}">
        <p14:creationId xmlns:p14="http://schemas.microsoft.com/office/powerpoint/2010/main" val="3239207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6696F13-70C5-4BCD-AA5E-1399EA08D612}" type="datetimeFigureOut">
              <a:rPr lang="ru-RU" smtClean="0"/>
              <a:t>28.02.2015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C3E3DD8-CDED-42FD-B2F0-3D3FF58EA860}" type="slidenum">
              <a:rPr lang="ru-RU" smtClean="0"/>
              <a:t>‹#›</a:t>
            </a:fld>
            <a:endParaRPr lang="ru-RU"/>
          </a:p>
        </p:txBody>
      </p:sp>
    </p:spTree>
    <p:extLst>
      <p:ext uri="{BB962C8B-B14F-4D97-AF65-F5344CB8AC3E}">
        <p14:creationId xmlns:p14="http://schemas.microsoft.com/office/powerpoint/2010/main" val="3356876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D6696F13-70C5-4BCD-AA5E-1399EA08D612}" type="datetimeFigureOut">
              <a:rPr lang="ru-RU" smtClean="0"/>
              <a:t>28.02.2015</a:t>
            </a:fld>
            <a:endParaRPr lang="ru-RU"/>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ru-RU"/>
          </a:p>
        </p:txBody>
      </p:sp>
      <p:sp>
        <p:nvSpPr>
          <p:cNvPr id="6" name="Slide Number Placeholder 5"/>
          <p:cNvSpPr>
            <a:spLocks noGrp="1"/>
          </p:cNvSpPr>
          <p:nvPr>
            <p:ph type="sldNum" sz="quarter" idx="12"/>
          </p:nvPr>
        </p:nvSpPr>
        <p:spPr>
          <a:xfrm>
            <a:off x="8604504" y="5211060"/>
            <a:ext cx="2112264" cy="228600"/>
          </a:xfrm>
        </p:spPr>
        <p:txBody>
          <a:bodyPr/>
          <a:lstStyle/>
          <a:p>
            <a:fld id="{6C3E3DD8-CDED-42FD-B2F0-3D3FF58EA860}" type="slidenum">
              <a:rPr lang="ru-RU" smtClean="0"/>
              <a:t>‹#›</a:t>
            </a:fld>
            <a:endParaRPr lang="ru-RU"/>
          </a:p>
        </p:txBody>
      </p:sp>
    </p:spTree>
    <p:extLst>
      <p:ext uri="{BB962C8B-B14F-4D97-AF65-F5344CB8AC3E}">
        <p14:creationId xmlns:p14="http://schemas.microsoft.com/office/powerpoint/2010/main" val="348121668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6696F13-70C5-4BCD-AA5E-1399EA08D612}" type="datetimeFigureOut">
              <a:rPr lang="ru-RU" smtClean="0"/>
              <a:t>28.02.2015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C3E3DD8-CDED-42FD-B2F0-3D3FF58EA860}" type="slidenum">
              <a:rPr lang="ru-RU" smtClean="0"/>
              <a:t>‹#›</a:t>
            </a:fld>
            <a:endParaRPr lang="ru-RU"/>
          </a:p>
        </p:txBody>
      </p:sp>
    </p:spTree>
    <p:extLst>
      <p:ext uri="{BB962C8B-B14F-4D97-AF65-F5344CB8AC3E}">
        <p14:creationId xmlns:p14="http://schemas.microsoft.com/office/powerpoint/2010/main" val="242502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6696F13-70C5-4BCD-AA5E-1399EA08D612}" type="datetimeFigureOut">
              <a:rPr lang="ru-RU" smtClean="0"/>
              <a:t>28.02.2015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C3E3DD8-CDED-42FD-B2F0-3D3FF58EA860}" type="slidenum">
              <a:rPr lang="ru-RU" smtClean="0"/>
              <a:t>‹#›</a:t>
            </a:fld>
            <a:endParaRPr lang="ru-RU"/>
          </a:p>
        </p:txBody>
      </p:sp>
    </p:spTree>
    <p:extLst>
      <p:ext uri="{BB962C8B-B14F-4D97-AF65-F5344CB8AC3E}">
        <p14:creationId xmlns:p14="http://schemas.microsoft.com/office/powerpoint/2010/main" val="2997123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6696F13-70C5-4BCD-AA5E-1399EA08D612}" type="datetimeFigureOut">
              <a:rPr lang="ru-RU" smtClean="0"/>
              <a:t>28.02.2015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C3E3DD8-CDED-42FD-B2F0-3D3FF58EA860}" type="slidenum">
              <a:rPr lang="ru-RU" smtClean="0"/>
              <a:t>‹#›</a:t>
            </a:fld>
            <a:endParaRPr lang="ru-RU"/>
          </a:p>
        </p:txBody>
      </p:sp>
    </p:spTree>
    <p:extLst>
      <p:ext uri="{BB962C8B-B14F-4D97-AF65-F5344CB8AC3E}">
        <p14:creationId xmlns:p14="http://schemas.microsoft.com/office/powerpoint/2010/main" val="250378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96F13-70C5-4BCD-AA5E-1399EA08D612}" type="datetimeFigureOut">
              <a:rPr lang="ru-RU" smtClean="0"/>
              <a:t>28.02.2015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C3E3DD8-CDED-42FD-B2F0-3D3FF58EA860}" type="slidenum">
              <a:rPr lang="ru-RU" smtClean="0"/>
              <a:t>‹#›</a:t>
            </a:fld>
            <a:endParaRPr lang="ru-RU"/>
          </a:p>
        </p:txBody>
      </p:sp>
    </p:spTree>
    <p:extLst>
      <p:ext uri="{BB962C8B-B14F-4D97-AF65-F5344CB8AC3E}">
        <p14:creationId xmlns:p14="http://schemas.microsoft.com/office/powerpoint/2010/main" val="2627326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D6696F13-70C5-4BCD-AA5E-1399EA08D612}" type="datetimeFigureOut">
              <a:rPr lang="ru-RU" smtClean="0"/>
              <a:t>28.02.2015</a:t>
            </a:fld>
            <a:endParaRPr lang="ru-RU"/>
          </a:p>
        </p:txBody>
      </p:sp>
      <p:sp>
        <p:nvSpPr>
          <p:cNvPr id="9" name="Footer Placeholder 8"/>
          <p:cNvSpPr>
            <a:spLocks noGrp="1"/>
          </p:cNvSpPr>
          <p:nvPr>
            <p:ph type="ftr" sz="quarter" idx="11"/>
          </p:nvPr>
        </p:nvSpPr>
        <p:spPr/>
        <p:txBody>
          <a:bodyPr/>
          <a:lstStyle>
            <a:lvl1pPr algn="r">
              <a:defRPr/>
            </a:lvl1pPr>
          </a:lstStyle>
          <a:p>
            <a:endParaRPr lang="ru-RU"/>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6C3E3DD8-CDED-42FD-B2F0-3D3FF58EA860}" type="slidenum">
              <a:rPr lang="ru-RU" smtClean="0"/>
              <a:t>‹#›</a:t>
            </a:fld>
            <a:endParaRPr lang="ru-RU"/>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85216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6696F13-70C5-4BCD-AA5E-1399EA08D612}" type="datetimeFigureOut">
              <a:rPr lang="ru-RU" smtClean="0"/>
              <a:t>28.02.2015</a:t>
            </a:fld>
            <a:endParaRPr lang="ru-RU"/>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ru-RU"/>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6C3E3DD8-CDED-42FD-B2F0-3D3FF58EA860}" type="slidenum">
              <a:rPr lang="ru-RU" smtClean="0"/>
              <a:t>‹#›</a:t>
            </a:fld>
            <a:endParaRPr lang="ru-RU"/>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273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6696F13-70C5-4BCD-AA5E-1399EA08D612}" type="datetimeFigureOut">
              <a:rPr lang="ru-RU" smtClean="0"/>
              <a:t>28.02.2015</a:t>
            </a:fld>
            <a:endParaRPr lang="ru-RU"/>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C3E3DD8-CDED-42FD-B2F0-3D3FF58EA860}" type="slidenum">
              <a:rPr lang="ru-RU" smtClean="0"/>
              <a:t>‹#›</a:t>
            </a:fld>
            <a:endParaRPr lang="ru-RU"/>
          </a:p>
        </p:txBody>
      </p:sp>
    </p:spTree>
    <p:extLst>
      <p:ext uri="{BB962C8B-B14F-4D97-AF65-F5344CB8AC3E}">
        <p14:creationId xmlns:p14="http://schemas.microsoft.com/office/powerpoint/2010/main" val="14891421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400" dirty="0" smtClean="0"/>
              <a:t>Сущность </a:t>
            </a:r>
            <a:r>
              <a:rPr lang="ru-RU" sz="4400" dirty="0"/>
              <a:t>проектной деятельности. </a:t>
            </a:r>
            <a:br>
              <a:rPr lang="ru-RU" sz="4400" dirty="0"/>
            </a:br>
            <a:r>
              <a:rPr lang="ru-RU" sz="4400" dirty="0"/>
              <a:t>Особенности учебных проектов.</a:t>
            </a:r>
            <a:br>
              <a:rPr lang="ru-RU" sz="4400" dirty="0"/>
            </a:br>
            <a:endParaRPr lang="ru-RU" sz="4400" dirty="0"/>
          </a:p>
        </p:txBody>
      </p:sp>
      <p:sp>
        <p:nvSpPr>
          <p:cNvPr id="3" name="Подзаголовок 2"/>
          <p:cNvSpPr>
            <a:spLocks noGrp="1"/>
          </p:cNvSpPr>
          <p:nvPr>
            <p:ph type="subTitle" idx="1"/>
          </p:nvPr>
        </p:nvSpPr>
        <p:spPr/>
        <p:txBody>
          <a:bodyPr>
            <a:normAutofit fontScale="62500" lnSpcReduction="20000"/>
          </a:bodyPr>
          <a:lstStyle/>
          <a:p>
            <a:r>
              <a:rPr lang="ru-RU" dirty="0" smtClean="0"/>
              <a:t>Презентацию подготовила:</a:t>
            </a:r>
          </a:p>
          <a:p>
            <a:r>
              <a:rPr lang="ru-RU" dirty="0" smtClean="0"/>
              <a:t>учитель начальных классов ГБОУ Лицей 1571</a:t>
            </a:r>
          </a:p>
          <a:p>
            <a:r>
              <a:rPr lang="ru-RU" dirty="0" err="1" smtClean="0"/>
              <a:t>Ихарова</a:t>
            </a:r>
            <a:r>
              <a:rPr lang="ru-RU" dirty="0" smtClean="0"/>
              <a:t> Ирина Валерьевна</a:t>
            </a:r>
            <a:endParaRPr lang="ru-RU" dirty="0"/>
          </a:p>
        </p:txBody>
      </p:sp>
    </p:spTree>
    <p:extLst>
      <p:ext uri="{BB962C8B-B14F-4D97-AF65-F5344CB8AC3E}">
        <p14:creationId xmlns:p14="http://schemas.microsoft.com/office/powerpoint/2010/main" val="2925686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3718" y="874294"/>
            <a:ext cx="10112188" cy="4937249"/>
          </a:xfrm>
          <a:prstGeom prst="rect">
            <a:avLst/>
          </a:prstGeom>
        </p:spPr>
        <p:txBody>
          <a:bodyPr wrap="square">
            <a:spAutoFit/>
          </a:bodyPr>
          <a:lstStyle/>
          <a:p>
            <a:pPr algn="ctr">
              <a:lnSpc>
                <a:spcPct val="107000"/>
              </a:lnSpc>
              <a:spcAft>
                <a:spcPts val="800"/>
              </a:spcAft>
              <a:tabLst>
                <a:tab pos="2969895" algn="ctr"/>
                <a:tab pos="5940425" algn="r"/>
              </a:tabLst>
            </a:pPr>
            <a:r>
              <a:rPr lang="ru-RU" sz="3600" b="1" dirty="0" smtClean="0">
                <a:effectLst/>
                <a:latin typeface="Calibri" panose="020F0502020204030204" pitchFamily="34" charset="0"/>
                <a:ea typeface="Times New Roman" panose="02020603050405020304" pitchFamily="18" charset="0"/>
                <a:cs typeface="Times New Roman" panose="02020603050405020304" pitchFamily="18" charset="0"/>
              </a:rPr>
              <a:t>Подготовительный этап</a:t>
            </a:r>
          </a:p>
          <a:p>
            <a:pPr algn="ctr">
              <a:lnSpc>
                <a:spcPct val="107000"/>
              </a:lnSpc>
              <a:spcAft>
                <a:spcPts val="800"/>
              </a:spcAft>
              <a:tabLst>
                <a:tab pos="2969895" algn="ctr"/>
                <a:tab pos="5940425" algn="r"/>
              </a:tabLst>
            </a:pPr>
            <a:r>
              <a:rPr lang="ru-RU" sz="3600" dirty="0" smtClean="0">
                <a:effectLst/>
                <a:latin typeface="Calibri" panose="020F0502020204030204" pitchFamily="34" charset="0"/>
                <a:ea typeface="Times New Roman" panose="02020603050405020304" pitchFamily="18" charset="0"/>
                <a:cs typeface="Times New Roman" panose="02020603050405020304" pitchFamily="18" charset="0"/>
              </a:rPr>
              <a:t>Происходит формирование проектного замысла. На этом этапе ученики должны иметь возможность проанализировать уже существующие аналоги изделий, которые были раньше выполнены другими конструкторами, художниками. Используя эту базу, школьникам легче придумывать, выдвигать собственные идеи.</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2654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3364" y="799942"/>
            <a:ext cx="9395011" cy="3985963"/>
          </a:xfrm>
          <a:prstGeom prst="rect">
            <a:avLst/>
          </a:prstGeom>
        </p:spPr>
        <p:txBody>
          <a:bodyPr wrap="square">
            <a:spAutoFit/>
          </a:bodyPr>
          <a:lstStyle/>
          <a:p>
            <a:pPr algn="ctr">
              <a:lnSpc>
                <a:spcPct val="107000"/>
              </a:lnSpc>
              <a:spcAft>
                <a:spcPts val="800"/>
              </a:spcAft>
              <a:tabLst>
                <a:tab pos="2969895" algn="ctr"/>
                <a:tab pos="5940425" algn="r"/>
              </a:tabLst>
            </a:pPr>
            <a:r>
              <a:rPr lang="ru-RU" sz="4000" b="1" dirty="0" smtClean="0">
                <a:effectLst/>
                <a:latin typeface="Calibri" panose="020F0502020204030204" pitchFamily="34" charset="0"/>
                <a:ea typeface="Times New Roman" panose="02020603050405020304" pitchFamily="18" charset="0"/>
                <a:cs typeface="Times New Roman" panose="02020603050405020304" pitchFamily="18" charset="0"/>
              </a:rPr>
              <a:t>Исполнительский этап</a:t>
            </a:r>
          </a:p>
          <a:p>
            <a:pPr algn="ctr">
              <a:lnSpc>
                <a:spcPct val="107000"/>
              </a:lnSpc>
              <a:spcAft>
                <a:spcPts val="800"/>
              </a:spcAft>
              <a:tabLst>
                <a:tab pos="2969895" algn="ctr"/>
                <a:tab pos="5940425" algn="r"/>
              </a:tabLst>
            </a:pPr>
            <a:endParaRPr lang="ru-RU" sz="4000"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tabLst>
                <a:tab pos="2969895" algn="ctr"/>
                <a:tab pos="5940425" algn="r"/>
              </a:tabLst>
            </a:pPr>
            <a:r>
              <a:rPr lang="ru-RU" sz="3600" dirty="0" smtClean="0">
                <a:effectLst/>
                <a:latin typeface="Calibri" panose="020F0502020204030204" pitchFamily="34" charset="0"/>
                <a:ea typeface="Times New Roman" panose="02020603050405020304" pitchFamily="18" charset="0"/>
                <a:cs typeface="Times New Roman" panose="02020603050405020304" pitchFamily="18" charset="0"/>
              </a:rPr>
              <a:t> Является в учебных проектах продолжением и неотъемлемой частью проектной деятельности. На этом этапе выдвинутые идеи проверяются практическим путем.</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6481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2353" y="1188295"/>
            <a:ext cx="10309412" cy="3046988"/>
          </a:xfrm>
          <a:prstGeom prst="rect">
            <a:avLst/>
          </a:prstGeom>
        </p:spPr>
        <p:txBody>
          <a:bodyPr wrap="square">
            <a:spAutoFit/>
          </a:bodyPr>
          <a:lstStyle/>
          <a:p>
            <a:r>
              <a:rPr lang="ru-RU" sz="3600" dirty="0" smtClean="0">
                <a:effectLst/>
                <a:latin typeface="Calibri" panose="020F0502020204030204" pitchFamily="34" charset="0"/>
                <a:ea typeface="Times New Roman" panose="02020603050405020304" pitchFamily="18" charset="0"/>
                <a:cs typeface="Times New Roman" panose="02020603050405020304" pitchFamily="18" charset="0"/>
              </a:rPr>
              <a:t>Когда работа полностью завершена, проводится </a:t>
            </a:r>
            <a:r>
              <a:rPr lang="ru-RU" sz="4800" b="1" dirty="0" smtClean="0">
                <a:effectLst/>
                <a:latin typeface="Calibri" panose="020F0502020204030204" pitchFamily="34" charset="0"/>
                <a:ea typeface="Times New Roman" panose="02020603050405020304" pitchFamily="18" charset="0"/>
                <a:cs typeface="Times New Roman" panose="02020603050405020304" pitchFamily="18" charset="0"/>
              </a:rPr>
              <a:t>итоговая</a:t>
            </a:r>
            <a:r>
              <a:rPr lang="ru-RU" sz="3600" dirty="0" smtClean="0">
                <a:effectLst/>
                <a:latin typeface="Calibri" panose="020F0502020204030204" pitchFamily="34" charset="0"/>
                <a:ea typeface="Times New Roman" panose="02020603050405020304" pitchFamily="18" charset="0"/>
                <a:cs typeface="Times New Roman" panose="02020603050405020304" pitchFamily="18" charset="0"/>
              </a:rPr>
              <a:t> оценка. Главная цель данного этапа проектной работы - анализ полученного результата и доказательство его соответствия поставленной цели. </a:t>
            </a:r>
            <a:endParaRPr lang="ru-RU" sz="3600" dirty="0"/>
          </a:p>
        </p:txBody>
      </p:sp>
    </p:spTree>
    <p:extLst>
      <p:ext uri="{BB962C8B-B14F-4D97-AF65-F5344CB8AC3E}">
        <p14:creationId xmlns:p14="http://schemas.microsoft.com/office/powerpoint/2010/main" val="3740224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7482" y="306066"/>
            <a:ext cx="9834282" cy="6067302"/>
          </a:xfrm>
          <a:prstGeom prst="rect">
            <a:avLst/>
          </a:prstGeom>
        </p:spPr>
        <p:txBody>
          <a:bodyPr wrap="square">
            <a:spAutoFit/>
          </a:bodyPr>
          <a:lstStyle/>
          <a:p>
            <a:pPr algn="ctr">
              <a:lnSpc>
                <a:spcPct val="107000"/>
              </a:lnSpc>
              <a:spcAft>
                <a:spcPts val="800"/>
              </a:spcAft>
            </a:pPr>
            <a:r>
              <a:rPr lang="ru-RU" sz="3200" b="1"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Сущность проектной деятельности. Особенности </a:t>
            </a:r>
            <a:endParaRPr lang="ru-RU"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sz="3200" b="1"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учебных проектов.</a:t>
            </a:r>
            <a:endParaRPr lang="ru-RU"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3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Курс трудового обучения в начальной школе — это органическая часть общего курса, изучаемого в средней школе. Основная цель — формирование технологической грамотности учащихся при выполнении ручных работ. Содержание курса трудового обучения направлено на повышение качества трудовой подготовки учащихся.</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4598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6822" y="640253"/>
            <a:ext cx="10730753" cy="5245154"/>
          </a:xfrm>
          <a:prstGeom prst="rect">
            <a:avLst/>
          </a:prstGeom>
        </p:spPr>
        <p:txBody>
          <a:bodyPr wrap="square">
            <a:spAutoFit/>
          </a:bodyPr>
          <a:lstStyle/>
          <a:p>
            <a:pPr>
              <a:lnSpc>
                <a:spcPct val="107000"/>
              </a:lnSpc>
              <a:spcAft>
                <a:spcPts val="800"/>
              </a:spcAft>
              <a:tabLst>
                <a:tab pos="2969895" algn="ctr"/>
                <a:tab pos="5940425" algn="r"/>
              </a:tabLst>
            </a:pPr>
            <a:r>
              <a:rPr lang="ru-RU" sz="3200" b="1" dirty="0" smtClean="0">
                <a:effectLst/>
                <a:latin typeface="Calibri" panose="020F0502020204030204" pitchFamily="34" charset="0"/>
                <a:ea typeface="Times New Roman" panose="02020603050405020304" pitchFamily="18" charset="0"/>
                <a:cs typeface="Times New Roman" panose="02020603050405020304" pitchFamily="18" charset="0"/>
              </a:rPr>
              <a:t>С первого класса</a:t>
            </a:r>
          </a:p>
          <a:p>
            <a:pPr>
              <a:lnSpc>
                <a:spcPct val="107000"/>
              </a:lnSpc>
              <a:spcAft>
                <a:spcPts val="800"/>
              </a:spcAft>
              <a:tabLst>
                <a:tab pos="2969895" algn="ctr"/>
                <a:tab pos="5940425" algn="r"/>
              </a:tabLst>
            </a:pPr>
            <a:r>
              <a:rPr lang="ru-RU" sz="3200" b="1"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вовлекают детей в разработку, выполнение презентаций проектов. Вначале предлагают детям более облегченные варианты.</a:t>
            </a:r>
            <a:endParaRPr lang="ru-RU"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2969895" algn="ctr"/>
                <a:tab pos="5940425" algn="r"/>
              </a:tabLst>
            </a:pP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 В первом классе работа    ведется следующими средствами:</a:t>
            </a:r>
            <a:endParaRPr lang="ru-RU"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200" dirty="0" smtClean="0">
                <a:effectLst/>
                <a:latin typeface="Calibri" panose="020F0502020204030204" pitchFamily="34" charset="0"/>
                <a:ea typeface="Symbol" panose="05050102010706020507" pitchFamily="18" charset="2"/>
                <a:cs typeface="Symbol" panose="05050102010706020507" pitchFamily="18" charset="2"/>
              </a:rPr>
              <a:t>·</a:t>
            </a:r>
            <a:r>
              <a:rPr lang="ru-RU" sz="32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Проблемным, частично-поисковым обучением под руководством учителя;</a:t>
            </a:r>
            <a:endParaRPr lang="ru-RU"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200" dirty="0" smtClean="0">
                <a:effectLst/>
                <a:latin typeface="Calibri" panose="020F0502020204030204" pitchFamily="34" charset="0"/>
                <a:ea typeface="Symbol" panose="05050102010706020507" pitchFamily="18" charset="2"/>
                <a:cs typeface="Symbol" panose="05050102010706020507" pitchFamily="18" charset="2"/>
              </a:rPr>
              <a:t>·</a:t>
            </a:r>
            <a:r>
              <a:rPr lang="ru-RU" sz="32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кратковременными исследованиями-наблюдениями с описаниями.</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9322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438044"/>
            <a:ext cx="11322424" cy="5464060"/>
          </a:xfrm>
          <a:prstGeom prst="rect">
            <a:avLst/>
          </a:prstGeom>
        </p:spPr>
        <p:txBody>
          <a:bodyPr wrap="square">
            <a:spAutoFit/>
          </a:bodyPr>
          <a:lstStyle/>
          <a:p>
            <a:pPr>
              <a:lnSpc>
                <a:spcPct val="107000"/>
              </a:lnSpc>
              <a:spcAft>
                <a:spcPts val="800"/>
              </a:spcAft>
              <a:tabLst>
                <a:tab pos="2969895" algn="ctr"/>
                <a:tab pos="5940425" algn="r"/>
              </a:tabLst>
            </a:pPr>
            <a:r>
              <a:rPr lang="ru-RU" sz="4000" dirty="0" smtClean="0">
                <a:effectLst/>
                <a:latin typeface="Calibri" panose="020F0502020204030204" pitchFamily="34" charset="0"/>
                <a:ea typeface="Times New Roman" panose="02020603050405020304" pitchFamily="18" charset="0"/>
                <a:cs typeface="Times New Roman" panose="02020603050405020304" pitchFamily="18" charset="0"/>
              </a:rPr>
              <a:t>Со </a:t>
            </a:r>
            <a:r>
              <a:rPr lang="ru-RU" sz="4000" b="1" dirty="0" smtClean="0">
                <a:effectLst/>
                <a:latin typeface="Calibri" panose="020F0502020204030204" pitchFamily="34" charset="0"/>
                <a:ea typeface="Times New Roman" panose="02020603050405020304" pitchFamily="18" charset="0"/>
                <a:cs typeface="Times New Roman" panose="02020603050405020304" pitchFamily="18" charset="0"/>
              </a:rPr>
              <a:t>второго класса </a:t>
            </a:r>
            <a:r>
              <a:rPr lang="ru-RU" sz="4000" dirty="0" smtClean="0">
                <a:effectLst/>
                <a:latin typeface="Calibri" panose="020F0502020204030204" pitchFamily="34" charset="0"/>
                <a:ea typeface="Times New Roman" panose="02020603050405020304" pitchFamily="18" charset="0"/>
                <a:cs typeface="Times New Roman" panose="02020603050405020304" pitchFamily="18" charset="0"/>
              </a:rPr>
              <a:t>ведется знакомство с понятиями проектной деятельности, такими как исследование, информация, знание.</a:t>
            </a:r>
            <a:endParaRPr lang="ru-RU"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tabLst>
                <a:tab pos="2969895" algn="ctr"/>
                <a:tab pos="5940425" algn="r"/>
              </a:tabLst>
            </a:pPr>
            <a:r>
              <a:rPr lang="ru-RU" sz="4000" dirty="0" smtClean="0">
                <a:effectLst/>
                <a:latin typeface="Calibri" panose="020F0502020204030204" pitchFamily="34" charset="0"/>
                <a:ea typeface="Times New Roman" panose="02020603050405020304" pitchFamily="18" charset="0"/>
                <a:cs typeface="Times New Roman" panose="02020603050405020304" pitchFamily="18" charset="0"/>
              </a:rPr>
              <a:t>Учитель организует совместную деятельность, направляя ее на осуществление проекта, в процессе которого учащиеся овладевают практическими умениями проектной деятельности.</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6787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8235" y="691838"/>
            <a:ext cx="10766612" cy="4669612"/>
          </a:xfrm>
          <a:prstGeom prst="rect">
            <a:avLst/>
          </a:prstGeom>
        </p:spPr>
        <p:txBody>
          <a:bodyPr wrap="square">
            <a:spAutoFit/>
          </a:bodyPr>
          <a:lstStyle/>
          <a:p>
            <a:pPr marL="252730" marR="99060" indent="215900" algn="just">
              <a:lnSpc>
                <a:spcPct val="107000"/>
              </a:lnSpc>
              <a:spcAft>
                <a:spcPts val="800"/>
              </a:spcAft>
            </a:pPr>
            <a:r>
              <a:rPr lang="ru-RU" sz="4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Внедрение образовательных технологий в школе, предусматривает приобщение школьников к навыкам проектирования. </a:t>
            </a:r>
            <a:r>
              <a:rPr lang="ru-RU" sz="4000" b="1"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Главная цель метода </a:t>
            </a:r>
            <a:r>
              <a:rPr lang="ru-RU" sz="4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научить школьника обобщать наиболее важные трудовые знания и навыки при решении конкретных учебных задач.</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6246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2729" y="475102"/>
            <a:ext cx="10641105" cy="5888663"/>
          </a:xfrm>
          <a:prstGeom prst="rect">
            <a:avLst/>
          </a:prstGeom>
        </p:spPr>
        <p:txBody>
          <a:bodyPr wrap="square">
            <a:spAutoFit/>
          </a:bodyPr>
          <a:lstStyle/>
          <a:p>
            <a:pPr marL="255905" marR="99060" indent="215900" algn="just">
              <a:lnSpc>
                <a:spcPct val="107000"/>
              </a:lnSpc>
              <a:spcAft>
                <a:spcPts val="800"/>
              </a:spcAft>
            </a:pPr>
            <a:r>
              <a:rPr lang="ru-RU" sz="3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Из этого следует, что задача курса трудового обучения — растить думающего, творческого человека со сформированными умениями и</a:t>
            </a:r>
            <a:r>
              <a:rPr lang="ru-RU" sz="320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ru-RU" sz="3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навыками. Решить эту задачу позволяет использование метода творческих проектов на уроках трудового обучения. Метод творческих проектов предоставляет учителю широкие возможности для изменения традиционных подходов к содержанию, формам и методам учебной деятельности, выводя на качественно новый уровень всю систему трудового обучения.</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6885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04682" y="1360501"/>
            <a:ext cx="9117106" cy="3714799"/>
          </a:xfrm>
          <a:prstGeom prst="rect">
            <a:avLst/>
          </a:prstGeom>
        </p:spPr>
        <p:txBody>
          <a:bodyPr wrap="square">
            <a:spAutoFit/>
          </a:bodyPr>
          <a:lstStyle/>
          <a:p>
            <a:pPr>
              <a:lnSpc>
                <a:spcPct val="107000"/>
              </a:lnSpc>
              <a:spcAft>
                <a:spcPts val="800"/>
              </a:spcAft>
            </a:pPr>
            <a:r>
              <a:rPr lang="ru-RU" sz="4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Трудовая подготовка в школе позволяет широко использовать метод проектов. Как правило, творческий проект включает теорию и практическую работу.</a:t>
            </a:r>
            <a:endParaRPr lang="ru-RU"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6079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3058" y="807852"/>
            <a:ext cx="10990729" cy="4834657"/>
          </a:xfrm>
          <a:prstGeom prst="rect">
            <a:avLst/>
          </a:prstGeom>
        </p:spPr>
        <p:txBody>
          <a:bodyPr wrap="square">
            <a:spAutoFit/>
          </a:bodyPr>
          <a:lstStyle/>
          <a:p>
            <a:pPr>
              <a:lnSpc>
                <a:spcPct val="107000"/>
              </a:lnSpc>
              <a:spcAft>
                <a:spcPts val="800"/>
              </a:spcAft>
              <a:tabLst>
                <a:tab pos="2969895" algn="ctr"/>
                <a:tab pos="5940425" algn="r"/>
              </a:tabLst>
            </a:pPr>
            <a:r>
              <a:rPr lang="ru-RU" sz="3600" dirty="0" smtClean="0">
                <a:effectLst/>
                <a:latin typeface="Calibri" panose="020F0502020204030204" pitchFamily="34" charset="0"/>
                <a:ea typeface="Times New Roman" panose="02020603050405020304" pitchFamily="18" charset="0"/>
                <a:cs typeface="Times New Roman" panose="02020603050405020304" pitchFamily="18" charset="0"/>
              </a:rPr>
              <a:t>В младшем школьном возрасте наиболее заметные изменения отмечаются в сфере развития мышления. Следовательно, главным компонентом проектной деятельности в начальной школе должен быть именно интеллектуальный поиск. Центр тяжести поиска лежит в нахождении самой идеи конструкции, которая может сопровождаться несложными расчетами, эскизами, набросками.</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4498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6447" y="351179"/>
            <a:ext cx="10103224" cy="4673587"/>
          </a:xfrm>
          <a:prstGeom prst="rect">
            <a:avLst/>
          </a:prstGeom>
        </p:spPr>
        <p:txBody>
          <a:bodyPr wrap="square">
            <a:spAutoFit/>
          </a:bodyPr>
          <a:lstStyle/>
          <a:p>
            <a:pPr>
              <a:lnSpc>
                <a:spcPct val="107000"/>
              </a:lnSpc>
              <a:spcAft>
                <a:spcPts val="800"/>
              </a:spcAft>
              <a:tabLst>
                <a:tab pos="2969895" algn="ctr"/>
                <a:tab pos="5940425" algn="r"/>
              </a:tabLst>
            </a:pPr>
            <a:r>
              <a:rPr lang="ru-RU" sz="4000" dirty="0" smtClean="0">
                <a:effectLst/>
                <a:latin typeface="Calibri" panose="020F0502020204030204" pitchFamily="34" charset="0"/>
                <a:ea typeface="Times New Roman" panose="02020603050405020304" pitchFamily="18" charset="0"/>
                <a:cs typeface="Times New Roman" panose="02020603050405020304" pitchFamily="18" charset="0"/>
              </a:rPr>
              <a:t>Проектная деятельность школьников имеет дидактический смысл. Она предназначена не для внесения изменений в реальную жизнь, а для изучения деятельности человека, а также для формирования у самих учащихся соответствующих способов деятельности (познавательной, творческой).</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37222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5083" y="740881"/>
            <a:ext cx="9753600" cy="5397568"/>
          </a:xfrm>
          <a:prstGeom prst="rect">
            <a:avLst/>
          </a:prstGeom>
        </p:spPr>
        <p:txBody>
          <a:bodyPr wrap="square">
            <a:spAutoFit/>
          </a:bodyPr>
          <a:lstStyle/>
          <a:p>
            <a:pPr indent="226695" algn="just">
              <a:lnSpc>
                <a:spcPct val="107000"/>
              </a:lnSpc>
              <a:spcAft>
                <a:spcPts val="800"/>
              </a:spcAft>
            </a:pPr>
            <a:r>
              <a:rPr lang="ru-RU" sz="3600" dirty="0" smtClean="0">
                <a:effectLst/>
                <a:latin typeface="Arial" panose="020B0604020202020204" pitchFamily="34" charset="0"/>
                <a:ea typeface="Times New Roman" panose="02020603050405020304" pitchFamily="18" charset="0"/>
                <a:cs typeface="Times New Roman" panose="02020603050405020304" pitchFamily="18" charset="0"/>
              </a:rPr>
              <a:t>Для активизации мыслительной деятельности детей можно ознакомить их с составлением «звездочки обдумывания». Ее изображает на доске учитель. В центре он пишет название изделия, которое необходимо будет выполнить на уроке, а от него (как лучики) по сторонам указываются те факторы, которые влияют на выполнение изделия, его качество.</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3200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конечная звезда 3"/>
          <p:cNvSpPr/>
          <p:nvPr/>
        </p:nvSpPr>
        <p:spPr>
          <a:xfrm>
            <a:off x="3675530" y="1461247"/>
            <a:ext cx="4410634" cy="3639670"/>
          </a:xfrm>
          <a:prstGeom prst="star5">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t>Ёлка</a:t>
            </a:r>
            <a:endParaRPr lang="ru-RU" sz="4000" dirty="0"/>
          </a:p>
        </p:txBody>
      </p:sp>
      <p:sp>
        <p:nvSpPr>
          <p:cNvPr id="5" name="TextBox 4"/>
          <p:cNvSpPr txBox="1"/>
          <p:nvPr/>
        </p:nvSpPr>
        <p:spPr>
          <a:xfrm>
            <a:off x="4636756" y="814916"/>
            <a:ext cx="2488182" cy="646331"/>
          </a:xfrm>
          <a:prstGeom prst="rect">
            <a:avLst/>
          </a:prstGeom>
          <a:noFill/>
        </p:spPr>
        <p:txBody>
          <a:bodyPr wrap="none" rtlCol="0">
            <a:spAutoFit/>
          </a:bodyPr>
          <a:lstStyle/>
          <a:p>
            <a:r>
              <a:rPr lang="ru-RU" sz="3600" dirty="0" smtClean="0"/>
              <a:t>назначение</a:t>
            </a:r>
            <a:endParaRPr lang="ru-RU" sz="3600" dirty="0"/>
          </a:p>
        </p:txBody>
      </p:sp>
      <p:sp>
        <p:nvSpPr>
          <p:cNvPr id="6" name="TextBox 5"/>
          <p:cNvSpPr txBox="1"/>
          <p:nvPr/>
        </p:nvSpPr>
        <p:spPr>
          <a:xfrm>
            <a:off x="8193741" y="2743200"/>
            <a:ext cx="2991268" cy="1200329"/>
          </a:xfrm>
          <a:prstGeom prst="rect">
            <a:avLst/>
          </a:prstGeom>
          <a:noFill/>
        </p:spPr>
        <p:txBody>
          <a:bodyPr wrap="none" rtlCol="0">
            <a:spAutoFit/>
          </a:bodyPr>
          <a:lstStyle/>
          <a:p>
            <a:r>
              <a:rPr lang="ru-RU" sz="3600" dirty="0" smtClean="0"/>
              <a:t>Декоративное</a:t>
            </a:r>
          </a:p>
          <a:p>
            <a:r>
              <a:rPr lang="ru-RU" dirty="0" smtClean="0"/>
              <a:t> </a:t>
            </a:r>
            <a:r>
              <a:rPr lang="ru-RU" sz="3600" dirty="0" smtClean="0"/>
              <a:t>оформление</a:t>
            </a:r>
            <a:endParaRPr lang="ru-RU" sz="3600" dirty="0"/>
          </a:p>
        </p:txBody>
      </p:sp>
      <p:sp>
        <p:nvSpPr>
          <p:cNvPr id="7" name="TextBox 6"/>
          <p:cNvSpPr txBox="1"/>
          <p:nvPr/>
        </p:nvSpPr>
        <p:spPr>
          <a:xfrm>
            <a:off x="7521388" y="5002306"/>
            <a:ext cx="3907865" cy="646331"/>
          </a:xfrm>
          <a:prstGeom prst="rect">
            <a:avLst/>
          </a:prstGeom>
          <a:noFill/>
        </p:spPr>
        <p:txBody>
          <a:bodyPr wrap="none" rtlCol="0">
            <a:spAutoFit/>
          </a:bodyPr>
          <a:lstStyle/>
          <a:p>
            <a:r>
              <a:rPr lang="ru-RU" sz="3600" dirty="0" smtClean="0"/>
              <a:t>Цветовое решение</a:t>
            </a:r>
            <a:endParaRPr lang="ru-RU" sz="3600" dirty="0"/>
          </a:p>
        </p:txBody>
      </p:sp>
      <p:sp>
        <p:nvSpPr>
          <p:cNvPr id="8" name="TextBox 7"/>
          <p:cNvSpPr txBox="1"/>
          <p:nvPr/>
        </p:nvSpPr>
        <p:spPr>
          <a:xfrm>
            <a:off x="651119" y="2789366"/>
            <a:ext cx="3188693" cy="646331"/>
          </a:xfrm>
          <a:prstGeom prst="rect">
            <a:avLst/>
          </a:prstGeom>
          <a:noFill/>
        </p:spPr>
        <p:txBody>
          <a:bodyPr wrap="none" rtlCol="0">
            <a:spAutoFit/>
          </a:bodyPr>
          <a:lstStyle/>
          <a:p>
            <a:r>
              <a:rPr lang="ru-RU" sz="3600" dirty="0" smtClean="0"/>
              <a:t>Форма, размер</a:t>
            </a:r>
            <a:endParaRPr lang="ru-RU" sz="3600" dirty="0"/>
          </a:p>
        </p:txBody>
      </p:sp>
      <p:sp>
        <p:nvSpPr>
          <p:cNvPr id="9" name="TextBox 8"/>
          <p:cNvSpPr txBox="1"/>
          <p:nvPr/>
        </p:nvSpPr>
        <p:spPr>
          <a:xfrm>
            <a:off x="2670453" y="5100917"/>
            <a:ext cx="2152577" cy="646331"/>
          </a:xfrm>
          <a:prstGeom prst="rect">
            <a:avLst/>
          </a:prstGeom>
          <a:noFill/>
        </p:spPr>
        <p:txBody>
          <a:bodyPr wrap="none" rtlCol="0">
            <a:spAutoFit/>
          </a:bodyPr>
          <a:lstStyle/>
          <a:p>
            <a:r>
              <a:rPr lang="ru-RU" sz="3600" dirty="0" smtClean="0"/>
              <a:t>Материал</a:t>
            </a:r>
            <a:endParaRPr lang="ru-RU" sz="3600" dirty="0"/>
          </a:p>
        </p:txBody>
      </p:sp>
    </p:spTree>
    <p:extLst>
      <p:ext uri="{BB962C8B-B14F-4D97-AF65-F5344CB8AC3E}">
        <p14:creationId xmlns:p14="http://schemas.microsoft.com/office/powerpoint/2010/main" val="40898587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93576" y="1748118"/>
            <a:ext cx="7486408" cy="707886"/>
          </a:xfrm>
          <a:prstGeom prst="rect">
            <a:avLst/>
          </a:prstGeom>
          <a:noFill/>
        </p:spPr>
        <p:txBody>
          <a:bodyPr wrap="none" rtlCol="0">
            <a:spAutoFit/>
          </a:bodyPr>
          <a:lstStyle/>
          <a:p>
            <a:r>
              <a:rPr lang="ru-RU" sz="4000" dirty="0" smtClean="0"/>
              <a:t>Пошаговые инструкции в части 2.</a:t>
            </a:r>
            <a:endParaRPr lang="ru-RU" sz="4000" dirty="0"/>
          </a:p>
        </p:txBody>
      </p:sp>
    </p:spTree>
    <p:extLst>
      <p:ext uri="{BB962C8B-B14F-4D97-AF65-F5344CB8AC3E}">
        <p14:creationId xmlns:p14="http://schemas.microsoft.com/office/powerpoint/2010/main" val="1695981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8917" y="758896"/>
            <a:ext cx="11322423" cy="4154984"/>
          </a:xfrm>
          <a:prstGeom prst="rect">
            <a:avLst/>
          </a:prstGeom>
        </p:spPr>
        <p:txBody>
          <a:bodyPr wrap="square">
            <a:spAutoFit/>
          </a:bodyPr>
          <a:lstStyle/>
          <a:p>
            <a:r>
              <a:rPr lang="ru-RU" sz="4400" dirty="0" smtClean="0">
                <a:effectLst/>
                <a:latin typeface="Calibri" panose="020F0502020204030204" pitchFamily="34" charset="0"/>
                <a:ea typeface="Times New Roman" panose="02020603050405020304" pitchFamily="18" charset="0"/>
                <a:cs typeface="Times New Roman" panose="02020603050405020304" pitchFamily="18" charset="0"/>
              </a:rPr>
              <a:t> Решение школьных проектных задач не нацелено на получение новых результатов, и потому это «открытия для себя». При этом «путь к открытию для себя психологически может быть не менее труден, чем та дорога, по которой идет настоящий конструктор».</a:t>
            </a:r>
            <a:endParaRPr lang="ru-RU" sz="4400" dirty="0"/>
          </a:p>
        </p:txBody>
      </p:sp>
    </p:spTree>
    <p:extLst>
      <p:ext uri="{BB962C8B-B14F-4D97-AF65-F5344CB8AC3E}">
        <p14:creationId xmlns:p14="http://schemas.microsoft.com/office/powerpoint/2010/main" val="903913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9975" y="307413"/>
            <a:ext cx="11438965" cy="619272"/>
          </a:xfrm>
          <a:prstGeom prst="rect">
            <a:avLst/>
          </a:prstGeom>
        </p:spPr>
        <p:txBody>
          <a:bodyPr wrap="square">
            <a:spAutoFit/>
          </a:bodyPr>
          <a:lstStyle/>
          <a:p>
            <a:pPr algn="ctr">
              <a:lnSpc>
                <a:spcPct val="107000"/>
              </a:lnSpc>
              <a:spcAft>
                <a:spcPts val="800"/>
              </a:spcAft>
              <a:tabLst>
                <a:tab pos="2969895" algn="ctr"/>
                <a:tab pos="5940425" algn="r"/>
              </a:tabLst>
            </a:pPr>
            <a:r>
              <a:rPr lang="ru-RU" sz="3200" b="1" dirty="0" smtClean="0">
                <a:effectLst/>
                <a:latin typeface="Calibri" panose="020F0502020204030204" pitchFamily="34" charset="0"/>
                <a:ea typeface="Times New Roman" panose="02020603050405020304" pitchFamily="18" charset="0"/>
                <a:cs typeface="Times New Roman" panose="02020603050405020304" pitchFamily="18" charset="0"/>
              </a:rPr>
              <a:t>Организация проектной деятельности младших школьников</a:t>
            </a:r>
            <a:r>
              <a:rPr lang="ru-RU"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322729" y="2421499"/>
            <a:ext cx="11044518" cy="2376997"/>
          </a:xfrm>
          <a:prstGeom prst="rect">
            <a:avLst/>
          </a:prstGeom>
        </p:spPr>
        <p:txBody>
          <a:bodyPr wrap="square">
            <a:spAutoFit/>
          </a:bodyPr>
          <a:lstStyle/>
          <a:p>
            <a:pPr>
              <a:lnSpc>
                <a:spcPct val="107000"/>
              </a:lnSpc>
              <a:spcAft>
                <a:spcPts val="800"/>
              </a:spcAft>
              <a:tabLst>
                <a:tab pos="2969895" algn="ctr"/>
                <a:tab pos="5940425" algn="r"/>
              </a:tabLst>
            </a:pPr>
            <a:r>
              <a:rPr lang="ru-RU" sz="2800" dirty="0" smtClean="0">
                <a:effectLst/>
                <a:latin typeface="Calibri" panose="020F0502020204030204" pitchFamily="34" charset="0"/>
                <a:ea typeface="Times New Roman" panose="02020603050405020304" pitchFamily="18" charset="0"/>
                <a:cs typeface="Times New Roman" panose="02020603050405020304" pitchFamily="18" charset="0"/>
              </a:rPr>
              <a:t>Сегодня проектная деятельность учащихся – неотъемлемый атрибут школьной жизни.  И поэтому большое внимание уделяют технологиям проектного обучения, чтобы развивать у учащихся активное познавательное отношение к действительности, максимально реализовывать их потенциал, способности и таланты.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7378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4423" y="519970"/>
            <a:ext cx="10282517" cy="1569660"/>
          </a:xfrm>
          <a:prstGeom prst="rect">
            <a:avLst/>
          </a:prstGeom>
        </p:spPr>
        <p:txBody>
          <a:bodyPr wrap="square">
            <a:spAutoFit/>
          </a:bodyPr>
          <a:lstStyle/>
          <a:p>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Придя в школу, дети младшего школьного возраста не готовы к проектной деятельности, т.к. у них недостаточно развиты необходимые качества и умения. </a:t>
            </a:r>
            <a:endParaRPr lang="ru-RU" sz="3200" dirty="0"/>
          </a:p>
        </p:txBody>
      </p:sp>
      <p:sp>
        <p:nvSpPr>
          <p:cNvPr id="3" name="Прямоугольник 2"/>
          <p:cNvSpPr/>
          <p:nvPr/>
        </p:nvSpPr>
        <p:spPr>
          <a:xfrm>
            <a:off x="654422" y="3246147"/>
            <a:ext cx="10282517" cy="1569660"/>
          </a:xfrm>
          <a:prstGeom prst="rect">
            <a:avLst/>
          </a:prstGeom>
        </p:spPr>
        <p:txBody>
          <a:bodyPr wrap="square">
            <a:spAutoFit/>
          </a:bodyPr>
          <a:lstStyle/>
          <a:p>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Поэтому учитель должен обучить детей специальным знаниям, умениям и навыкам, необходимым в проектной деятельности.</a:t>
            </a:r>
            <a:endParaRPr lang="ru-RU" sz="3200" dirty="0"/>
          </a:p>
        </p:txBody>
      </p:sp>
    </p:spTree>
    <p:extLst>
      <p:ext uri="{BB962C8B-B14F-4D97-AF65-F5344CB8AC3E}">
        <p14:creationId xmlns:p14="http://schemas.microsoft.com/office/powerpoint/2010/main" val="1223392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8565" y="571792"/>
            <a:ext cx="10416988" cy="4900059"/>
          </a:xfrm>
          <a:prstGeom prst="rect">
            <a:avLst/>
          </a:prstGeom>
        </p:spPr>
        <p:txBody>
          <a:bodyPr wrap="square">
            <a:spAutoFit/>
          </a:bodyPr>
          <a:lstStyle/>
          <a:p>
            <a:pPr>
              <a:lnSpc>
                <a:spcPct val="107000"/>
              </a:lnSpc>
              <a:spcAft>
                <a:spcPts val="800"/>
              </a:spcAft>
              <a:tabLst>
                <a:tab pos="2969895" algn="ctr"/>
                <a:tab pos="5940425" algn="r"/>
              </a:tabLst>
            </a:pP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Действия учителя при реализации проектного метода характеризуются следующими словами:</a:t>
            </a:r>
            <a:endParaRPr lang="ru-RU"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200" dirty="0" smtClean="0">
                <a:effectLst/>
                <a:latin typeface="Calibri" panose="020F0502020204030204" pitchFamily="34" charset="0"/>
                <a:ea typeface="Symbol" panose="05050102010706020507" pitchFamily="18" charset="2"/>
                <a:cs typeface="Symbol" panose="05050102010706020507" pitchFamily="18" charset="2"/>
              </a:rPr>
              <a:t>·</a:t>
            </a:r>
            <a:r>
              <a:rPr lang="ru-RU" sz="32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Помогаю ученику определить цель деятельности;</a:t>
            </a:r>
            <a:endParaRPr lang="ru-RU"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200" dirty="0" smtClean="0">
                <a:effectLst/>
                <a:latin typeface="Calibri" panose="020F0502020204030204" pitchFamily="34" charset="0"/>
                <a:ea typeface="Symbol" panose="05050102010706020507" pitchFamily="18" charset="2"/>
                <a:cs typeface="Symbol" panose="05050102010706020507" pitchFamily="18" charset="2"/>
              </a:rPr>
              <a:t>·</a:t>
            </a:r>
            <a:r>
              <a:rPr lang="ru-RU" sz="32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Рекомендую источники получения информации;</a:t>
            </a:r>
            <a:endParaRPr lang="ru-RU"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200" dirty="0" smtClean="0">
                <a:effectLst/>
                <a:latin typeface="Calibri" panose="020F0502020204030204" pitchFamily="34" charset="0"/>
                <a:ea typeface="Symbol" panose="05050102010706020507" pitchFamily="18" charset="2"/>
                <a:cs typeface="Symbol" panose="05050102010706020507" pitchFamily="18" charset="2"/>
              </a:rPr>
              <a:t>·</a:t>
            </a:r>
            <a:r>
              <a:rPr lang="ru-RU" sz="32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Раскрываю возможные формы деятельности;</a:t>
            </a:r>
            <a:endParaRPr lang="ru-RU"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200" dirty="0" smtClean="0">
                <a:effectLst/>
                <a:latin typeface="Calibri" panose="020F0502020204030204" pitchFamily="34" charset="0"/>
                <a:ea typeface="Symbol" panose="05050102010706020507" pitchFamily="18" charset="2"/>
                <a:cs typeface="Symbol" panose="05050102010706020507" pitchFamily="18" charset="2"/>
              </a:rPr>
              <a:t>·</a:t>
            </a:r>
            <a:r>
              <a:rPr lang="ru-RU" sz="32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Создаю условия для активности детей;</a:t>
            </a:r>
            <a:endParaRPr lang="ru-RU"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200" dirty="0" smtClean="0">
                <a:effectLst/>
                <a:latin typeface="Calibri" panose="020F0502020204030204" pitchFamily="34" charset="0"/>
                <a:ea typeface="Symbol" panose="05050102010706020507" pitchFamily="18" charset="2"/>
                <a:cs typeface="Symbol" panose="05050102010706020507" pitchFamily="18" charset="2"/>
              </a:rPr>
              <a:t>·</a:t>
            </a:r>
            <a:r>
              <a:rPr lang="ru-RU" sz="32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Являюсь партнером;</a:t>
            </a:r>
            <a:endParaRPr lang="ru-RU"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200" dirty="0" smtClean="0">
                <a:effectLst/>
                <a:latin typeface="Calibri" panose="020F0502020204030204" pitchFamily="34" charset="0"/>
                <a:ea typeface="Symbol" panose="05050102010706020507" pitchFamily="18" charset="2"/>
                <a:cs typeface="Symbol" panose="05050102010706020507" pitchFamily="18" charset="2"/>
              </a:rPr>
              <a:t>·</a:t>
            </a:r>
            <a:r>
              <a:rPr lang="ru-RU" sz="32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Помогаю ученику оценить полученный результат.</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244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0634" y="793946"/>
            <a:ext cx="9959789" cy="4728539"/>
          </a:xfrm>
          <a:prstGeom prst="rect">
            <a:avLst/>
          </a:prstGeom>
        </p:spPr>
        <p:txBody>
          <a:bodyPr wrap="square">
            <a:spAutoFit/>
          </a:bodyPr>
          <a:lstStyle/>
          <a:p>
            <a:pPr>
              <a:lnSpc>
                <a:spcPct val="107000"/>
              </a:lnSpc>
              <a:spcAft>
                <a:spcPts val="800"/>
              </a:spcAft>
              <a:tabLst>
                <a:tab pos="2969895" algn="ctr"/>
                <a:tab pos="5940425" algn="r"/>
              </a:tabLst>
            </a:pPr>
            <a:r>
              <a:rPr lang="ru-RU" sz="3600" dirty="0" smtClean="0">
                <a:effectLst/>
                <a:latin typeface="Calibri" panose="020F0502020204030204" pitchFamily="34" charset="0"/>
                <a:ea typeface="Times New Roman" panose="02020603050405020304" pitchFamily="18" charset="0"/>
                <a:cs typeface="Times New Roman" panose="02020603050405020304" pitchFamily="18" charset="0"/>
              </a:rPr>
              <a:t>Действие ученика можно оценить так:</a:t>
            </a:r>
            <a:endParaRPr lang="ru-RU"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600" dirty="0" smtClean="0">
                <a:effectLst/>
                <a:latin typeface="Calibri" panose="020F0502020204030204" pitchFamily="34" charset="0"/>
                <a:ea typeface="Symbol" panose="05050102010706020507" pitchFamily="18" charset="2"/>
                <a:cs typeface="Symbol" panose="05050102010706020507" pitchFamily="18" charset="2"/>
              </a:rPr>
              <a:t>·</a:t>
            </a:r>
            <a:r>
              <a:rPr lang="ru-RU" sz="36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600" dirty="0" smtClean="0">
                <a:effectLst/>
                <a:latin typeface="Calibri" panose="020F0502020204030204" pitchFamily="34" charset="0"/>
                <a:ea typeface="Times New Roman" panose="02020603050405020304" pitchFamily="18" charset="0"/>
                <a:cs typeface="Times New Roman" panose="02020603050405020304" pitchFamily="18" charset="0"/>
              </a:rPr>
              <a:t>Определяет цель своей деятельности;</a:t>
            </a:r>
            <a:endParaRPr lang="ru-RU"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600" dirty="0" smtClean="0">
                <a:effectLst/>
                <a:latin typeface="Calibri" panose="020F0502020204030204" pitchFamily="34" charset="0"/>
                <a:ea typeface="Symbol" panose="05050102010706020507" pitchFamily="18" charset="2"/>
                <a:cs typeface="Symbol" panose="05050102010706020507" pitchFamily="18" charset="2"/>
              </a:rPr>
              <a:t>·</a:t>
            </a:r>
            <a:r>
              <a:rPr lang="ru-RU" sz="36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600" dirty="0" smtClean="0">
                <a:effectLst/>
                <a:latin typeface="Calibri" panose="020F0502020204030204" pitchFamily="34" charset="0"/>
                <a:ea typeface="Times New Roman" panose="02020603050405020304" pitchFamily="18" charset="0"/>
                <a:cs typeface="Times New Roman" panose="02020603050405020304" pitchFamily="18" charset="0"/>
              </a:rPr>
              <a:t>Открывает новые знания;</a:t>
            </a:r>
            <a:endParaRPr lang="ru-RU"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600" dirty="0" smtClean="0">
                <a:effectLst/>
                <a:latin typeface="Calibri" panose="020F0502020204030204" pitchFamily="34" charset="0"/>
                <a:ea typeface="Symbol" panose="05050102010706020507" pitchFamily="18" charset="2"/>
                <a:cs typeface="Symbol" panose="05050102010706020507" pitchFamily="18" charset="2"/>
              </a:rPr>
              <a:t>·</a:t>
            </a:r>
            <a:r>
              <a:rPr lang="ru-RU" sz="36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600" dirty="0" smtClean="0">
                <a:effectLst/>
                <a:latin typeface="Calibri" panose="020F0502020204030204" pitchFamily="34" charset="0"/>
                <a:ea typeface="Times New Roman" panose="02020603050405020304" pitchFamily="18" charset="0"/>
                <a:cs typeface="Times New Roman" panose="02020603050405020304" pitchFamily="18" charset="0"/>
              </a:rPr>
              <a:t>Экспериментирует;</a:t>
            </a:r>
            <a:endParaRPr lang="ru-RU"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600" dirty="0" smtClean="0">
                <a:effectLst/>
                <a:latin typeface="Calibri" panose="020F0502020204030204" pitchFamily="34" charset="0"/>
                <a:ea typeface="Symbol" panose="05050102010706020507" pitchFamily="18" charset="2"/>
                <a:cs typeface="Symbol" panose="05050102010706020507" pitchFamily="18" charset="2"/>
              </a:rPr>
              <a:t>·</a:t>
            </a:r>
            <a:r>
              <a:rPr lang="ru-RU" sz="36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600" dirty="0" smtClean="0">
                <a:effectLst/>
                <a:latin typeface="Calibri" panose="020F0502020204030204" pitchFamily="34" charset="0"/>
                <a:ea typeface="Times New Roman" panose="02020603050405020304" pitchFamily="18" charset="0"/>
                <a:cs typeface="Times New Roman" panose="02020603050405020304" pitchFamily="18" charset="0"/>
              </a:rPr>
              <a:t>Выбирает пути решения возникающих проблем;</a:t>
            </a:r>
            <a:endParaRPr lang="ru-RU"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tabLst>
                <a:tab pos="2969895" algn="ctr"/>
                <a:tab pos="5940425" algn="r"/>
              </a:tabLst>
            </a:pPr>
            <a:r>
              <a:rPr lang="ru-RU" sz="3600" dirty="0" smtClean="0">
                <a:effectLst/>
                <a:latin typeface="Calibri" panose="020F0502020204030204" pitchFamily="34" charset="0"/>
                <a:ea typeface="Symbol" panose="05050102010706020507" pitchFamily="18" charset="2"/>
                <a:cs typeface="Symbol" panose="05050102010706020507" pitchFamily="18" charset="2"/>
              </a:rPr>
              <a:t>·</a:t>
            </a:r>
            <a:r>
              <a:rPr lang="ru-RU" sz="3600" dirty="0" smtClean="0">
                <a:effectLst/>
                <a:latin typeface="Calibri" panose="020F0502020204030204" pitchFamily="34" charset="0"/>
                <a:ea typeface="Symbol" panose="05050102010706020507" pitchFamily="18" charset="2"/>
                <a:cs typeface="Times New Roman" panose="02020603050405020304" pitchFamily="18" charset="0"/>
              </a:rPr>
              <a:t>         </a:t>
            </a:r>
            <a:r>
              <a:rPr lang="ru-RU" sz="3600" dirty="0" smtClean="0">
                <a:effectLst/>
                <a:latin typeface="Calibri" panose="020F0502020204030204" pitchFamily="34" charset="0"/>
                <a:ea typeface="Times New Roman" panose="02020603050405020304" pitchFamily="18" charset="0"/>
                <a:cs typeface="Times New Roman" panose="02020603050405020304" pitchFamily="18" charset="0"/>
              </a:rPr>
              <a:t>Учится быть ответственным.</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8964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682874"/>
            <a:ext cx="11196918" cy="2176750"/>
          </a:xfrm>
          <a:prstGeom prst="rect">
            <a:avLst/>
          </a:prstGeom>
        </p:spPr>
        <p:txBody>
          <a:bodyPr wrap="square">
            <a:spAutoFit/>
          </a:bodyPr>
          <a:lstStyle/>
          <a:p>
            <a:pPr>
              <a:lnSpc>
                <a:spcPct val="107000"/>
              </a:lnSpc>
              <a:spcAft>
                <a:spcPts val="800"/>
              </a:spcAft>
              <a:tabLst>
                <a:tab pos="2969895" algn="ctr"/>
                <a:tab pos="5940425" algn="r"/>
              </a:tabLst>
            </a:pP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Именно при работе над проектом дети учатся видеть проблему, задавать вопросы, выражать свою точку зрения, доказывать верность своих идей, развивается навык поиска информации.   </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457200" y="3676557"/>
            <a:ext cx="10694894" cy="2068195"/>
          </a:xfrm>
          <a:prstGeom prst="rect">
            <a:avLst/>
          </a:prstGeom>
        </p:spPr>
        <p:txBody>
          <a:bodyPr wrap="square">
            <a:spAutoFit/>
          </a:bodyPr>
          <a:lstStyle/>
          <a:p>
            <a:pPr>
              <a:lnSpc>
                <a:spcPct val="107000"/>
              </a:lnSpc>
              <a:spcAft>
                <a:spcPts val="800"/>
              </a:spcAft>
              <a:tabLst>
                <a:tab pos="2969895" algn="ctr"/>
                <a:tab pos="5940425" algn="r"/>
              </a:tabLst>
            </a:pPr>
            <a:r>
              <a:rPr lang="ru-RU" sz="2400" dirty="0" smtClean="0">
                <a:effectLst/>
                <a:latin typeface="Calibri" panose="020F0502020204030204" pitchFamily="34" charset="0"/>
                <a:ea typeface="Times New Roman" panose="02020603050405020304" pitchFamily="18" charset="0"/>
                <a:cs typeface="Times New Roman" panose="02020603050405020304" pitchFamily="18" charset="0"/>
              </a:rPr>
              <a:t>Еще один положительный момент работы с проектами -это то, что сюда можно привлекать родителей. Это способствует развитию отношений  между детьми и их родителями, укрепляет связь родителей со школой. Однако важно, чтобы родители не брали на себя выполнение части работы детей. А важна помощь советом, информацией.</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6047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2023" y="1010877"/>
            <a:ext cx="10739718" cy="3298211"/>
          </a:xfrm>
          <a:prstGeom prst="rect">
            <a:avLst/>
          </a:prstGeom>
        </p:spPr>
        <p:txBody>
          <a:bodyPr wrap="square">
            <a:spAutoFit/>
          </a:bodyPr>
          <a:lstStyle/>
          <a:p>
            <a:pPr algn="ctr">
              <a:lnSpc>
                <a:spcPct val="107000"/>
              </a:lnSpc>
              <a:spcAft>
                <a:spcPts val="800"/>
              </a:spcAft>
              <a:tabLst>
                <a:tab pos="2969895" algn="ctr"/>
                <a:tab pos="5940425" algn="r"/>
              </a:tabLst>
            </a:pPr>
            <a:r>
              <a:rPr lang="ru-RU" sz="4000" dirty="0" smtClean="0">
                <a:effectLst/>
                <a:latin typeface="Calibri" panose="020F0502020204030204" pitchFamily="34" charset="0"/>
                <a:ea typeface="Times New Roman" panose="02020603050405020304" pitchFamily="18" charset="0"/>
                <a:cs typeface="Times New Roman" panose="02020603050405020304" pitchFamily="18" charset="0"/>
              </a:rPr>
              <a:t>Процесс выполнения учебного проекта включает в себя три взаимосвязанных этапа: </a:t>
            </a:r>
          </a:p>
          <a:p>
            <a:pPr>
              <a:lnSpc>
                <a:spcPct val="107000"/>
              </a:lnSpc>
              <a:spcAft>
                <a:spcPts val="800"/>
              </a:spcAft>
              <a:tabLst>
                <a:tab pos="2969895" algn="ctr"/>
                <a:tab pos="5940425" algn="r"/>
              </a:tabLst>
            </a:pPr>
            <a:endParaRPr lang="ru-RU" sz="32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tabLst>
                <a:tab pos="2969895" algn="ctr"/>
                <a:tab pos="5940425" algn="r"/>
              </a:tabLst>
            </a:pPr>
            <a:endParaRPr lang="ru-RU"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tabLst>
                <a:tab pos="2969895" algn="ctr"/>
                <a:tab pos="5940425" algn="r"/>
              </a:tabLst>
            </a:pPr>
            <a:r>
              <a:rPr lang="ru-RU" sz="3200" dirty="0" smtClean="0">
                <a:effectLst/>
                <a:latin typeface="Calibri" panose="020F0502020204030204" pitchFamily="34" charset="0"/>
                <a:ea typeface="Times New Roman" panose="02020603050405020304" pitchFamily="18" charset="0"/>
                <a:cs typeface="Times New Roman" panose="02020603050405020304" pitchFamily="18" charset="0"/>
              </a:rPr>
              <a:t>подготовительный, исполнительский и итоговый.</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96866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Савон</Template>
  <TotalTime>0</TotalTime>
  <Words>704</Words>
  <Application>Microsoft Office PowerPoint</Application>
  <PresentationFormat>Широкоэкранный</PresentationFormat>
  <Paragraphs>58</Paragraphs>
  <Slides>22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22</vt:i4>
      </vt:variant>
    </vt:vector>
  </HeadingPairs>
  <TitlesOfParts>
    <vt:vector size="29" baseType="lpstr">
      <vt:lpstr>Arial</vt:lpstr>
      <vt:lpstr>Calibri</vt:lpstr>
      <vt:lpstr>Century Gothic</vt:lpstr>
      <vt:lpstr>Garamond</vt:lpstr>
      <vt:lpstr>Symbol</vt:lpstr>
      <vt:lpstr>Times New Roman</vt:lpstr>
      <vt:lpstr>Savon</vt:lpstr>
      <vt:lpstr>Сущность проектной деятельности.  Особенности учебных проектов.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Сущность проектной деятельности.  Особенности учебных проектов.</dc:title>
  <dc:creator>Ихарова Ирина</dc:creator>
  <cp:lastModifiedBy>Ихарова Ирина</cp:lastModifiedBy>
  <cp:revision>2</cp:revision>
  <dcterms:created xsi:type="dcterms:W3CDTF">2015-02-28T18:37:53Z</dcterms:created>
  <dcterms:modified xsi:type="dcterms:W3CDTF">2015-02-28T18:38:45Z</dcterms:modified>
</cp:coreProperties>
</file>