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80" r:id="rId3"/>
    <p:sldId id="269" r:id="rId4"/>
    <p:sldId id="270" r:id="rId5"/>
    <p:sldId id="281" r:id="rId6"/>
    <p:sldId id="264" r:id="rId7"/>
    <p:sldId id="261" r:id="rId8"/>
    <p:sldId id="284" r:id="rId9"/>
    <p:sldId id="285" r:id="rId10"/>
    <p:sldId id="266" r:id="rId11"/>
    <p:sldId id="268" r:id="rId12"/>
    <p:sldId id="272" r:id="rId13"/>
    <p:sldId id="292" r:id="rId14"/>
    <p:sldId id="273" r:id="rId15"/>
    <p:sldId id="288" r:id="rId16"/>
    <p:sldId id="287" r:id="rId17"/>
    <p:sldId id="274" r:id="rId18"/>
    <p:sldId id="289" r:id="rId19"/>
    <p:sldId id="279" r:id="rId20"/>
    <p:sldId id="275" r:id="rId21"/>
    <p:sldId id="293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8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94714" autoAdjust="0"/>
  </p:normalViewPr>
  <p:slideViewPr>
    <p:cSldViewPr>
      <p:cViewPr>
        <p:scale>
          <a:sx n="50" d="100"/>
          <a:sy n="50" d="100"/>
        </p:scale>
        <p:origin x="-55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25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DECA2C-7D58-49D4-9E22-DBC2E8725431}" type="datetimeFigureOut">
              <a:rPr lang="ru-RU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26177D-F3B2-46AD-8015-72682E59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586697-340A-4D81-9C70-7B863452F80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003B1-0141-4271-86CF-13FD76CAC8E9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6DCDE3B-5741-4B52-BD78-F0F039B47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D337-03F9-4694-ACA8-3D07FE5C4D7A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DA30-C62B-429F-B2ED-363B585A5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F3F79-16D5-443A-85D9-8BA6338EC406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106A7-0B9F-43F7-85A9-729BFF653C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13120-DD92-4869-AAC7-ABD9001E6939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A242A51-D975-47A6-826D-E37D81A0EE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F25BD-59D4-4AC5-A291-10C4D240EBCD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15F18-82D7-4A4C-883F-DED3AD3D2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8B891-98B4-4FB9-8D81-793D980DF949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01C39-E349-40FE-9121-F26C695A43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64570-E336-4854-8C59-369186E982EA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B6A9EC7-630D-4563-BBF0-DE9BCB3A9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33249-D427-4548-9A42-D68BD7DA2872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C550-8202-464A-A449-ABA269136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26F31-6984-4522-9DDD-533F425604C2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2E614-6C54-4BB7-91DE-D624D1AA2D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CA09E-3D28-4E49-95CC-EC3BE57B9D74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5DD42-28D0-46E5-A191-E83815D3B6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F77A4-896F-43C1-A8E6-4DF5D9CD1D72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C0F-DA45-4CC8-A88B-22B47557C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984D426-89B7-46F6-9F6C-9EE875E1284A}" type="datetimeFigureOut">
              <a:rPr lang="ru-RU" smtClean="0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2D6479-C57B-4AB9-8DB5-1773F90E6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748712" cy="13684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Активизация мыслительной деятельности младших школьников через применение технологии развития критического мышления      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848600" cy="4032324"/>
          </a:xfrm>
        </p:spPr>
        <p:txBody>
          <a:bodyPr>
            <a:normAutofit/>
          </a:bodyPr>
          <a:lstStyle/>
          <a:p>
            <a:pPr eaLnBrk="1" hangingPunct="1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Шефлер Е.А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МОУ «Комсомольская СОШ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Белгородского района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Белгородской области»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Мои документы\Школа\Мои рисунки\Иллюстрации\imagesCAQQ7P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500438"/>
            <a:ext cx="2232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Стадия     рефлексии     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            (размышление)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  <a:ea typeface="Segoe UI Symbo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980729"/>
            <a:ext cx="8302377" cy="47422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Заполнение кластеров, таблиц;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установление причинно-следственных связей между блоками информации; </a:t>
            </a: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возврат к ключевым словам, верным и неверным утверждениям;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ответы на поставленные вопросы;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 устных и письменных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кpуглых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столов;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 различных видов дискуссий;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написание творческих работ и т. д.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268" name="Picture 3" descr="D:\Мои документы\Школа\Мои рисунки\Иллюстрации\бумага и пер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933825"/>
            <a:ext cx="21447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Кластеры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(гроздья)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мир, 2 класс.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нужно правильно питаться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Содержимое 7" descr="IMG_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3960813" cy="5329237"/>
          </a:xfrm>
        </p:spPr>
      </p:pic>
      <p:pic>
        <p:nvPicPr>
          <p:cNvPr id="12292" name="Рисунок 8" descr="IMG_00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68413"/>
            <a:ext cx="431958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      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700808"/>
          <a:ext cx="8209110" cy="4680520"/>
        </p:xfrm>
        <a:graphic>
          <a:graphicData uri="http://schemas.openxmlformats.org/drawingml/2006/table">
            <a:tbl>
              <a:tblPr/>
              <a:tblGrid>
                <a:gridCol w="2664360"/>
                <a:gridCol w="3024409"/>
                <a:gridCol w="2520341"/>
              </a:tblGrid>
              <a:tr h="1178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(уже знал)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+(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новое)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(думал иначе)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1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Поставьте на полях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 если то, что вы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читаете, соответствует тому, что вы знаете или думали, что знаете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Поставьте на полях 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«+»,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если то, что вы читаете, является для вас новым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Поставьте «-»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полях, если то, что вы читаете, противоречит тому, что вы уже знали или думали, что знаете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72819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Верные и неверные утверждения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язык, 2 класс. Тема: «Учимся писать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безударные гласные в корне слова».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16592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словам с безударным гласным в корне можно подобрать только одно проверочное слово.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Безударный гласный звук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быть записан буквами и, или е, или 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проверяемом слове в корне находится безударный гласный, а в проверочном в корне – 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ударный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гласный звук.</a:t>
            </a:r>
          </a:p>
          <a:p>
            <a:endParaRPr lang="ru-RU" dirty="0"/>
          </a:p>
        </p:txBody>
      </p:sp>
      <p:pic>
        <p:nvPicPr>
          <p:cNvPr id="5" name="Рисунок 4" descr="учени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941168"/>
            <a:ext cx="2739752" cy="17167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Таблица толстых и     тонких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вопросов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650" y="1557338"/>
          <a:ext cx="7992888" cy="4922496"/>
        </p:xfrm>
        <a:graphic>
          <a:graphicData uri="http://schemas.openxmlformats.org/drawingml/2006/table">
            <a:tbl>
              <a:tblPr/>
              <a:tblGrid>
                <a:gridCol w="3816424"/>
                <a:gridCol w="4176464"/>
              </a:tblGrid>
              <a:tr h="1264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Тонкие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Толстые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55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Кто?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Когда?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Может…?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Будет…?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Мог ли…?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звать…?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Было ли…?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Согласны ли вы…?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Верно ли?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Дайте три 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объяснения,</a:t>
                      </a:r>
                      <a:r>
                        <a:rPr lang="ru-RU" sz="2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Объясните, почему…?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 вы думаете…?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 вы считаете…?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чём различие…?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Предположите, что будет, если…?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Что, если…?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37693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Литературное чтение, 2 класс.  Тема: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Братья Гримм «Маленькие человечки».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83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90409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Тонкие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Толстые вопросы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19" marR="96519"/>
                </a:tc>
              </a:tr>
              <a:tr h="377905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является героями произведения?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делают герои?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Какие они, маленькие человечки?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есть у маленьких человечков?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Кто они такие?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Объясните, в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чём смысл произведения?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Объясните, почему человечки маленькие?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 считаете, о чём произведение?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Предположите,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могут сделать маленькие человечки?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19" marR="96519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333375"/>
            <a:ext cx="7848600" cy="91409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КОРЗИНА ИДЕЙ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Окружающий мир, 1 класс. Тема: «Какой бывает вода?».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Вода– это:</a:t>
            </a:r>
          </a:p>
          <a:p>
            <a:pPr lvl="8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</a:t>
            </a:r>
          </a:p>
          <a:p>
            <a:pPr lvl="2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6387" name="Содержимое 3" descr="корзинка 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088" y="1773238"/>
            <a:ext cx="12747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туман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700808"/>
            <a:ext cx="1274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a typeface="Malgun Gothic" pitchFamily="34" charset="-127"/>
                <a:cs typeface="Times New Roman" pitchFamily="18" charset="0"/>
              </a:rPr>
              <a:t>облака</a:t>
            </a:r>
            <a:endParaRPr lang="ru-RU" sz="2400" dirty="0">
              <a:solidFill>
                <a:schemeClr val="bg1"/>
              </a:solidFill>
              <a:ea typeface="Malgun Gothic" pitchFamily="34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789040"/>
            <a:ext cx="12747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cs typeface="Calibri" pitchFamily="34" charset="0"/>
              </a:rPr>
              <a:t>иней</a:t>
            </a:r>
            <a:endParaRPr lang="ru-RU" sz="2400" dirty="0">
              <a:solidFill>
                <a:schemeClr val="bg2"/>
              </a:solidFill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589240"/>
            <a:ext cx="12747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дождь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789040"/>
            <a:ext cx="1274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Calibri" pitchFamily="34" charset="0"/>
              </a:rPr>
              <a:t>пар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517232"/>
            <a:ext cx="1274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роса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661248"/>
            <a:ext cx="12731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a typeface="Malgun Gothic" pitchFamily="34" charset="-127"/>
              </a:rPr>
              <a:t>снег</a:t>
            </a:r>
          </a:p>
        </p:txBody>
      </p:sp>
      <p:sp>
        <p:nvSpPr>
          <p:cNvPr id="11" name="Стрелка вправо 10"/>
          <p:cNvSpPr/>
          <p:nvPr/>
        </p:nvSpPr>
        <p:spPr>
          <a:xfrm rot="8591181">
            <a:off x="2315625" y="4898163"/>
            <a:ext cx="979488" cy="485775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761815">
            <a:off x="2349419" y="3977101"/>
            <a:ext cx="821034" cy="484188"/>
          </a:xfrm>
          <a:prstGeom prst="rightArrow">
            <a:avLst>
              <a:gd name="adj1" fmla="val 1963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76732">
            <a:off x="5426819" y="3983213"/>
            <a:ext cx="857250" cy="484187"/>
          </a:xfrm>
          <a:prstGeom prst="rightArrow">
            <a:avLst>
              <a:gd name="adj1" fmla="val 21562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560881">
            <a:off x="5326484" y="4921020"/>
            <a:ext cx="979487" cy="484187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073054" y="5080074"/>
            <a:ext cx="763587" cy="485775"/>
          </a:xfrm>
          <a:prstGeom prst="rightArrow">
            <a:avLst>
              <a:gd name="adj1" fmla="val 10731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135882">
            <a:off x="5330806" y="2682536"/>
            <a:ext cx="977900" cy="484187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083122">
            <a:off x="2211988" y="2777492"/>
            <a:ext cx="977900" cy="484187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Таблица «З - Х - У»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Окружающий мир, 1 класс. Тема: «Звери –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млекопитающие».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1" y="1557338"/>
          <a:ext cx="8401248" cy="4809182"/>
        </p:xfrm>
        <a:graphic>
          <a:graphicData uri="http://schemas.openxmlformats.org/drawingml/2006/table">
            <a:tbl>
              <a:tblPr/>
              <a:tblGrid>
                <a:gridCol w="2560836"/>
                <a:gridCol w="3125787"/>
                <a:gridCol w="2714625"/>
              </a:tblGrid>
              <a:tr h="115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хочу узнать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узнал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0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Есть звери дикие и домашние;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домашних заботятся люди;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дикие сами добывают пищу;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звери кормят детей молоком;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Почему зверей назвали млекопитающими?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Как дышат звери?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Где живут млекопитающие?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Звери дышат лёгкими;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млекопитающие - молоком питающие;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живут на суше и в воде;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млекопитающие – это звери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1216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С ОСТАНОВКАМИ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8435" name="Рисунок 4" descr="DSC001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57563"/>
            <a:ext cx="39608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251520" y="1052736"/>
            <a:ext cx="86756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Учащиеся работают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незнакомым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текстом, который заранее разделен на части;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каждой из них сформулированы вопросы: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простые, оценочные,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практические, уточняющие,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объясняющие (почему?),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творческие и т.д.)</a:t>
            </a:r>
          </a:p>
        </p:txBody>
      </p:sp>
      <p:pic>
        <p:nvPicPr>
          <p:cNvPr id="18437" name="Рисунок 8" descr="imagesCAECG11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1500">
            <a:off x="153988" y="3802063"/>
            <a:ext cx="1670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 descr="imagesCA2T91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586">
            <a:off x="1827213" y="3824288"/>
            <a:ext cx="15255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0" descr="Обложка Под грибом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7927">
            <a:off x="3179763" y="3932238"/>
            <a:ext cx="14382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7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Стратегия «Зигзаг»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686800" cy="51450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 делится на группы.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Текст, который предстоит изучить, делится на смысловые отрывки по количеству членов в группах.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отрывков должно совпадать с количеством членов групп. Отрывки пронумерованы.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чтения и работы с этими отрывками  образуются экспертные группы.  Каждый ученик работает со своим отрывком, выделяет главное. По окончании работы ребята вырабатывают план презентации своего отрывка.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Затем возвращаются в свои первоначальные группы и знакомят других членов группы со своей темой, обмениваются информацией.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в каждой группе благодаря работе экспертов складывается общее представление по изучаемой теме.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Важнейшая задача цивилизации –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человека мыслить»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Эдисон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Мыслительный процесс начинается тогда, когда возникает задача или проблема, у которой нет готового способа решения. 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Как вовлечь ребёнка в процесс учения, воспитать в нём инициативность и самостоятельность, как активизировать мыслительные процессы?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Технология развития критического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мышления через чтение и письмо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(ТРКМЧП).    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0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789040"/>
            <a:ext cx="2880320" cy="25922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3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1-я строка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тема или предмет (одно существительное); 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описывается предмет (два прилагательных); 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характеризуются действия предмета (три глагола);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фраза, выражающая отношение автора к предмету (обычно 4 слова),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синоним к слову, записанному в первой строке (одно слово).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4664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Синквейн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Литературное чтение,  2  класс.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Тема:  «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Беспальков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4437112"/>
            <a:ext cx="3444974" cy="226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700808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Добрая, интересная.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Учит, наставляет, объясняет.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Побуждает делать добрые поступки.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Урок.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1835696" cy="20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333375"/>
            <a:ext cx="90360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Литературное чтение, 2 класс.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Тема: «В. Катаев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Цветик- </a:t>
            </a:r>
            <a:r>
              <a:rPr lang="ru-RU" sz="4400" b="1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семицветик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</a:t>
            </a: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Красивый</a:t>
            </a:r>
            <a:r>
              <a:rPr lang="ru-RU" sz="40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, волшебный.</a:t>
            </a:r>
          </a:p>
          <a:p>
            <a:pPr>
              <a:defRPr/>
            </a:pPr>
            <a:r>
              <a:rPr lang="ru-RU" sz="4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Исполнял желания, радовал, приносил добро.</a:t>
            </a:r>
          </a:p>
          <a:p>
            <a:pPr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Цветик- </a:t>
            </a:r>
            <a:r>
              <a:rPr lang="ru-RU" sz="4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лучший друг девочки. </a:t>
            </a:r>
          </a:p>
          <a:p>
            <a:pPr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</a:t>
            </a:r>
            <a:r>
              <a:rPr lang="ru-RU" sz="4000" dirty="0" smtClean="0">
                <a:solidFill>
                  <a:srgbClr val="A848AA"/>
                </a:solidFill>
                <a:latin typeface="Monotype Corsiva" pitchFamily="66" charset="0"/>
                <a:cs typeface="Times New Roman" pitchFamily="18" charset="0"/>
              </a:rPr>
              <a:t>Волшебник</a:t>
            </a:r>
            <a:r>
              <a:rPr lang="ru-RU" sz="4000" dirty="0">
                <a:solidFill>
                  <a:srgbClr val="A848AA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2952328" cy="260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21696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437112"/>
            <a:ext cx="242887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Содержимое 3" descr="imagesCAMZVC8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628775"/>
            <a:ext cx="5400675" cy="42481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Критическое мышление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3507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   </a:t>
            </a: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Критическое мышление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 это такой тип мышления  о любом предмете, содержании  или проблеме, в которой думающий улучшает качество  мышления при помощи умелого использования структур и интеллектуальных стандартов, присущих мышлению.</a:t>
            </a:r>
          </a:p>
          <a:p>
            <a:pPr eaLnBrk="1" hangingPunct="1">
              <a:buFont typeface="Arial" charset="0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Критическое мышление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совокупность трёх компонентов: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Готовность к критическому мышлению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Интеллектуальные (мыслительные) умения и навыки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Уже имеющиеся знания            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97152"/>
            <a:ext cx="33843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5 характеристик критического                        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мышления    (Д.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Клустер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4784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8888" y="1628775"/>
            <a:ext cx="2519362" cy="79216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1557338"/>
            <a:ext cx="2160588" cy="7921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Обобщённое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3357563"/>
            <a:ext cx="2305050" cy="7191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Проблемное и оценочное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675" y="4724400"/>
            <a:ext cx="2952750" cy="79216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Аргументированное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573463"/>
            <a:ext cx="2160588" cy="7921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2852738"/>
            <a:ext cx="2160588" cy="7921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11413" y="2420938"/>
            <a:ext cx="865187" cy="7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435600" y="2349500"/>
            <a:ext cx="720725" cy="71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555875" y="3500438"/>
            <a:ext cx="720725" cy="36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4663" y="3644900"/>
            <a:ext cx="0" cy="107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435600" y="3500438"/>
            <a:ext cx="936625" cy="433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Какие мыслительные умения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развиваются?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выделять необходимую информацию и способность к её обработке.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и оценка предположений, высказываний, выводов, гипотез, убеждений.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проблемы с различных углов зрения и сравнение различных позиций и подходов.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Ясность изложения собственных позиций точность в выборе языковых средств.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Принятие решений и умение обосновать свой выбор.</a:t>
            </a:r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  представляет собой первый опыт практической  реализации личностно-ориентированного  подхода в обучении.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технологии: развитие интеллектуальных умений учащихся</a:t>
            </a:r>
          </a:p>
          <a:p>
            <a:pPr algn="just"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3357563"/>
          <a:ext cx="8352928" cy="298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28918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</a:tr>
              <a:tr h="2505185">
                <a:tc>
                  <a:txBody>
                    <a:bodyPr/>
                    <a:lstStyle/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 конструирует  процесс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обучения;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 отслеживает направления своего развития;</a:t>
                      </a:r>
                    </a:p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 определяет конечный 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стимулирует  учащихся к активной мыслительной деятельности 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помогает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сформировать навыки продуктивного мышления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1967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Структура технологии развития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критического мышления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040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актуализация имеющихся              получение новой информации;     размышление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знаний;                                             корректировка учеником постав-  рождение нового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постановка учеником                      ленных целей обучения                  знания;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собственных целей обучения;                                                                  постановка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учени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пробуждение интереса                                                                              ком новых целей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получению новой информации;                                                            обучения</a:t>
            </a:r>
          </a:p>
          <a:p>
            <a:pPr algn="just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технологии:</a:t>
            </a:r>
          </a:p>
          <a:p>
            <a:pPr algn="just" eaLnBrk="1" hangingPunct="1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850" y="1844675"/>
            <a:ext cx="1584325" cy="684213"/>
          </a:xfrm>
          <a:prstGeom prst="flowChartProcess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Вызов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635375" y="1844675"/>
            <a:ext cx="1584325" cy="647700"/>
          </a:xfrm>
          <a:prstGeom prst="flowChartProcess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Осмысление содержания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875463" y="1844675"/>
            <a:ext cx="1800225" cy="647700"/>
          </a:xfrm>
          <a:prstGeom prst="flowChartProcess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0" y="74613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79613" y="2133600"/>
            <a:ext cx="1439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92725" y="2133600"/>
            <a:ext cx="14398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84438" y="5084763"/>
            <a:ext cx="50323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5600" y="5084763"/>
            <a:ext cx="50482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619250" y="5732463"/>
            <a:ext cx="1512888" cy="720725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Приёмы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19700" y="5732463"/>
            <a:ext cx="1512888" cy="720725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Стратегии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403350" y="692150"/>
            <a:ext cx="46815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20713"/>
            <a:ext cx="66967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СТАДИЯ    ВЫЗОВА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списка «известной информации»: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рассказ-предположение по ключевым словам;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систематизация материала (графическая): кластеры, таблицы;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верные и неверные утверждения;             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перепутанные логические цепочки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 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0" name="Picture 3" descr="D:\Мои документы\Школа\Мои рисунки\Иллюстрации\бумага и пер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77072"/>
            <a:ext cx="200069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Мои документы\Школа\Мои рисунки\Иллюстрации\бумага и пер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933825"/>
            <a:ext cx="21447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549275"/>
            <a:ext cx="7417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Segoe UI Symbol" pitchFamily="34" charset="0"/>
                <a:cs typeface="Times New Roman" pitchFamily="18" charset="0"/>
              </a:rPr>
              <a:t>СТАДИЯ     ОСМЫСЛЕНИЯ     СОДЕРЖАНИЯ</a:t>
            </a:r>
            <a:endParaRPr lang="ru-RU" sz="2800" dirty="0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50825" y="1196975"/>
            <a:ext cx="66071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активного чтения: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маркировка с использованием значков 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«+», «-», «?» (по мере чтения ставятся на полях справа);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ведение различных записей типа двойных дневников, бортовых журналов;    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поиск ответов на поставленные в первой части урока вопросы и т.д.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Words>1114</Words>
  <Application>Microsoft Office PowerPoint</Application>
  <PresentationFormat>Экран (4:3)</PresentationFormat>
  <Paragraphs>233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   Активизация мыслительной деятельности младших школьников через применение технологии развития критического мышления         </vt:lpstr>
      <vt:lpstr>«Важнейшая задача цивилизации –  научить человека мыслить»                                                                                                                                                       Эдисон </vt:lpstr>
      <vt:lpstr>         Критическое мышление</vt:lpstr>
      <vt:lpstr>              5 характеристик критического                                            мышления    (Д. Клустер)</vt:lpstr>
      <vt:lpstr>           Какие мыслительные умения                             развиваются?</vt:lpstr>
      <vt:lpstr>        Инновационность технологии</vt:lpstr>
      <vt:lpstr>         Структура технологии развития               критического мышления </vt:lpstr>
      <vt:lpstr>Слайд 8</vt:lpstr>
      <vt:lpstr>Слайд 9</vt:lpstr>
      <vt:lpstr>                    Стадия     рефлексии                                     (размышление)</vt:lpstr>
      <vt:lpstr>               Кластеры (гроздья)             Окружающий мир, 2 класс.  Тема: «Почему нужно правильно питаться».  </vt:lpstr>
      <vt:lpstr>                         Инсерт</vt:lpstr>
      <vt:lpstr>     Верные и неверные утверждения       Русский язык, 2 класс. Тема: «Учимся писать                     безударные гласные в корне слова».</vt:lpstr>
      <vt:lpstr>               Таблица толстых и     тонких                                       вопросов</vt:lpstr>
      <vt:lpstr>Литературное чтение, 2 класс.  Тема:  « Братья Гримм «Маленькие человечки».</vt:lpstr>
      <vt:lpstr>Слайд 16</vt:lpstr>
      <vt:lpstr>                   Таблица «З - Х - У»             Окружающий мир, 1 класс. Тема: «Звери –                                          млекопитающие».</vt:lpstr>
      <vt:lpstr>Слайд 18</vt:lpstr>
      <vt:lpstr>               Стратегия «Зигзаг»</vt:lpstr>
      <vt:lpstr>                   Синквейн</vt:lpstr>
      <vt:lpstr>                             Синквейн                  Литературное чтение,  2  класс.                  Тема:  « В. Беспальков «Совушка». </vt:lpstr>
      <vt:lpstr>Слайд 22</vt:lpstr>
      <vt:lpstr>             Спасибо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PET</dc:creator>
  <cp:lastModifiedBy>PET</cp:lastModifiedBy>
  <cp:revision>190</cp:revision>
  <dcterms:created xsi:type="dcterms:W3CDTF">2012-08-05T02:25:49Z</dcterms:created>
  <dcterms:modified xsi:type="dcterms:W3CDTF">2012-10-24T04:09:59Z</dcterms:modified>
</cp:coreProperties>
</file>