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56" r:id="rId3"/>
    <p:sldId id="268" r:id="rId4"/>
    <p:sldId id="271" r:id="rId5"/>
    <p:sldId id="273" r:id="rId6"/>
    <p:sldId id="274" r:id="rId7"/>
    <p:sldId id="275" r:id="rId8"/>
    <p:sldId id="265" r:id="rId9"/>
    <p:sldId id="270" r:id="rId10"/>
    <p:sldId id="260" r:id="rId11"/>
    <p:sldId id="284" r:id="rId12"/>
    <p:sldId id="257" r:id="rId13"/>
    <p:sldId id="262" r:id="rId14"/>
    <p:sldId id="276" r:id="rId15"/>
    <p:sldId id="277" r:id="rId16"/>
    <p:sldId id="278" r:id="rId17"/>
    <p:sldId id="281" r:id="rId18"/>
    <p:sldId id="280" r:id="rId19"/>
    <p:sldId id="282" r:id="rId20"/>
    <p:sldId id="283" r:id="rId21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2" d="100"/>
          <a:sy n="42" d="100"/>
        </p:scale>
        <p:origin x="678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  <c:spPr>
        <a:noFill/>
        <a:ln w="9525">
          <a:noFill/>
        </a:ln>
      </c:spPr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2012-2013 уч.год</c:v>
                </c:pt>
              </c:strCache>
            </c:strRef>
          </c:tx>
          <c:invertIfNegative val="0"/>
          <c:cat>
            <c:strRef>
              <c:f>Лист1!$A$2:$A$5</c:f>
              <c:strCache>
                <c:ptCount val="2"/>
                <c:pt idx="0">
                  <c:v>кач.знаний</c:v>
                </c:pt>
                <c:pt idx="1">
                  <c:v>успеваемость</c:v>
                </c:pt>
              </c:strCache>
            </c:strRef>
          </c:cat>
          <c:val>
            <c:numRef>
              <c:f>Лист1!$B$2:$B$5</c:f>
              <c:numCache>
                <c:formatCode>0%</c:formatCode>
                <c:ptCount val="4"/>
                <c:pt idx="0">
                  <c:v>0.56000000000000005</c:v>
                </c:pt>
                <c:pt idx="1">
                  <c:v>1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2013-2014 уч.год</c:v>
                </c:pt>
              </c:strCache>
            </c:strRef>
          </c:tx>
          <c:invertIfNegative val="0"/>
          <c:cat>
            <c:strRef>
              <c:f>Лист1!$A$2:$A$5</c:f>
              <c:strCache>
                <c:ptCount val="2"/>
                <c:pt idx="0">
                  <c:v>кач.знаний</c:v>
                </c:pt>
                <c:pt idx="1">
                  <c:v>успеваемость</c:v>
                </c:pt>
              </c:strCache>
            </c:strRef>
          </c:cat>
          <c:val>
            <c:numRef>
              <c:f>Лист1!$C$2:$C$5</c:f>
              <c:numCache>
                <c:formatCode>0%</c:formatCode>
                <c:ptCount val="4"/>
                <c:pt idx="0">
                  <c:v>0.60000000000000053</c:v>
                </c:pt>
                <c:pt idx="1">
                  <c:v>1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2014-2015 уч.год 1 тр.</c:v>
                </c:pt>
              </c:strCache>
            </c:strRef>
          </c:tx>
          <c:invertIfNegative val="0"/>
          <c:cat>
            <c:strRef>
              <c:f>Лист1!$A$2:$A$5</c:f>
              <c:strCache>
                <c:ptCount val="2"/>
                <c:pt idx="0">
                  <c:v>кач.знаний</c:v>
                </c:pt>
                <c:pt idx="1">
                  <c:v>успеваемость</c:v>
                </c:pt>
              </c:strCache>
            </c:strRef>
          </c:cat>
          <c:val>
            <c:numRef>
              <c:f>Лист1!$D$2:$D$5</c:f>
              <c:numCache>
                <c:formatCode>0%</c:formatCode>
                <c:ptCount val="4"/>
                <c:pt idx="0">
                  <c:v>0.64000000000000068</c:v>
                </c:pt>
                <c:pt idx="1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36785096"/>
        <c:axId val="136784704"/>
        <c:axId val="0"/>
      </c:bar3DChart>
      <c:catAx>
        <c:axId val="13678509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800" b="1" i="1" baseline="0">
                <a:solidFill>
                  <a:schemeClr val="bg1"/>
                </a:solidFill>
              </a:defRPr>
            </a:pPr>
            <a:endParaRPr lang="ru-RU"/>
          </a:p>
        </c:txPr>
        <c:crossAx val="136784704"/>
        <c:crosses val="autoZero"/>
        <c:auto val="1"/>
        <c:lblAlgn val="ctr"/>
        <c:lblOffset val="100"/>
        <c:noMultiLvlLbl val="0"/>
      </c:catAx>
      <c:valAx>
        <c:axId val="136784704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800" b="1">
                <a:solidFill>
                  <a:schemeClr val="bg1"/>
                </a:solidFill>
              </a:defRPr>
            </a:pPr>
            <a:endParaRPr lang="ru-RU"/>
          </a:p>
        </c:txPr>
        <c:crossAx val="136785096"/>
        <c:crosses val="autoZero"/>
        <c:crossBetween val="between"/>
      </c:valAx>
    </c:plotArea>
    <c:legend>
      <c:legendPos val="b"/>
      <c:layout/>
      <c:overlay val="0"/>
      <c:txPr>
        <a:bodyPr/>
        <a:lstStyle/>
        <a:p>
          <a:pPr>
            <a:defRPr sz="1600" baseline="0">
              <a:solidFill>
                <a:schemeClr val="bg1"/>
              </a:solidFill>
            </a:defRPr>
          </a:pPr>
          <a:endParaRPr lang="ru-RU"/>
        </a:p>
      </c:txPr>
    </c:legend>
    <c:plotVisOnly val="1"/>
    <c:dispBlanksAs val="gap"/>
    <c:showDLblsOverMax val="0"/>
  </c:chart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D3803E3-0AF5-424D-A816-849067906BBF}" type="doc">
      <dgm:prSet loTypeId="urn:microsoft.com/office/officeart/2005/8/layout/pyramid1" loCatId="pyramid" qsTypeId="urn:microsoft.com/office/officeart/2005/8/quickstyle/3d4" qsCatId="3D" csTypeId="urn:microsoft.com/office/officeart/2005/8/colors/colorful3" csCatId="colorful" phldr="1"/>
      <dgm:spPr/>
    </dgm:pt>
    <dgm:pt modelId="{14C1ECB5-6758-40AE-A200-D00A367F460A}">
      <dgm:prSet phldrT="[Текст]" custT="1"/>
      <dgm:spPr/>
      <dgm:t>
        <a:bodyPr/>
        <a:lstStyle/>
        <a:p>
          <a:endParaRPr lang="ru-RU" sz="2400" b="1" dirty="0" smtClean="0">
            <a:solidFill>
              <a:srgbClr val="FF0000"/>
            </a:solidFill>
            <a:latin typeface="Bookman Old Style" pitchFamily="18" charset="0"/>
          </a:endParaRPr>
        </a:p>
        <a:p>
          <a:r>
            <a:rPr lang="ru-RU" sz="2400" b="1" dirty="0" smtClean="0">
              <a:solidFill>
                <a:srgbClr val="FF0000"/>
              </a:solidFill>
              <a:latin typeface="Bookman Old Style" pitchFamily="18" charset="0"/>
            </a:rPr>
            <a:t>10</a:t>
          </a:r>
          <a:r>
            <a:rPr lang="ru-RU" sz="2400" b="1" dirty="0">
              <a:solidFill>
                <a:srgbClr val="FF0000"/>
              </a:solidFill>
              <a:latin typeface="Bookman Old Style" pitchFamily="18" charset="0"/>
            </a:rPr>
            <a:t>%</a:t>
          </a:r>
          <a:r>
            <a:rPr lang="ru-RU" sz="1400" b="1" dirty="0">
              <a:solidFill>
                <a:srgbClr val="FF0000"/>
              </a:solidFill>
              <a:latin typeface="Bookman Old Style" pitchFamily="18" charset="0"/>
            </a:rPr>
            <a:t> </a:t>
          </a:r>
          <a:endParaRPr lang="ru-RU" sz="1400" b="1" dirty="0" smtClean="0">
            <a:solidFill>
              <a:srgbClr val="FF0000"/>
            </a:solidFill>
            <a:latin typeface="Bookman Old Style" pitchFamily="18" charset="0"/>
          </a:endParaRPr>
        </a:p>
        <a:p>
          <a:r>
            <a:rPr lang="ru-RU" sz="1400" b="1" dirty="0" smtClean="0">
              <a:solidFill>
                <a:srgbClr val="FFFF00"/>
              </a:solidFill>
              <a:latin typeface="Bookman Old Style" pitchFamily="18" charset="0"/>
            </a:rPr>
            <a:t>слышу</a:t>
          </a:r>
          <a:endParaRPr lang="ru-RU" sz="1400" b="1" dirty="0">
            <a:solidFill>
              <a:srgbClr val="FFFF00"/>
            </a:solidFill>
            <a:latin typeface="Bookman Old Style" pitchFamily="18" charset="0"/>
          </a:endParaRPr>
        </a:p>
      </dgm:t>
    </dgm:pt>
    <dgm:pt modelId="{6D0021D6-1151-4EA5-8022-280832712BE6}" type="parTrans" cxnId="{01D10E5F-C904-4375-8975-AC7BA4467B00}">
      <dgm:prSet/>
      <dgm:spPr/>
      <dgm:t>
        <a:bodyPr/>
        <a:lstStyle/>
        <a:p>
          <a:endParaRPr lang="ru-RU"/>
        </a:p>
      </dgm:t>
    </dgm:pt>
    <dgm:pt modelId="{F309796A-DF2D-46FA-A3D8-FE155870E5DA}" type="sibTrans" cxnId="{01D10E5F-C904-4375-8975-AC7BA4467B00}">
      <dgm:prSet/>
      <dgm:spPr/>
      <dgm:t>
        <a:bodyPr/>
        <a:lstStyle/>
        <a:p>
          <a:endParaRPr lang="ru-RU"/>
        </a:p>
      </dgm:t>
    </dgm:pt>
    <dgm:pt modelId="{2197F168-AF38-42CE-A876-0D92FEEDE74A}">
      <dgm:prSet phldrT="[Текст]" custT="1"/>
      <dgm:spPr/>
      <dgm:t>
        <a:bodyPr/>
        <a:lstStyle/>
        <a:p>
          <a:r>
            <a:rPr lang="ru-RU" sz="3200" b="1" dirty="0">
              <a:solidFill>
                <a:srgbClr val="FFFF00"/>
              </a:solidFill>
              <a:latin typeface="Bookman Old Style" pitchFamily="18" charset="0"/>
            </a:rPr>
            <a:t>50%</a:t>
          </a:r>
          <a:r>
            <a:rPr lang="ru-RU" sz="3200" dirty="0">
              <a:solidFill>
                <a:srgbClr val="FFFF00"/>
              </a:solidFill>
              <a:latin typeface="Bookman Old Style" pitchFamily="18" charset="0"/>
            </a:rPr>
            <a:t> </a:t>
          </a:r>
          <a:r>
            <a:rPr lang="ru-RU" sz="1600" b="1" dirty="0">
              <a:latin typeface="Bookman Old Style" pitchFamily="18" charset="0"/>
            </a:rPr>
            <a:t>вижу</a:t>
          </a:r>
        </a:p>
      </dgm:t>
    </dgm:pt>
    <dgm:pt modelId="{58206678-7E40-4700-A133-561739112FDA}" type="parTrans" cxnId="{A523BC37-F9F0-4917-BC09-A6719C8C16B7}">
      <dgm:prSet/>
      <dgm:spPr/>
      <dgm:t>
        <a:bodyPr/>
        <a:lstStyle/>
        <a:p>
          <a:endParaRPr lang="ru-RU"/>
        </a:p>
      </dgm:t>
    </dgm:pt>
    <dgm:pt modelId="{FDE21A30-5EE4-4C32-AC20-0450674D0766}" type="sibTrans" cxnId="{A523BC37-F9F0-4917-BC09-A6719C8C16B7}">
      <dgm:prSet/>
      <dgm:spPr/>
      <dgm:t>
        <a:bodyPr/>
        <a:lstStyle/>
        <a:p>
          <a:endParaRPr lang="ru-RU"/>
        </a:p>
      </dgm:t>
    </dgm:pt>
    <dgm:pt modelId="{2B3B7F6D-6130-47F5-A2D2-E8F7FB5EF7CB}">
      <dgm:prSet phldrT="[Текст]" custT="1"/>
      <dgm:spPr/>
      <dgm:t>
        <a:bodyPr/>
        <a:lstStyle/>
        <a:p>
          <a:pPr algn="ctr"/>
          <a:r>
            <a:rPr lang="ru-RU" sz="4000" b="1" dirty="0">
              <a:solidFill>
                <a:srgbClr val="0000CC"/>
              </a:solidFill>
              <a:latin typeface="Bookman Old Style" pitchFamily="18" charset="0"/>
            </a:rPr>
            <a:t>90%</a:t>
          </a:r>
          <a:r>
            <a:rPr lang="ru-RU" sz="4000" b="1" dirty="0">
              <a:latin typeface="Bookman Old Style" pitchFamily="18" charset="0"/>
            </a:rPr>
            <a:t> </a:t>
          </a:r>
          <a:endParaRPr lang="ru-RU" sz="4000" b="1" dirty="0" smtClean="0">
            <a:latin typeface="Bookman Old Style" pitchFamily="18" charset="0"/>
          </a:endParaRPr>
        </a:p>
        <a:p>
          <a:pPr algn="ctr"/>
          <a:r>
            <a:rPr lang="ru-RU" sz="2000" b="1" dirty="0" smtClean="0">
              <a:latin typeface="Bookman Old Style" pitchFamily="18" charset="0"/>
            </a:rPr>
            <a:t>делаю </a:t>
          </a:r>
          <a:r>
            <a:rPr lang="ru-RU" sz="2000" b="1" dirty="0">
              <a:latin typeface="Bookman Old Style" pitchFamily="18" charset="0"/>
            </a:rPr>
            <a:t>сам</a:t>
          </a:r>
        </a:p>
      </dgm:t>
    </dgm:pt>
    <dgm:pt modelId="{CA92AE5A-13EB-49B6-A9BE-E0692EAE393A}" type="parTrans" cxnId="{3C18562B-A675-4B7E-8D75-3A6E3E8051EB}">
      <dgm:prSet/>
      <dgm:spPr/>
      <dgm:t>
        <a:bodyPr/>
        <a:lstStyle/>
        <a:p>
          <a:endParaRPr lang="ru-RU"/>
        </a:p>
      </dgm:t>
    </dgm:pt>
    <dgm:pt modelId="{92998969-945B-41C7-8F8D-F402DF384A46}" type="sibTrans" cxnId="{3C18562B-A675-4B7E-8D75-3A6E3E8051EB}">
      <dgm:prSet/>
      <dgm:spPr/>
      <dgm:t>
        <a:bodyPr/>
        <a:lstStyle/>
        <a:p>
          <a:endParaRPr lang="ru-RU"/>
        </a:p>
      </dgm:t>
    </dgm:pt>
    <dgm:pt modelId="{988A2278-DC64-4B63-9900-3A4148637651}" type="pres">
      <dgm:prSet presAssocID="{3D3803E3-0AF5-424D-A816-849067906BBF}" presName="Name0" presStyleCnt="0">
        <dgm:presLayoutVars>
          <dgm:dir/>
          <dgm:animLvl val="lvl"/>
          <dgm:resizeHandles val="exact"/>
        </dgm:presLayoutVars>
      </dgm:prSet>
      <dgm:spPr/>
    </dgm:pt>
    <dgm:pt modelId="{945E5A16-02C8-4890-9597-5BE510CE28D5}" type="pres">
      <dgm:prSet presAssocID="{14C1ECB5-6758-40AE-A200-D00A367F460A}" presName="Name8" presStyleCnt="0"/>
      <dgm:spPr/>
    </dgm:pt>
    <dgm:pt modelId="{84D569AA-ACB9-4B4E-A8A5-9C775744AED3}" type="pres">
      <dgm:prSet presAssocID="{14C1ECB5-6758-40AE-A200-D00A367F460A}" presName="level" presStyleLbl="node1" presStyleIdx="0" presStyleCnt="3" custScaleX="10750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ADA7E3D-5923-4B17-A496-928CC07303CE}" type="pres">
      <dgm:prSet presAssocID="{14C1ECB5-6758-40AE-A200-D00A367F460A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DA30C78-C756-481C-BC83-757DBC0E580E}" type="pres">
      <dgm:prSet presAssocID="{2197F168-AF38-42CE-A876-0D92FEEDE74A}" presName="Name8" presStyleCnt="0"/>
      <dgm:spPr/>
    </dgm:pt>
    <dgm:pt modelId="{E2D5E0E9-A601-4308-BE09-55306D01FC1C}" type="pres">
      <dgm:prSet presAssocID="{2197F168-AF38-42CE-A876-0D92FEEDE74A}" presName="level" presStyleLbl="node1" presStyleIdx="1" presStyleCnt="3" custLinFactNeighborX="162" custLinFactNeighborY="-361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D238A36-E41B-4696-8DBF-546993C48074}" type="pres">
      <dgm:prSet presAssocID="{2197F168-AF38-42CE-A876-0D92FEEDE74A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173B5EB-4F3A-4B2C-B967-49FE5D167550}" type="pres">
      <dgm:prSet presAssocID="{2B3B7F6D-6130-47F5-A2D2-E8F7FB5EF7CB}" presName="Name8" presStyleCnt="0"/>
      <dgm:spPr/>
    </dgm:pt>
    <dgm:pt modelId="{02AE4BB2-01D9-4AA9-ACC3-58E30BB00781}" type="pres">
      <dgm:prSet presAssocID="{2B3B7F6D-6130-47F5-A2D2-E8F7FB5EF7CB}" presName="level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842EBD3-59D3-4F93-8DA8-D6875B1F94F3}" type="pres">
      <dgm:prSet presAssocID="{2B3B7F6D-6130-47F5-A2D2-E8F7FB5EF7CB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DACFE24E-1779-4B60-A358-BB85EDDB9030}" type="presOf" srcId="{2B3B7F6D-6130-47F5-A2D2-E8F7FB5EF7CB}" destId="{C842EBD3-59D3-4F93-8DA8-D6875B1F94F3}" srcOrd="1" destOrd="0" presId="urn:microsoft.com/office/officeart/2005/8/layout/pyramid1"/>
    <dgm:cxn modelId="{3C18562B-A675-4B7E-8D75-3A6E3E8051EB}" srcId="{3D3803E3-0AF5-424D-A816-849067906BBF}" destId="{2B3B7F6D-6130-47F5-A2D2-E8F7FB5EF7CB}" srcOrd="2" destOrd="0" parTransId="{CA92AE5A-13EB-49B6-A9BE-E0692EAE393A}" sibTransId="{92998969-945B-41C7-8F8D-F402DF384A46}"/>
    <dgm:cxn modelId="{A523BC37-F9F0-4917-BC09-A6719C8C16B7}" srcId="{3D3803E3-0AF5-424D-A816-849067906BBF}" destId="{2197F168-AF38-42CE-A876-0D92FEEDE74A}" srcOrd="1" destOrd="0" parTransId="{58206678-7E40-4700-A133-561739112FDA}" sibTransId="{FDE21A30-5EE4-4C32-AC20-0450674D0766}"/>
    <dgm:cxn modelId="{E50585CE-BD7D-46C7-B30C-84284F8AC682}" type="presOf" srcId="{2B3B7F6D-6130-47F5-A2D2-E8F7FB5EF7CB}" destId="{02AE4BB2-01D9-4AA9-ACC3-58E30BB00781}" srcOrd="0" destOrd="0" presId="urn:microsoft.com/office/officeart/2005/8/layout/pyramid1"/>
    <dgm:cxn modelId="{8B248E9D-B55D-4AD2-ABCC-E93FF042A7A4}" type="presOf" srcId="{3D3803E3-0AF5-424D-A816-849067906BBF}" destId="{988A2278-DC64-4B63-9900-3A4148637651}" srcOrd="0" destOrd="0" presId="urn:microsoft.com/office/officeart/2005/8/layout/pyramid1"/>
    <dgm:cxn modelId="{F19A2958-F3CC-42B4-A5B5-50B0C1AEDB15}" type="presOf" srcId="{14C1ECB5-6758-40AE-A200-D00A367F460A}" destId="{0ADA7E3D-5923-4B17-A496-928CC07303CE}" srcOrd="1" destOrd="0" presId="urn:microsoft.com/office/officeart/2005/8/layout/pyramid1"/>
    <dgm:cxn modelId="{7816B48F-0CD1-4CFD-85A6-1499714D636B}" type="presOf" srcId="{14C1ECB5-6758-40AE-A200-D00A367F460A}" destId="{84D569AA-ACB9-4B4E-A8A5-9C775744AED3}" srcOrd="0" destOrd="0" presId="urn:microsoft.com/office/officeart/2005/8/layout/pyramid1"/>
    <dgm:cxn modelId="{01D10E5F-C904-4375-8975-AC7BA4467B00}" srcId="{3D3803E3-0AF5-424D-A816-849067906BBF}" destId="{14C1ECB5-6758-40AE-A200-D00A367F460A}" srcOrd="0" destOrd="0" parTransId="{6D0021D6-1151-4EA5-8022-280832712BE6}" sibTransId="{F309796A-DF2D-46FA-A3D8-FE155870E5DA}"/>
    <dgm:cxn modelId="{91BBC499-4177-4D50-B4B7-E372873F673F}" type="presOf" srcId="{2197F168-AF38-42CE-A876-0D92FEEDE74A}" destId="{E2D5E0E9-A601-4308-BE09-55306D01FC1C}" srcOrd="0" destOrd="0" presId="urn:microsoft.com/office/officeart/2005/8/layout/pyramid1"/>
    <dgm:cxn modelId="{767FDF6B-2A01-472A-BBE1-5C9258DAE2E8}" type="presOf" srcId="{2197F168-AF38-42CE-A876-0D92FEEDE74A}" destId="{4D238A36-E41B-4696-8DBF-546993C48074}" srcOrd="1" destOrd="0" presId="urn:microsoft.com/office/officeart/2005/8/layout/pyramid1"/>
    <dgm:cxn modelId="{8CA222FC-50C7-4C5B-94BF-3297D1085717}" type="presParOf" srcId="{988A2278-DC64-4B63-9900-3A4148637651}" destId="{945E5A16-02C8-4890-9597-5BE510CE28D5}" srcOrd="0" destOrd="0" presId="urn:microsoft.com/office/officeart/2005/8/layout/pyramid1"/>
    <dgm:cxn modelId="{D43CAB51-E0B2-4CAB-9029-1486FCC56BE0}" type="presParOf" srcId="{945E5A16-02C8-4890-9597-5BE510CE28D5}" destId="{84D569AA-ACB9-4B4E-A8A5-9C775744AED3}" srcOrd="0" destOrd="0" presId="urn:microsoft.com/office/officeart/2005/8/layout/pyramid1"/>
    <dgm:cxn modelId="{C7278F04-8E0D-4E21-AE22-67E678153534}" type="presParOf" srcId="{945E5A16-02C8-4890-9597-5BE510CE28D5}" destId="{0ADA7E3D-5923-4B17-A496-928CC07303CE}" srcOrd="1" destOrd="0" presId="urn:microsoft.com/office/officeart/2005/8/layout/pyramid1"/>
    <dgm:cxn modelId="{1653E4DF-D29B-4CBF-AB9D-7B000E20FF29}" type="presParOf" srcId="{988A2278-DC64-4B63-9900-3A4148637651}" destId="{5DA30C78-C756-481C-BC83-757DBC0E580E}" srcOrd="1" destOrd="0" presId="urn:microsoft.com/office/officeart/2005/8/layout/pyramid1"/>
    <dgm:cxn modelId="{3B726F00-F62D-4A95-86C9-F9B18C4E67D4}" type="presParOf" srcId="{5DA30C78-C756-481C-BC83-757DBC0E580E}" destId="{E2D5E0E9-A601-4308-BE09-55306D01FC1C}" srcOrd="0" destOrd="0" presId="urn:microsoft.com/office/officeart/2005/8/layout/pyramid1"/>
    <dgm:cxn modelId="{72F12571-3812-42B3-8902-C7618D8FCF6A}" type="presParOf" srcId="{5DA30C78-C756-481C-BC83-757DBC0E580E}" destId="{4D238A36-E41B-4696-8DBF-546993C48074}" srcOrd="1" destOrd="0" presId="urn:microsoft.com/office/officeart/2005/8/layout/pyramid1"/>
    <dgm:cxn modelId="{9E7C4F77-DA4F-4726-A91A-0AA4C9841C52}" type="presParOf" srcId="{988A2278-DC64-4B63-9900-3A4148637651}" destId="{F173B5EB-4F3A-4B2C-B967-49FE5D167550}" srcOrd="2" destOrd="0" presId="urn:microsoft.com/office/officeart/2005/8/layout/pyramid1"/>
    <dgm:cxn modelId="{36C7C0D8-2D1F-467C-9ECD-0F1836877D3F}" type="presParOf" srcId="{F173B5EB-4F3A-4B2C-B967-49FE5D167550}" destId="{02AE4BB2-01D9-4AA9-ACC3-58E30BB00781}" srcOrd="0" destOrd="0" presId="urn:microsoft.com/office/officeart/2005/8/layout/pyramid1"/>
    <dgm:cxn modelId="{9C247A4C-4F6B-4E28-903C-604B8CCD5CBF}" type="presParOf" srcId="{F173B5EB-4F3A-4B2C-B967-49FE5D167550}" destId="{C842EBD3-59D3-4F93-8DA8-D6875B1F94F3}" srcOrd="1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3276600" y="1052513"/>
            <a:ext cx="2133600" cy="365125"/>
          </a:xfrm>
        </p:spPr>
        <p:txBody>
          <a:bodyPr/>
          <a:lstStyle>
            <a:lvl1pPr algn="ctr">
              <a:defRPr b="1">
                <a:solidFill>
                  <a:schemeClr val="bg1"/>
                </a:solidFill>
                <a:latin typeface="Arbat-Bold" pitchFamily="2" charset="0"/>
              </a:defRPr>
            </a:lvl1pPr>
          </a:lstStyle>
          <a:p>
            <a:pPr>
              <a:defRPr/>
            </a:pPr>
            <a:fld id="{AA39E2DE-E976-444C-A4AB-D75660F53748}" type="datetimeFigureOut">
              <a:rPr lang="ru-RU"/>
              <a:pPr>
                <a:defRPr/>
              </a:pPr>
              <a:t>11.03.2015</a:t>
            </a:fld>
            <a:endParaRPr lang="ru-RU" dirty="0"/>
          </a:p>
        </p:txBody>
      </p:sp>
    </p:spTree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1EB8F2-3CF5-4318-884F-21A87390B18F}" type="datetimeFigureOut">
              <a:rPr lang="ru-RU"/>
              <a:pPr>
                <a:defRPr/>
              </a:pPr>
              <a:t>11.03.2015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D03AE6-75C2-4AC8-B19E-876E1A6F9C7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ACA028-0E35-43CD-93D1-7B3DDAD2F483}" type="datetimeFigureOut">
              <a:rPr lang="ru-RU"/>
              <a:pPr>
                <a:defRPr/>
              </a:pPr>
              <a:t>11.03.2015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30F5E3-EF79-4423-8A5B-95C143E7407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D145AC-58BF-4BA6-BB60-F6B7B5A8D90D}" type="datetimeFigureOut">
              <a:rPr lang="ru-RU"/>
              <a:pPr>
                <a:defRPr/>
              </a:pPr>
              <a:t>11.03.2015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E3AB45-025E-4E0D-BAA5-EFA8290220E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E3A934-0B7D-4078-9364-274A1742A17D}" type="datetimeFigureOut">
              <a:rPr lang="ru-RU"/>
              <a:pPr>
                <a:defRPr/>
              </a:pPr>
              <a:t>11.03.2015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540AF9-31B1-4EB7-BB60-E774862B665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3A8B3E-C9B0-4CED-B1ED-170343FD712A}" type="datetimeFigureOut">
              <a:rPr lang="ru-RU"/>
              <a:pPr>
                <a:defRPr/>
              </a:pPr>
              <a:t>11.03.2015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210CB0-6AF5-4666-B372-D2374F46BA3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E12A13-9FA8-46A2-BA36-E4AD52B862A2}" type="datetimeFigureOut">
              <a:rPr lang="ru-RU"/>
              <a:pPr>
                <a:defRPr/>
              </a:pPr>
              <a:t>11.03.2015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83A329-E79A-4C77-80DE-1CF0FA54B73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3CE671-D508-4861-96B9-790BDA26B51B}" type="datetimeFigureOut">
              <a:rPr lang="ru-RU"/>
              <a:pPr>
                <a:defRPr/>
              </a:pPr>
              <a:t>11.03.2015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BA69E9-5AE3-4541-91F5-9C68B08D2A8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F3029A-F6FD-4660-A56D-23A97A52C912}" type="datetimeFigureOut">
              <a:rPr lang="ru-RU"/>
              <a:pPr>
                <a:defRPr/>
              </a:pPr>
              <a:t>11.03.2015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35C8B6-D8EA-4318-A26F-20A480B8CDE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Soul Reaver\Desktop\Новая папка\создание шаблонов\6.jpg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8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AC0DD88-D331-4040-88D5-043D61698D42}" type="datetimeFigureOut">
              <a:rPr lang="ru-RU"/>
              <a:pPr>
                <a:defRPr/>
              </a:pPr>
              <a:t>11.03.2015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9B676E9-D2FE-4D67-B1E2-E204F7562C3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9" name="Овал 8">
            <a:hlinkClick r:id="" action="ppaction://hlinkshowjump?jump=nextslide"/>
          </p:cNvPr>
          <p:cNvSpPr/>
          <p:nvPr userDrawn="1"/>
        </p:nvSpPr>
        <p:spPr>
          <a:xfrm>
            <a:off x="7812360" y="5517232"/>
            <a:ext cx="504056" cy="504056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  <a:scene3d>
            <a:camera prst="orthographicFront"/>
            <a:lightRig rig="twoPt" dir="t"/>
          </a:scene3d>
          <a:sp3d prstMaterial="matte">
            <a:bevelT/>
            <a:bevelB w="2476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srgbClr val="00B050"/>
              </a:solidFill>
            </a:endParaRPr>
          </a:p>
        </p:txBody>
      </p:sp>
      <p:sp>
        <p:nvSpPr>
          <p:cNvPr id="8" name="Овал 7">
            <a:hlinkClick r:id="" action="ppaction://hlinkshowjump?jump=firstslide"/>
          </p:cNvPr>
          <p:cNvSpPr/>
          <p:nvPr userDrawn="1"/>
        </p:nvSpPr>
        <p:spPr>
          <a:xfrm>
            <a:off x="611560" y="5157192"/>
            <a:ext cx="504056" cy="504056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  <a:scene3d>
            <a:camera prst="orthographicFront"/>
            <a:lightRig rig="twoPt" dir="t"/>
          </a:scene3d>
          <a:sp3d prstMaterial="matte">
            <a:bevelT/>
            <a:bevelB w="2476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srgbClr val="00B050"/>
              </a:solidFill>
            </a:endParaRPr>
          </a:p>
        </p:txBody>
      </p:sp>
      <p:sp>
        <p:nvSpPr>
          <p:cNvPr id="20" name="Овал 19">
            <a:hlinkClick r:id="" action="ppaction://hlinkshowjump?jump=lastslide"/>
          </p:cNvPr>
          <p:cNvSpPr/>
          <p:nvPr userDrawn="1"/>
        </p:nvSpPr>
        <p:spPr>
          <a:xfrm>
            <a:off x="1043608" y="5589240"/>
            <a:ext cx="504056" cy="504056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  <a:scene3d>
            <a:camera prst="orthographicFront"/>
            <a:lightRig rig="twoPt" dir="t"/>
          </a:scene3d>
          <a:sp3d prstMaterial="matte">
            <a:bevelT/>
            <a:bevelB w="2476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srgbClr val="00B050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3" r:id="rId1"/>
    <p:sldLayoutId id="2147483705" r:id="rId2"/>
    <p:sldLayoutId id="2147483714" r:id="rId3"/>
    <p:sldLayoutId id="2147483706" r:id="rId4"/>
    <p:sldLayoutId id="2147483707" r:id="rId5"/>
    <p:sldLayoutId id="2147483708" r:id="rId6"/>
    <p:sldLayoutId id="2147483715" r:id="rId7"/>
    <p:sldLayoutId id="2147483709" r:id="rId8"/>
    <p:sldLayoutId id="2147483710" r:id="rId9"/>
    <p:sldLayoutId id="2147483711" r:id="rId10"/>
    <p:sldLayoutId id="2147483712" r:id="rId11"/>
  </p:sldLayoutIdLst>
  <p:transition>
    <p:fade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bg1"/>
          </a:solidFill>
          <a:latin typeface="Arbat-Bold" pitchFamily="2" charset="0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bat-Bold" pitchFamily="2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bat-Bold" pitchFamily="2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bat-Bold" pitchFamily="2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bat-Bold" pitchFamily="2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bat-Bold" pitchFamily="2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bat-Bold" pitchFamily="2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bat-Bold" pitchFamily="2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bat-Bold" pitchFamily="2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Blip>
          <a:blip r:embed="rId14"/>
        </a:buBlip>
        <a:defRPr sz="3200" kern="1200">
          <a:solidFill>
            <a:schemeClr val="bg1"/>
          </a:solidFill>
          <a:latin typeface="Arbat-Bold" pitchFamily="2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Blip>
          <a:blip r:embed="rId14"/>
        </a:buBlip>
        <a:defRPr sz="2800" kern="1200">
          <a:solidFill>
            <a:schemeClr val="bg1"/>
          </a:solidFill>
          <a:latin typeface="Arbat-Bold" pitchFamily="2" charset="0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Blip>
          <a:blip r:embed="rId14"/>
        </a:buBlip>
        <a:defRPr sz="2400" kern="1200">
          <a:solidFill>
            <a:schemeClr val="bg1"/>
          </a:solidFill>
          <a:latin typeface="Arbat-Bold" pitchFamily="2" charset="0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Blip>
          <a:blip r:embed="rId14"/>
        </a:buBlip>
        <a:defRPr sz="2000" kern="1200">
          <a:solidFill>
            <a:schemeClr val="bg1"/>
          </a:solidFill>
          <a:latin typeface="Arbat-Bold" pitchFamily="2" charset="0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Blip>
          <a:blip r:embed="rId14"/>
        </a:buBlip>
        <a:defRPr sz="2000" kern="1200">
          <a:solidFill>
            <a:schemeClr val="bg1"/>
          </a:solidFill>
          <a:latin typeface="Arbat-Bold" pitchFamily="2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428596" y="714356"/>
            <a:ext cx="8229600" cy="2143140"/>
          </a:xfrm>
        </p:spPr>
        <p:txBody>
          <a:bodyPr/>
          <a:lstStyle/>
          <a:p>
            <a:r>
              <a:rPr lang="ru-RU" sz="2000" b="1" dirty="0" smtClean="0">
                <a:latin typeface="Bookman Old Style" pitchFamily="18" charset="0"/>
              </a:rPr>
              <a:t/>
            </a:r>
            <a:br>
              <a:rPr lang="ru-RU" sz="2000" b="1" dirty="0" smtClean="0">
                <a:latin typeface="Bookman Old Style" pitchFamily="18" charset="0"/>
              </a:rPr>
            </a:br>
            <a:r>
              <a:rPr lang="ru-RU" sz="2000" b="1" dirty="0" smtClean="0">
                <a:latin typeface="Bookman Old Style" pitchFamily="18" charset="0"/>
              </a:rPr>
              <a:t/>
            </a:r>
            <a:br>
              <a:rPr lang="ru-RU" sz="2000" b="1" dirty="0" smtClean="0">
                <a:latin typeface="Bookman Old Style" pitchFamily="18" charset="0"/>
              </a:rPr>
            </a:br>
            <a:r>
              <a:rPr lang="ru-RU" sz="2000" b="1" dirty="0" smtClean="0">
                <a:latin typeface="Bookman Old Style" pitchFamily="18" charset="0"/>
              </a:rPr>
              <a:t/>
            </a:r>
            <a:br>
              <a:rPr lang="ru-RU" sz="2000" b="1" dirty="0" smtClean="0">
                <a:latin typeface="Bookman Old Style" pitchFamily="18" charset="0"/>
              </a:rPr>
            </a:br>
            <a:r>
              <a:rPr lang="ru-RU" sz="2800" b="1" i="1" dirty="0" smtClean="0">
                <a:solidFill>
                  <a:srgbClr val="FFFF00"/>
                </a:solidFill>
                <a:latin typeface="Bookman Old Style" pitchFamily="18" charset="0"/>
              </a:rPr>
              <a:t>Система работы </a:t>
            </a:r>
            <a:r>
              <a:rPr lang="ru-RU" sz="2000" b="1" dirty="0" smtClean="0">
                <a:latin typeface="Bookman Old Style" pitchFamily="18" charset="0"/>
              </a:rPr>
              <a:t/>
            </a:r>
            <a:br>
              <a:rPr lang="ru-RU" sz="2000" b="1" dirty="0" smtClean="0">
                <a:latin typeface="Bookman Old Style" pitchFamily="18" charset="0"/>
              </a:rPr>
            </a:br>
            <a:r>
              <a:rPr lang="ru-RU" sz="2800" b="1" dirty="0" err="1" smtClean="0">
                <a:latin typeface="Bookman Old Style" pitchFamily="18" charset="0"/>
              </a:rPr>
              <a:t>Степкаевой</a:t>
            </a:r>
            <a:r>
              <a:rPr lang="ru-RU" sz="2800" b="1" dirty="0" smtClean="0">
                <a:latin typeface="Bookman Old Style" pitchFamily="18" charset="0"/>
              </a:rPr>
              <a:t> Елены Анатольевны</a:t>
            </a:r>
            <a:r>
              <a:rPr lang="ru-RU" sz="2000" b="1" dirty="0" smtClean="0">
                <a:latin typeface="Bookman Old Style" pitchFamily="18" charset="0"/>
              </a:rPr>
              <a:t>,</a:t>
            </a:r>
            <a:br>
              <a:rPr lang="ru-RU" sz="2000" b="1" dirty="0" smtClean="0">
                <a:latin typeface="Bookman Old Style" pitchFamily="18" charset="0"/>
              </a:rPr>
            </a:br>
            <a:r>
              <a:rPr lang="ru-RU" sz="2000" dirty="0" smtClean="0">
                <a:latin typeface="Bookman Old Style" pitchFamily="18" charset="0"/>
              </a:rPr>
              <a:t>учителя начальных классов </a:t>
            </a:r>
            <a:br>
              <a:rPr lang="ru-RU" sz="2000" dirty="0" smtClean="0">
                <a:latin typeface="Bookman Old Style" pitchFamily="18" charset="0"/>
              </a:rPr>
            </a:br>
            <a:r>
              <a:rPr lang="ru-RU" sz="2000" dirty="0" smtClean="0">
                <a:latin typeface="Bookman Old Style" pitchFamily="18" charset="0"/>
              </a:rPr>
              <a:t>муниципального общеобразовательного </a:t>
            </a:r>
            <a:br>
              <a:rPr lang="ru-RU" sz="2000" dirty="0" smtClean="0">
                <a:latin typeface="Bookman Old Style" pitchFamily="18" charset="0"/>
              </a:rPr>
            </a:br>
            <a:r>
              <a:rPr lang="ru-RU" sz="2000" dirty="0" smtClean="0">
                <a:latin typeface="Bookman Old Style" pitchFamily="18" charset="0"/>
              </a:rPr>
              <a:t>бюджетного учреждения </a:t>
            </a:r>
            <a:br>
              <a:rPr lang="ru-RU" sz="2000" dirty="0" smtClean="0">
                <a:latin typeface="Bookman Old Style" pitchFamily="18" charset="0"/>
              </a:rPr>
            </a:br>
            <a:r>
              <a:rPr lang="ru-RU" sz="2000" dirty="0" smtClean="0">
                <a:latin typeface="Bookman Old Style" pitchFamily="18" charset="0"/>
              </a:rPr>
              <a:t>«Ромненская средняя общеобразовательная школа имени И.А.Гончарова»</a:t>
            </a:r>
            <a:r>
              <a:rPr lang="ru-RU" sz="2000" b="1" dirty="0" smtClean="0">
                <a:latin typeface="Bookman Old Style" pitchFamily="18" charset="0"/>
              </a:rPr>
              <a:t/>
            </a:r>
            <a:br>
              <a:rPr lang="ru-RU" sz="2000" b="1" dirty="0" smtClean="0">
                <a:latin typeface="Bookman Old Style" pitchFamily="18" charset="0"/>
              </a:rPr>
            </a:br>
            <a:endParaRPr lang="ru-RU" b="1" dirty="0">
              <a:latin typeface="Bookman Old Style" pitchFamily="18" charset="0"/>
            </a:endParaRPr>
          </a:p>
        </p:txBody>
      </p:sp>
      <p:sp>
        <p:nvSpPr>
          <p:cNvPr id="12291" name="Содержимое 2"/>
          <p:cNvSpPr>
            <a:spLocks noGrp="1"/>
          </p:cNvSpPr>
          <p:nvPr>
            <p:ph idx="1"/>
          </p:nvPr>
        </p:nvSpPr>
        <p:spPr>
          <a:xfrm>
            <a:off x="500034" y="3286124"/>
            <a:ext cx="8229600" cy="2768601"/>
          </a:xfrm>
        </p:spPr>
        <p:txBody>
          <a:bodyPr/>
          <a:lstStyle/>
          <a:p>
            <a:pPr algn="ctr">
              <a:buFontTx/>
              <a:buNone/>
            </a:pPr>
            <a:r>
              <a:rPr lang="ru-RU" dirty="0" smtClean="0">
                <a:latin typeface="Arial" charset="0"/>
                <a:cs typeface="Arial" charset="0"/>
              </a:rPr>
              <a:t>      </a:t>
            </a:r>
            <a:r>
              <a:rPr lang="ru-RU" sz="2800" b="1" i="1" dirty="0" smtClean="0">
                <a:solidFill>
                  <a:srgbClr val="FFFF00"/>
                </a:solidFill>
                <a:latin typeface="Bookman Old Style" pitchFamily="18" charset="0"/>
              </a:rPr>
              <a:t>Проблемное обучение – как эффективный способ развития интеллектуальных способностей учащихся начальных классов</a:t>
            </a:r>
            <a:endParaRPr lang="ru-RU" sz="2800" dirty="0" smtClean="0">
              <a:solidFill>
                <a:srgbClr val="FFFF00"/>
              </a:solidFill>
              <a:latin typeface="Bookman Old Style" pitchFamily="18" charset="0"/>
            </a:endParaRPr>
          </a:p>
          <a:p>
            <a:pPr>
              <a:buFontTx/>
              <a:buNone/>
            </a:pPr>
            <a:endParaRPr lang="ru-RU" dirty="0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43890" cy="1143000"/>
          </a:xfrm>
        </p:spPr>
        <p:txBody>
          <a:bodyPr/>
          <a:lstStyle/>
          <a:p>
            <a:r>
              <a:rPr lang="ru-RU" sz="3600" b="1" i="1" dirty="0" smtClean="0">
                <a:solidFill>
                  <a:srgbClr val="FFFF00"/>
                </a:solidFill>
                <a:latin typeface="Bookman Old Style" pitchFamily="18" charset="0"/>
              </a:rPr>
              <a:t/>
            </a:r>
            <a:br>
              <a:rPr lang="ru-RU" sz="3600" b="1" i="1" dirty="0" smtClean="0">
                <a:solidFill>
                  <a:srgbClr val="FFFF00"/>
                </a:solidFill>
                <a:latin typeface="Bookman Old Style" pitchFamily="18" charset="0"/>
              </a:rPr>
            </a:br>
            <a:r>
              <a:rPr lang="ru-RU" sz="3600" b="1" i="1" dirty="0" smtClean="0">
                <a:solidFill>
                  <a:srgbClr val="FFFF00"/>
                </a:solidFill>
                <a:latin typeface="Bookman Old Style" pitchFamily="18" charset="0"/>
              </a:rPr>
              <a:t/>
            </a:r>
            <a:br>
              <a:rPr lang="ru-RU" sz="3600" b="1" i="1" dirty="0" smtClean="0">
                <a:solidFill>
                  <a:srgbClr val="FFFF00"/>
                </a:solidFill>
                <a:latin typeface="Bookman Old Style" pitchFamily="18" charset="0"/>
              </a:rPr>
            </a:br>
            <a:r>
              <a:rPr lang="ru-RU" sz="3600" b="1" i="1" dirty="0" smtClean="0">
                <a:solidFill>
                  <a:srgbClr val="FFFF00"/>
                </a:solidFill>
                <a:latin typeface="Bookman Old Style" pitchFamily="18" charset="0"/>
              </a:rPr>
              <a:t/>
            </a:r>
            <a:br>
              <a:rPr lang="ru-RU" sz="3600" b="1" i="1" dirty="0" smtClean="0">
                <a:solidFill>
                  <a:srgbClr val="FFFF00"/>
                </a:solidFill>
                <a:latin typeface="Bookman Old Style" pitchFamily="18" charset="0"/>
              </a:rPr>
            </a:br>
            <a:r>
              <a:rPr lang="ru-RU" sz="3200" b="1" i="1" dirty="0" smtClean="0">
                <a:solidFill>
                  <a:srgbClr val="FFFF00"/>
                </a:solidFill>
                <a:latin typeface="Bookman Old Style" pitchFamily="18" charset="0"/>
              </a:rPr>
              <a:t>Проблемная задача - </a:t>
            </a:r>
            <a:br>
              <a:rPr lang="ru-RU" sz="3200" b="1" i="1" dirty="0" smtClean="0">
                <a:solidFill>
                  <a:srgbClr val="FFFF00"/>
                </a:solidFill>
                <a:latin typeface="Bookman Old Style" pitchFamily="18" charset="0"/>
              </a:rPr>
            </a:br>
            <a:r>
              <a:rPr lang="ru-RU" sz="3200" dirty="0" smtClean="0"/>
              <a:t> </a:t>
            </a:r>
            <a:r>
              <a:rPr lang="ru-RU" sz="2400" i="1" dirty="0" smtClean="0">
                <a:latin typeface="Bookman Old Style" pitchFamily="18" charset="0"/>
              </a:rPr>
              <a:t>крупная учебно-познавательная задача, требующая анализа и нахождения способов и приемов ее решения</a:t>
            </a:r>
            <a:endParaRPr lang="ru-RU" sz="3600" b="1" i="1" dirty="0">
              <a:solidFill>
                <a:srgbClr val="FFFF00"/>
              </a:solidFill>
              <a:latin typeface="Bookman Old Style" pitchFamily="18" charset="0"/>
            </a:endParaRPr>
          </a:p>
        </p:txBody>
      </p:sp>
      <p:sp>
        <p:nvSpPr>
          <p:cNvPr id="12" name="Содержимое 11"/>
          <p:cNvSpPr>
            <a:spLocks noGrp="1"/>
          </p:cNvSpPr>
          <p:nvPr>
            <p:ph idx="1"/>
          </p:nvPr>
        </p:nvSpPr>
        <p:spPr>
          <a:xfrm>
            <a:off x="642910" y="2786058"/>
            <a:ext cx="7858180" cy="3340105"/>
          </a:xfrm>
        </p:spPr>
        <p:txBody>
          <a:bodyPr/>
          <a:lstStyle/>
          <a:p>
            <a:pPr lvl="0" algn="ctr">
              <a:buNone/>
            </a:pPr>
            <a:r>
              <a:rPr lang="ru-RU" sz="2000" b="1" i="1" u="sng" dirty="0" smtClean="0">
                <a:solidFill>
                  <a:srgbClr val="FFFF00"/>
                </a:solidFill>
                <a:latin typeface="Bookman Old Style" pitchFamily="18" charset="0"/>
              </a:rPr>
              <a:t>Структурными элементы проблемной задачи: </a:t>
            </a:r>
          </a:p>
          <a:p>
            <a:pPr lvl="0"/>
            <a:r>
              <a:rPr lang="ru-RU" sz="2000" dirty="0" smtClean="0">
                <a:latin typeface="Bookman Old Style" pitchFamily="18" charset="0"/>
              </a:rPr>
              <a:t>Известное – факт, пример, ситуация, взятые из учебно-воспитательной практики.</a:t>
            </a:r>
          </a:p>
          <a:p>
            <a:pPr lvl="0"/>
            <a:r>
              <a:rPr lang="ru-RU" sz="2000" dirty="0" smtClean="0">
                <a:latin typeface="Bookman Old Style" pitchFamily="18" charset="0"/>
              </a:rPr>
              <a:t>Неизвестное – существо проблемы, заложенной в данной ситуации.</a:t>
            </a:r>
          </a:p>
          <a:p>
            <a:pPr lvl="0"/>
            <a:r>
              <a:rPr lang="ru-RU" sz="2000" dirty="0" smtClean="0">
                <a:latin typeface="Bookman Old Style" pitchFamily="18" charset="0"/>
              </a:rPr>
              <a:t>Требование задачи – проанализировать сложившуюся ситуацию, найти оптимальные приемы и способы ее разрешения с учетом рекомендаций науки и передовой педагогической практики.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</p:txBody>
      </p:sp>
      <p:sp>
        <p:nvSpPr>
          <p:cNvPr id="11" name="Заголовок 7"/>
          <p:cNvSpPr txBox="1">
            <a:spLocks/>
          </p:cNvSpPr>
          <p:nvPr/>
        </p:nvSpPr>
        <p:spPr bwMode="auto">
          <a:xfrm>
            <a:off x="4643438" y="3571876"/>
            <a:ext cx="3571900" cy="23574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  <a:tabLst/>
              <a:defRPr/>
            </a:pPr>
            <a:endParaRPr kumimoji="0" lang="ru-RU" sz="1600" i="1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Bookman Old Style" pitchFamily="18" charset="0"/>
              <a:ea typeface="+mj-ea"/>
              <a:cs typeface="+mj-cs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b="1" i="1" dirty="0" smtClean="0">
                <a:latin typeface="Bookman Old Style" pitchFamily="18" charset="0"/>
              </a:rPr>
              <a:t/>
            </a:r>
            <a:br>
              <a:rPr lang="ru-RU" sz="3600" b="1" i="1" dirty="0" smtClean="0">
                <a:latin typeface="Bookman Old Style" pitchFamily="18" charset="0"/>
              </a:rPr>
            </a:br>
            <a:r>
              <a:rPr lang="ru-RU" sz="3600" b="1" i="1" dirty="0" smtClean="0">
                <a:latin typeface="Bookman Old Style" pitchFamily="18" charset="0"/>
              </a:rPr>
              <a:t/>
            </a:r>
            <a:br>
              <a:rPr lang="ru-RU" sz="3600" b="1" i="1" dirty="0" smtClean="0">
                <a:latin typeface="Bookman Old Style" pitchFamily="18" charset="0"/>
              </a:rPr>
            </a:br>
            <a:r>
              <a:rPr lang="ru-RU" sz="2800" b="1" i="1" dirty="0" smtClean="0">
                <a:solidFill>
                  <a:srgbClr val="FFFF00"/>
                </a:solidFill>
                <a:latin typeface="Bookman Old Style" pitchFamily="18" charset="0"/>
              </a:rPr>
              <a:t>Проблемный вопрос </a:t>
            </a:r>
            <a:r>
              <a:rPr lang="ru-RU" sz="3200" b="1" i="1" dirty="0" smtClean="0">
                <a:latin typeface="Bookman Old Style" pitchFamily="18" charset="0"/>
              </a:rPr>
              <a:t>- </a:t>
            </a:r>
            <a:r>
              <a:rPr lang="ru-RU" sz="2400" i="1" dirty="0" smtClean="0">
                <a:latin typeface="Bookman Old Style" pitchFamily="18" charset="0"/>
              </a:rPr>
              <a:t>простейшая проблемная задача, требующая обычно «однократного» действия.</a:t>
            </a:r>
            <a:r>
              <a:rPr lang="ru-RU" sz="3200" dirty="0" smtClean="0"/>
              <a:t> </a:t>
            </a:r>
            <a:endParaRPr lang="ru-RU" dirty="0"/>
          </a:p>
        </p:txBody>
      </p:sp>
      <p:sp>
        <p:nvSpPr>
          <p:cNvPr id="8" name="Содержимое 7"/>
          <p:cNvSpPr>
            <a:spLocks noGrp="1"/>
          </p:cNvSpPr>
          <p:nvPr>
            <p:ph idx="1"/>
          </p:nvPr>
        </p:nvSpPr>
        <p:spPr>
          <a:xfrm>
            <a:off x="457200" y="2071678"/>
            <a:ext cx="8229600" cy="4054485"/>
          </a:xfrm>
        </p:spPr>
        <p:txBody>
          <a:bodyPr/>
          <a:lstStyle/>
          <a:p>
            <a:r>
              <a:rPr lang="ru-RU" sz="1200" dirty="0">
                <a:solidFill>
                  <a:srgbClr val="00B0F0"/>
                </a:solidFill>
                <a:latin typeface="Bookman Old Style" panose="02050604050505020204" pitchFamily="18" charset="0"/>
              </a:rPr>
              <a:t>Тема: «Живая и неживая природа»</a:t>
            </a:r>
          </a:p>
          <a:p>
            <a:r>
              <a:rPr lang="ru-RU" sz="1200" dirty="0">
                <a:solidFill>
                  <a:srgbClr val="FFFF00"/>
                </a:solidFill>
                <a:latin typeface="Bookman Old Style" panose="02050604050505020204" pitchFamily="18" charset="0"/>
              </a:rPr>
              <a:t>Проблемные вопросы:</a:t>
            </a:r>
          </a:p>
          <a:p>
            <a:r>
              <a:rPr lang="ru-RU" sz="1200" dirty="0">
                <a:latin typeface="Bookman Old Style" panose="02050604050505020204" pitchFamily="18" charset="0"/>
              </a:rPr>
              <a:t>1.Можно ли сказать, что живая и неживая природа и окружающий нас мир одно и тоже?</a:t>
            </a:r>
          </a:p>
          <a:p>
            <a:r>
              <a:rPr lang="ru-RU" sz="1200" dirty="0">
                <a:latin typeface="Bookman Old Style" panose="02050604050505020204" pitchFamily="18" charset="0"/>
              </a:rPr>
              <a:t>2.Горшок с цветком – это объекты природы или предметы окружающего </a:t>
            </a:r>
          </a:p>
          <a:p>
            <a:r>
              <a:rPr lang="ru-RU" sz="1200" dirty="0">
                <a:latin typeface="Bookman Old Style" panose="02050604050505020204" pitchFamily="18" charset="0"/>
              </a:rPr>
              <a:t>нас мира.</a:t>
            </a:r>
          </a:p>
          <a:p>
            <a:r>
              <a:rPr lang="ru-RU" sz="1200" dirty="0">
                <a:latin typeface="Bookman Old Style" panose="02050604050505020204" pitchFamily="18" charset="0"/>
              </a:rPr>
              <a:t>3.Смогут ли существовать на Земле водоросли и кроты, если исчезнет солнце?</a:t>
            </a:r>
          </a:p>
          <a:p>
            <a:r>
              <a:rPr lang="ru-RU" sz="1200" dirty="0">
                <a:solidFill>
                  <a:srgbClr val="00B0F0"/>
                </a:solidFill>
                <a:latin typeface="Bookman Old Style" panose="02050604050505020204" pitchFamily="18" charset="0"/>
              </a:rPr>
              <a:t>Тема: «Части растений»</a:t>
            </a:r>
          </a:p>
          <a:p>
            <a:r>
              <a:rPr lang="ru-RU" sz="1200" dirty="0">
                <a:solidFill>
                  <a:srgbClr val="FFFF00"/>
                </a:solidFill>
                <a:latin typeface="Bookman Old Style" panose="02050604050505020204" pitchFamily="18" charset="0"/>
              </a:rPr>
              <a:t>Проблемные вопросы:</a:t>
            </a:r>
          </a:p>
          <a:p>
            <a:r>
              <a:rPr lang="ru-RU" sz="1200" dirty="0">
                <a:latin typeface="Bookman Old Style" panose="02050604050505020204" pitchFamily="18" charset="0"/>
              </a:rPr>
              <a:t>1.Почему низкорослую чернику называют кустарником, а высокий василек </a:t>
            </a:r>
          </a:p>
          <a:p>
            <a:r>
              <a:rPr lang="ru-RU" sz="1200" dirty="0">
                <a:latin typeface="Bookman Old Style" panose="02050604050505020204" pitchFamily="18" charset="0"/>
              </a:rPr>
              <a:t>(цикорий) травой?</a:t>
            </a:r>
          </a:p>
          <a:p>
            <a:r>
              <a:rPr lang="ru-RU" sz="1200" dirty="0">
                <a:latin typeface="Bookman Old Style" panose="02050604050505020204" pitchFamily="18" charset="0"/>
              </a:rPr>
              <a:t>2.Если у кустарника ежегодно срезать все стволики, кроме одного, станет ли</a:t>
            </a:r>
          </a:p>
          <a:p>
            <a:r>
              <a:rPr lang="ru-RU" sz="1200" dirty="0">
                <a:latin typeface="Bookman Old Style" panose="02050604050505020204" pitchFamily="18" charset="0"/>
              </a:rPr>
              <a:t> оно деревом?</a:t>
            </a:r>
          </a:p>
          <a:p>
            <a:r>
              <a:rPr lang="ru-RU" sz="1200" dirty="0">
                <a:latin typeface="Bookman Old Style" panose="02050604050505020204" pitchFamily="18" charset="0"/>
              </a:rPr>
              <a:t>3.Зачем нужно знать, из чего состоят растения?</a:t>
            </a:r>
          </a:p>
          <a:p>
            <a:r>
              <a:rPr lang="ru-RU" sz="1200" dirty="0">
                <a:latin typeface="Bookman Old Style" panose="02050604050505020204" pitchFamily="18" charset="0"/>
              </a:rPr>
              <a:t>4.Может ли быть на одной веточке цветок и плод?</a:t>
            </a:r>
          </a:p>
          <a:p>
            <a:r>
              <a:rPr lang="ru-RU" sz="1200" dirty="0">
                <a:latin typeface="Bookman Old Style" panose="02050604050505020204" pitchFamily="18" charset="0"/>
              </a:rPr>
              <a:t>5.Почему на лугу, где паслись козы, никогда не цвели цветы</a:t>
            </a:r>
            <a:r>
              <a:rPr lang="ru-RU" sz="1200" dirty="0" smtClean="0">
                <a:latin typeface="Bookman Old Style" panose="02050604050505020204" pitchFamily="18" charset="0"/>
              </a:rPr>
              <a:t>?</a:t>
            </a:r>
            <a:endParaRPr lang="ru-RU" sz="1200" dirty="0"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196213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b="1" i="1" dirty="0" smtClean="0">
                <a:latin typeface="Bookman Old Style" pitchFamily="18" charset="0"/>
              </a:rPr>
              <a:t/>
            </a:r>
            <a:br>
              <a:rPr lang="ru-RU" sz="3600" b="1" i="1" dirty="0" smtClean="0">
                <a:latin typeface="Bookman Old Style" pitchFamily="18" charset="0"/>
              </a:rPr>
            </a:br>
            <a:r>
              <a:rPr lang="ru-RU" sz="3200" b="1" i="1" dirty="0" smtClean="0">
                <a:solidFill>
                  <a:srgbClr val="FFFF00"/>
                </a:solidFill>
                <a:latin typeface="Bookman Old Style" pitchFamily="18" charset="0"/>
              </a:rPr>
              <a:t>Этапы предварительной подготовки:</a:t>
            </a:r>
            <a:endParaRPr lang="ru-RU" sz="3600" b="1" i="1" dirty="0">
              <a:solidFill>
                <a:srgbClr val="FFFF00"/>
              </a:solidFill>
              <a:latin typeface="Bookman Old Style" pitchFamily="18" charset="0"/>
            </a:endParaRPr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xfrm>
            <a:off x="785786" y="1785927"/>
            <a:ext cx="7500990" cy="3643338"/>
          </a:xfrm>
        </p:spPr>
        <p:txBody>
          <a:bodyPr/>
          <a:lstStyle/>
          <a:p>
            <a:pPr lvl="0"/>
            <a:r>
              <a:rPr lang="ru-RU" sz="2000" i="1" dirty="0" smtClean="0">
                <a:latin typeface="Bookman Old Style" pitchFamily="18" charset="0"/>
              </a:rPr>
              <a:t>Анализ и отбор основного материала, который должен составить логически законченный курс (раздел, тема, отдельное занятие).</a:t>
            </a:r>
          </a:p>
          <a:p>
            <a:pPr lvl="0"/>
            <a:r>
              <a:rPr lang="ru-RU" sz="2000" i="1" dirty="0" smtClean="0">
                <a:latin typeface="Bookman Old Style" pitchFamily="18" charset="0"/>
              </a:rPr>
              <a:t> Выбор основных проблем и формулировка их в виде проблемных ситуаций (в течение одного занятия целесообразно рассматривать не более 3 – 4 проблемных ситуаций).</a:t>
            </a:r>
          </a:p>
          <a:p>
            <a:pPr lvl="0"/>
            <a:r>
              <a:rPr lang="ru-RU" sz="2000" i="1" dirty="0" smtClean="0">
                <a:latin typeface="Bookman Old Style" pitchFamily="18" charset="0"/>
              </a:rPr>
              <a:t>Продумывание логики (методики) разрешения каждой ситуации.</a:t>
            </a:r>
          </a:p>
          <a:p>
            <a:pPr lvl="0"/>
            <a:r>
              <a:rPr lang="ru-RU" sz="2000" i="1" dirty="0" smtClean="0">
                <a:latin typeface="Bookman Old Style" pitchFamily="18" charset="0"/>
              </a:rPr>
              <a:t>Компоновка всего материала в целостную систему знаний.</a:t>
            </a:r>
          </a:p>
          <a:p>
            <a:endParaRPr lang="ru-RU" dirty="0"/>
          </a:p>
        </p:txBody>
      </p:sp>
      <p:sp>
        <p:nvSpPr>
          <p:cNvPr id="5" name="Заголовок 3"/>
          <p:cNvSpPr txBox="1">
            <a:spLocks/>
          </p:cNvSpPr>
          <p:nvPr/>
        </p:nvSpPr>
        <p:spPr bwMode="auto">
          <a:xfrm>
            <a:off x="642910" y="1643050"/>
            <a:ext cx="3000396" cy="34290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  <a:tabLst/>
              <a:defRPr/>
            </a:pPr>
            <a:endParaRPr kumimoji="0" lang="ru-RU" sz="2000" i="1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Bookman Old Style" pitchFamily="18" charset="0"/>
              <a:ea typeface="+mj-ea"/>
              <a:cs typeface="+mj-cs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071538" y="2000240"/>
            <a:ext cx="7215238" cy="3567122"/>
          </a:xfrm>
        </p:spPr>
        <p:txBody>
          <a:bodyPr/>
          <a:lstStyle/>
          <a:p>
            <a:pPr lvl="0"/>
            <a:r>
              <a:rPr lang="ru-RU" sz="2000" b="1" i="1" dirty="0" smtClean="0">
                <a:solidFill>
                  <a:schemeClr val="bg1"/>
                </a:solidFill>
                <a:latin typeface="Bookman Old Style" pitchFamily="18" charset="0"/>
              </a:rPr>
              <a:t>1 уровень </a:t>
            </a:r>
            <a:r>
              <a:rPr lang="ru-RU" sz="2000" i="1" dirty="0" smtClean="0">
                <a:solidFill>
                  <a:schemeClr val="bg1"/>
                </a:solidFill>
                <a:latin typeface="Bookman Old Style" pitchFamily="18" charset="0"/>
              </a:rPr>
              <a:t>– проблемное изложение учебного материала учителем;</a:t>
            </a:r>
          </a:p>
          <a:p>
            <a:pPr lvl="0"/>
            <a:r>
              <a:rPr lang="ru-RU" sz="2000" b="1" i="1" dirty="0" smtClean="0">
                <a:solidFill>
                  <a:schemeClr val="bg1"/>
                </a:solidFill>
                <a:latin typeface="Bookman Old Style" pitchFamily="18" charset="0"/>
              </a:rPr>
              <a:t>2 уровень </a:t>
            </a:r>
            <a:r>
              <a:rPr lang="ru-RU" sz="2000" i="1" dirty="0" smtClean="0">
                <a:solidFill>
                  <a:schemeClr val="bg1"/>
                </a:solidFill>
                <a:latin typeface="Bookman Old Style" pitchFamily="18" charset="0"/>
              </a:rPr>
              <a:t>– учитель создает проблемные ситуации, а ученики вместе с ним включаются в их разрешение;</a:t>
            </a:r>
          </a:p>
          <a:p>
            <a:pPr lvl="0"/>
            <a:r>
              <a:rPr lang="ru-RU" sz="2000" b="1" i="1" dirty="0" smtClean="0">
                <a:solidFill>
                  <a:schemeClr val="bg1"/>
                </a:solidFill>
                <a:latin typeface="Bookman Old Style" pitchFamily="18" charset="0"/>
              </a:rPr>
              <a:t>3 уровень </a:t>
            </a:r>
            <a:r>
              <a:rPr lang="ru-RU" sz="2000" i="1" dirty="0" smtClean="0">
                <a:solidFill>
                  <a:schemeClr val="bg1"/>
                </a:solidFill>
                <a:latin typeface="Bookman Old Style" pitchFamily="18" charset="0"/>
              </a:rPr>
              <a:t>– учитель создает проблемную ситуацию, а ученики разрешают ее в ходе самостоятельной деятельности;</a:t>
            </a:r>
          </a:p>
          <a:p>
            <a:pPr lvl="0"/>
            <a:r>
              <a:rPr lang="ru-RU" sz="2000" b="1" i="1" dirty="0" smtClean="0">
                <a:solidFill>
                  <a:schemeClr val="bg1"/>
                </a:solidFill>
                <a:latin typeface="Bookman Old Style" pitchFamily="18" charset="0"/>
              </a:rPr>
              <a:t>4 уровень </a:t>
            </a:r>
            <a:r>
              <a:rPr lang="ru-RU" sz="2000" i="1" dirty="0" smtClean="0">
                <a:solidFill>
                  <a:schemeClr val="bg1"/>
                </a:solidFill>
                <a:latin typeface="Bookman Old Style" pitchFamily="18" charset="0"/>
              </a:rPr>
              <a:t>– учитель сообщает неупорядоченные исходные данные, на основе которых ученики самостоятельно формулируют проблему и находят способы ее разрешения.</a:t>
            </a:r>
          </a:p>
          <a:p>
            <a:endParaRPr lang="ru-RU" dirty="0"/>
          </a:p>
        </p:txBody>
      </p:sp>
      <p:sp>
        <p:nvSpPr>
          <p:cNvPr id="5" name="Заголовок 2"/>
          <p:cNvSpPr txBox="1">
            <a:spLocks/>
          </p:cNvSpPr>
          <p:nvPr/>
        </p:nvSpPr>
        <p:spPr bwMode="auto">
          <a:xfrm>
            <a:off x="1714480" y="4000504"/>
            <a:ext cx="5929354" cy="20717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  <a:defRPr/>
            </a:pPr>
            <a:endParaRPr kumimoji="0" lang="ru-RU" sz="2000" i="1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Bookman Old Style" pitchFamily="18" charset="0"/>
              <a:ea typeface="+mj-ea"/>
              <a:cs typeface="+mj-cs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ru-RU" sz="3200" b="1" i="1" dirty="0" smtClean="0">
                <a:latin typeface="Bookman Old Style" pitchFamily="18" charset="0"/>
              </a:rPr>
              <a:t>   </a:t>
            </a:r>
            <a:r>
              <a:rPr lang="ru-RU" sz="3200" b="1" i="1" dirty="0" smtClean="0">
                <a:solidFill>
                  <a:srgbClr val="33CCFF"/>
                </a:solidFill>
                <a:latin typeface="Bookman Old Style" pitchFamily="18" charset="0"/>
              </a:rPr>
              <a:t>Методы активного обучения</a:t>
            </a:r>
            <a:endParaRPr lang="ru-RU" sz="3200" b="1" i="1" dirty="0">
              <a:solidFill>
                <a:srgbClr val="33CCFF"/>
              </a:solidFill>
              <a:latin typeface="Bookman Old Style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14348" y="1600200"/>
            <a:ext cx="4857784" cy="4525963"/>
          </a:xfrm>
        </p:spPr>
        <p:txBody>
          <a:bodyPr/>
          <a:lstStyle/>
          <a:p>
            <a:r>
              <a:rPr lang="ru-RU" dirty="0" smtClean="0"/>
              <a:t>1) </a:t>
            </a:r>
            <a:r>
              <a:rPr lang="ru-RU" sz="2800" i="1" dirty="0" smtClean="0">
                <a:latin typeface="Bookman Old Style" pitchFamily="18" charset="0"/>
              </a:rPr>
              <a:t>проблемный;</a:t>
            </a:r>
          </a:p>
          <a:p>
            <a:r>
              <a:rPr lang="ru-RU" sz="2800" i="1" dirty="0" smtClean="0">
                <a:latin typeface="Bookman Old Style" pitchFamily="18" charset="0"/>
              </a:rPr>
              <a:t>2) диалоговый;</a:t>
            </a:r>
          </a:p>
          <a:p>
            <a:r>
              <a:rPr lang="ru-RU" sz="2800" i="1" dirty="0" smtClean="0">
                <a:latin typeface="Bookman Old Style" pitchFamily="18" charset="0"/>
              </a:rPr>
              <a:t>3) игровой;</a:t>
            </a:r>
          </a:p>
          <a:p>
            <a:r>
              <a:rPr lang="ru-RU" sz="2800" i="1" dirty="0" smtClean="0">
                <a:latin typeface="Bookman Old Style" pitchFamily="18" charset="0"/>
              </a:rPr>
              <a:t>4) исследовательский;</a:t>
            </a:r>
          </a:p>
          <a:p>
            <a:r>
              <a:rPr lang="ru-RU" sz="2800" i="1" dirty="0" smtClean="0">
                <a:latin typeface="Bookman Old Style" pitchFamily="18" charset="0"/>
              </a:rPr>
              <a:t>5) модульный;</a:t>
            </a:r>
          </a:p>
          <a:p>
            <a:r>
              <a:rPr lang="ru-RU" sz="2800" i="1" dirty="0" smtClean="0">
                <a:latin typeface="Bookman Old Style" pitchFamily="18" charset="0"/>
              </a:rPr>
              <a:t>6) опорных сигналов;</a:t>
            </a:r>
          </a:p>
          <a:p>
            <a:r>
              <a:rPr lang="ru-RU" sz="2800" i="1" dirty="0" smtClean="0">
                <a:latin typeface="Bookman Old Style" pitchFamily="18" charset="0"/>
              </a:rPr>
              <a:t>7) критических ситуаций.</a:t>
            </a:r>
          </a:p>
          <a:p>
            <a:endParaRPr lang="ru-RU" sz="2800" i="1" dirty="0">
              <a:latin typeface="Bookman Old Style" pitchFamily="18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Схема 1"/>
          <p:cNvGraphicFramePr/>
          <p:nvPr/>
        </p:nvGraphicFramePr>
        <p:xfrm>
          <a:off x="4786314" y="1357298"/>
          <a:ext cx="3681429" cy="35576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500034" y="928670"/>
            <a:ext cx="5329246" cy="3500462"/>
          </a:xfrm>
        </p:spPr>
        <p:txBody>
          <a:bodyPr/>
          <a:lstStyle/>
          <a:p>
            <a:pPr>
              <a:defRPr/>
            </a:pPr>
            <a:r>
              <a:rPr lang="ru-RU" sz="32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latin typeface="Bookman Old Style" pitchFamily="18" charset="0"/>
              </a:rPr>
              <a:t>«Я слышу – и забываю,</a:t>
            </a:r>
            <a:br>
              <a:rPr lang="ru-RU" sz="32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latin typeface="Bookman Old Style" pitchFamily="18" charset="0"/>
              </a:rPr>
            </a:br>
            <a:r>
              <a:rPr lang="ru-RU" sz="32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latin typeface="Bookman Old Style" pitchFamily="18" charset="0"/>
              </a:rPr>
              <a:t>Я вижу – и запоминаю,</a:t>
            </a:r>
            <a:br>
              <a:rPr lang="ru-RU" sz="32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latin typeface="Bookman Old Style" pitchFamily="18" charset="0"/>
              </a:rPr>
            </a:br>
            <a:r>
              <a:rPr lang="ru-RU" sz="32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latin typeface="Bookman Old Style" pitchFamily="18" charset="0"/>
              </a:rPr>
              <a:t>Я делаю – и понимаю».</a:t>
            </a:r>
            <a:br>
              <a:rPr lang="ru-RU" sz="32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latin typeface="Bookman Old Style" pitchFamily="18" charset="0"/>
              </a:rPr>
            </a:br>
            <a:r>
              <a:rPr lang="ru-RU" sz="32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latin typeface="Bookman Old Style" pitchFamily="18" charset="0"/>
              </a:rPr>
              <a:t/>
            </a:r>
            <a:br>
              <a:rPr lang="ru-RU" sz="32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latin typeface="Bookman Old Style" pitchFamily="18" charset="0"/>
              </a:rPr>
            </a:br>
            <a:r>
              <a:rPr lang="ru-RU" sz="24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latin typeface="Bookman Old Style" pitchFamily="18" charset="0"/>
              </a:rPr>
              <a:t>Конфуций</a:t>
            </a:r>
            <a:endParaRPr lang="ru-RU" sz="3200" dirty="0">
              <a:latin typeface="Bookman Old Style" pitchFamily="18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571481"/>
            <a:ext cx="8229600" cy="2357454"/>
          </a:xfrm>
        </p:spPr>
        <p:txBody>
          <a:bodyPr/>
          <a:lstStyle/>
          <a:p>
            <a:pPr>
              <a:buNone/>
            </a:pPr>
            <a:r>
              <a:rPr lang="ru-RU" sz="2400" b="1" i="1" dirty="0" smtClean="0">
                <a:solidFill>
                  <a:srgbClr val="FFFF00"/>
                </a:solidFill>
                <a:latin typeface="Bookman Old Style" pitchFamily="18" charset="0"/>
              </a:rPr>
              <a:t>    Сценарий занятия </a:t>
            </a:r>
            <a:r>
              <a:rPr lang="ru-RU" sz="2400" i="1" dirty="0" smtClean="0">
                <a:latin typeface="Bookman Old Style" pitchFamily="18" charset="0"/>
              </a:rPr>
              <a:t>–комплексный методический документ, представляющий собой схематическое описание содержания темы и процесса его развертывания в деятельности детей с указанием времени, методических способов и средств исполнения.</a:t>
            </a:r>
          </a:p>
          <a:p>
            <a:endParaRPr lang="ru-RU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u="sng" dirty="0" smtClean="0"/>
              <a:t>Технологическая карта  урока</a:t>
            </a:r>
            <a:endParaRPr lang="ru-RU" sz="4000" u="sng" dirty="0"/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54493338"/>
              </p:ext>
            </p:extLst>
          </p:nvPr>
        </p:nvGraphicFramePr>
        <p:xfrm>
          <a:off x="611559" y="1196753"/>
          <a:ext cx="7848872" cy="489654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60158"/>
                <a:gridCol w="2076110"/>
                <a:gridCol w="3407739"/>
                <a:gridCol w="1504865"/>
              </a:tblGrid>
              <a:tr h="192527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 u="sng" dirty="0">
                          <a:effectLst/>
                        </a:rPr>
                        <a:t>Актуализация знаний</a:t>
                      </a:r>
                      <a:endParaRPr lang="ru-RU" sz="1000" dirty="0">
                        <a:effectLst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 dirty="0">
                          <a:effectLst/>
                        </a:rPr>
                        <a:t>( 5 минут)</a:t>
                      </a:r>
                      <a:endParaRPr lang="ru-RU" sz="1000" dirty="0">
                        <a:effectLst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 dirty="0">
                          <a:effectLst/>
                        </a:rPr>
                        <a:t>( использование системы контроля и мониторинга знаний </a:t>
                      </a:r>
                      <a:r>
                        <a:rPr lang="en-US" sz="900" dirty="0">
                          <a:effectLst/>
                        </a:rPr>
                        <a:t>VS Vote</a:t>
                      </a:r>
                      <a:r>
                        <a:rPr lang="ru-RU" sz="900" dirty="0">
                          <a:effectLst/>
                        </a:rPr>
                        <a:t>)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080" marR="620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>
                          <a:effectLst/>
                        </a:rPr>
                        <a:t>-Сегодня мы будем на уроке маленькими исследователями. Но для этого нам надо повторить ранее изученный материал. У вас на парте лежат пульты для опроса. Возьмите пульт и зарегистрируйтесь. Внимательно читайте вопрос и выбирайте ответ.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080" marR="620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>
                          <a:effectLst/>
                        </a:rPr>
                        <a:t>Учащиеся берут пульты для опроса и регистрируются. Отвечают на вопросы теста.</a:t>
                      </a:r>
                      <a:endParaRPr lang="ru-RU" sz="1000">
                        <a:effectLst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>
                          <a:effectLst/>
                        </a:rPr>
                        <a:t>( приложение 1)</a:t>
                      </a:r>
                      <a:endParaRPr lang="ru-RU" sz="1000">
                        <a:effectLst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>
                          <a:effectLst/>
                        </a:rPr>
                        <a:t>                          </a:t>
                      </a:r>
                      <a:endParaRPr lang="ru-RU" sz="1000">
                        <a:effectLst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000">
                        <a:effectLst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>
                          <a:effectLst/>
                        </a:rPr>
                        <a:t>              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080" marR="620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>
                          <a:effectLst/>
                        </a:rPr>
                        <a:t>РЕГУЛЯТИВНЫЕ УУД: удерживать цель деятельности до получения ее результата – оценивать уровень владения тем или иным учебным действием.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080" marR="62080" marT="0" marB="0"/>
                </a:tc>
              </a:tr>
              <a:tr h="1676348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 u="sng">
                          <a:effectLst/>
                        </a:rPr>
                        <a:t>Проблемный вопрос </a:t>
                      </a:r>
                      <a:endParaRPr lang="ru-RU" sz="1000">
                        <a:effectLst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>
                          <a:effectLst/>
                        </a:rPr>
                        <a:t>( 1 минута)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080" marR="620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>
                          <a:effectLst/>
                        </a:rPr>
                        <a:t>-Ответ на какой  вопрос у вас вызвал затруднение?</a:t>
                      </a:r>
                      <a:endParaRPr lang="ru-RU" sz="1000">
                        <a:effectLst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>
                          <a:effectLst/>
                        </a:rPr>
                        <a:t>Комнатные растения это дикорастущие или культурные растения? Докажите.</a:t>
                      </a:r>
                      <a:endParaRPr lang="ru-RU" sz="1000">
                        <a:effectLst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080" marR="620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>
                          <a:effectLst/>
                        </a:rPr>
                        <a:t>Дети высказывают своё мнение</a:t>
                      </a:r>
                      <a:endParaRPr lang="ru-RU" sz="1000">
                        <a:effectLst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000">
                        <a:effectLst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080" marR="620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>
                          <a:effectLst/>
                        </a:rPr>
                        <a:t>ПОЗНАВАТЕЛЬНЫЕ УУД: проверять информацию, находить дополнительную информацию, классифицировать объекты (объединять в группы по существенному признаку); высказывать предположения, обсуждать проблемные вопросы.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080" marR="62080" marT="0" marB="0"/>
                </a:tc>
              </a:tr>
              <a:tr h="1294918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 u="sng">
                          <a:effectLst/>
                        </a:rPr>
                        <a:t>Формулирование темы и целей урока</a:t>
                      </a:r>
                      <a:endParaRPr lang="ru-RU" sz="1000">
                        <a:effectLst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>
                          <a:effectLst/>
                        </a:rPr>
                        <a:t>( 1 минута)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080" marR="620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 dirty="0">
                          <a:effectLst/>
                        </a:rPr>
                        <a:t>О каких </a:t>
                      </a:r>
                      <a:r>
                        <a:rPr lang="ru-RU" sz="900" dirty="0" smtClean="0">
                          <a:effectLst/>
                        </a:rPr>
                        <a:t>растениях </a:t>
                      </a:r>
                      <a:r>
                        <a:rPr lang="ru-RU" sz="900" dirty="0">
                          <a:effectLst/>
                        </a:rPr>
                        <a:t>пойдёт сегодня речь на уроке. Сформулируйте тему урока.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080" marR="620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>
                          <a:effectLst/>
                        </a:rPr>
                        <a:t>Дети высказывают своё мнение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080" marR="620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 dirty="0">
                          <a:effectLst/>
                        </a:rPr>
                        <a:t>КОММУНИКАТИВНЫЕ УУД: описывать объект: передавать его внешние характеристики, используя выразительные средства языка.</a:t>
                      </a:r>
                      <a:endParaRPr lang="ru-RU" sz="1000" dirty="0">
                        <a:effectLst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9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080" marR="62080" marT="0" marB="0"/>
                </a:tc>
              </a:tr>
            </a:tbl>
          </a:graphicData>
        </a:graphic>
      </p:graphicFrame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39850"/>
          </a:xfrm>
        </p:spPr>
        <p:txBody>
          <a:bodyPr/>
          <a:lstStyle/>
          <a:p>
            <a:r>
              <a:rPr lang="ru-RU" sz="3600" b="1" i="1" dirty="0" smtClean="0">
                <a:latin typeface="Bookman Old Style" pitchFamily="18" charset="0"/>
              </a:rPr>
              <a:t/>
            </a:r>
            <a:br>
              <a:rPr lang="ru-RU" sz="3600" b="1" i="1" dirty="0" smtClean="0">
                <a:latin typeface="Bookman Old Style" pitchFamily="18" charset="0"/>
              </a:rPr>
            </a:br>
            <a:r>
              <a:rPr lang="ru-RU" sz="3600" b="1" i="1" dirty="0" smtClean="0">
                <a:solidFill>
                  <a:srgbClr val="33CCFF"/>
                </a:solidFill>
                <a:latin typeface="Bookman Old Style" pitchFamily="18" charset="0"/>
              </a:rPr>
              <a:t>Проблемно-ситуационные методы</a:t>
            </a:r>
            <a:endParaRPr lang="ru-RU" sz="3600" b="1" i="1" dirty="0">
              <a:solidFill>
                <a:srgbClr val="33CCFF"/>
              </a:solidFill>
              <a:latin typeface="Bookman Old Style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29058" y="2100267"/>
            <a:ext cx="4757742" cy="2471741"/>
          </a:xfrm>
        </p:spPr>
        <p:txBody>
          <a:bodyPr/>
          <a:lstStyle/>
          <a:p>
            <a:r>
              <a:rPr lang="ru-RU" dirty="0" smtClean="0"/>
              <a:t> </a:t>
            </a:r>
            <a:r>
              <a:rPr lang="ru-RU" sz="2800" i="1" dirty="0" smtClean="0">
                <a:latin typeface="Bookman Old Style" pitchFamily="18" charset="0"/>
              </a:rPr>
              <a:t>метод активного диалога (дискуссии),</a:t>
            </a:r>
          </a:p>
          <a:p>
            <a:r>
              <a:rPr lang="ru-RU" sz="2800" i="1" dirty="0" smtClean="0">
                <a:latin typeface="Bookman Old Style" pitchFamily="18" charset="0"/>
              </a:rPr>
              <a:t> модульный метод, </a:t>
            </a:r>
          </a:p>
          <a:p>
            <a:r>
              <a:rPr lang="ru-RU" sz="2800" i="1" dirty="0" smtClean="0">
                <a:latin typeface="Bookman Old Style" pitchFamily="18" charset="0"/>
              </a:rPr>
              <a:t> анализа конкретных ситуаций, </a:t>
            </a:r>
          </a:p>
          <a:p>
            <a:r>
              <a:rPr lang="ru-RU" sz="2800" i="1" dirty="0" smtClean="0">
                <a:latin typeface="Bookman Old Style" pitchFamily="18" charset="0"/>
              </a:rPr>
              <a:t> «мозговой штурм»</a:t>
            </a:r>
            <a:endParaRPr lang="ru-RU" sz="2800" i="1" dirty="0">
              <a:latin typeface="Bookman Old Style" pitchFamily="18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b="1" i="1" dirty="0" smtClean="0">
                <a:solidFill>
                  <a:srgbClr val="FFFF00"/>
                </a:solidFill>
                <a:latin typeface="Bookman Old Style" pitchFamily="18" charset="0"/>
              </a:rPr>
              <a:t/>
            </a:r>
            <a:br>
              <a:rPr lang="ru-RU" sz="3600" b="1" i="1" dirty="0" smtClean="0">
                <a:solidFill>
                  <a:srgbClr val="FFFF00"/>
                </a:solidFill>
                <a:latin typeface="Bookman Old Style" pitchFamily="18" charset="0"/>
              </a:rPr>
            </a:br>
            <a:r>
              <a:rPr lang="ru-RU" sz="3600" b="1" i="1" dirty="0" smtClean="0">
                <a:solidFill>
                  <a:srgbClr val="FFFF00"/>
                </a:solidFill>
                <a:latin typeface="Bookman Old Style" pitchFamily="18" charset="0"/>
              </a:rPr>
              <a:t>Результативность деятельности</a:t>
            </a:r>
            <a:endParaRPr lang="ru-RU" sz="3600" b="1" i="1" dirty="0">
              <a:solidFill>
                <a:srgbClr val="FFFF00"/>
              </a:solidFill>
              <a:latin typeface="Bookman Old Style" pitchFamily="18" charset="0"/>
            </a:endParaRP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b="1" dirty="0" smtClean="0">
                <a:latin typeface="Bookman Old Style" pitchFamily="18" charset="0"/>
              </a:rPr>
              <a:t/>
            </a:r>
            <a:br>
              <a:rPr lang="ru-RU" sz="2400" b="1" dirty="0" smtClean="0">
                <a:latin typeface="Bookman Old Style" pitchFamily="18" charset="0"/>
              </a:rPr>
            </a:br>
            <a:r>
              <a:rPr lang="ru-RU" sz="2400" b="1" dirty="0" smtClean="0">
                <a:latin typeface="Bookman Old Style" pitchFamily="18" charset="0"/>
              </a:rPr>
              <a:t/>
            </a:r>
            <a:br>
              <a:rPr lang="ru-RU" sz="2400" b="1" dirty="0" smtClean="0">
                <a:latin typeface="Bookman Old Style" pitchFamily="18" charset="0"/>
              </a:rPr>
            </a:br>
            <a:r>
              <a:rPr lang="ru-RU" sz="2400" b="1" dirty="0" smtClean="0">
                <a:latin typeface="Bookman Old Style" pitchFamily="18" charset="0"/>
              </a:rPr>
              <a:t/>
            </a:r>
            <a:br>
              <a:rPr lang="ru-RU" sz="2400" b="1" dirty="0" smtClean="0">
                <a:latin typeface="Bookman Old Style" pitchFamily="18" charset="0"/>
              </a:rPr>
            </a:br>
            <a:r>
              <a:rPr lang="ru-RU" sz="2400" b="1" dirty="0" smtClean="0">
                <a:latin typeface="Bookman Old Style" pitchFamily="18" charset="0"/>
              </a:rPr>
              <a:t/>
            </a:r>
            <a:br>
              <a:rPr lang="ru-RU" sz="2400" b="1" dirty="0" smtClean="0">
                <a:latin typeface="Bookman Old Style" pitchFamily="18" charset="0"/>
              </a:rPr>
            </a:br>
            <a:r>
              <a:rPr lang="ru-RU" sz="2400" b="1" dirty="0" smtClean="0">
                <a:latin typeface="Bookman Old Style" pitchFamily="18" charset="0"/>
              </a:rPr>
              <a:t/>
            </a:r>
            <a:br>
              <a:rPr lang="ru-RU" sz="2400" b="1" dirty="0" smtClean="0">
                <a:latin typeface="Bookman Old Style" pitchFamily="18" charset="0"/>
              </a:rPr>
            </a:br>
            <a:r>
              <a:rPr lang="ru-RU" sz="2400" b="1" dirty="0" smtClean="0">
                <a:latin typeface="Bookman Old Style" pitchFamily="18" charset="0"/>
              </a:rPr>
              <a:t/>
            </a:r>
            <a:br>
              <a:rPr lang="ru-RU" sz="2400" b="1" dirty="0" smtClean="0">
                <a:latin typeface="Bookman Old Style" pitchFamily="18" charset="0"/>
              </a:rPr>
            </a:br>
            <a:r>
              <a:rPr lang="ru-RU" sz="2400" b="1" dirty="0" smtClean="0">
                <a:latin typeface="Bookman Old Style" pitchFamily="18" charset="0"/>
              </a:rPr>
              <a:t/>
            </a:r>
            <a:br>
              <a:rPr lang="ru-RU" sz="2400" b="1" dirty="0" smtClean="0">
                <a:latin typeface="Bookman Old Style" pitchFamily="18" charset="0"/>
              </a:rPr>
            </a:br>
            <a:r>
              <a:rPr lang="ru-RU" sz="2400" b="1" dirty="0" smtClean="0">
                <a:latin typeface="Bookman Old Style" pitchFamily="18" charset="0"/>
              </a:rPr>
              <a:t/>
            </a:r>
            <a:br>
              <a:rPr lang="ru-RU" sz="2400" b="1" dirty="0" smtClean="0">
                <a:latin typeface="Bookman Old Style" pitchFamily="18" charset="0"/>
              </a:rPr>
            </a:br>
            <a:r>
              <a:rPr lang="ru-RU" sz="2400" b="1" dirty="0" smtClean="0">
                <a:latin typeface="Bookman Old Style" pitchFamily="18" charset="0"/>
              </a:rPr>
              <a:t/>
            </a:r>
            <a:br>
              <a:rPr lang="ru-RU" sz="2400" b="1" dirty="0" smtClean="0">
                <a:latin typeface="Bookman Old Style" pitchFamily="18" charset="0"/>
              </a:rPr>
            </a:br>
            <a:r>
              <a:rPr lang="ru-RU" sz="2400" b="1" dirty="0" smtClean="0">
                <a:latin typeface="Bookman Old Style" pitchFamily="18" charset="0"/>
              </a:rPr>
              <a:t/>
            </a:r>
            <a:br>
              <a:rPr lang="ru-RU" sz="2400" b="1" dirty="0" smtClean="0">
                <a:latin typeface="Bookman Old Style" pitchFamily="18" charset="0"/>
              </a:rPr>
            </a:br>
            <a:r>
              <a:rPr lang="ru-RU" sz="2400" b="1" dirty="0" smtClean="0">
                <a:latin typeface="Bookman Old Style" pitchFamily="18" charset="0"/>
              </a:rPr>
              <a:t/>
            </a:r>
            <a:br>
              <a:rPr lang="ru-RU" sz="2400" b="1" dirty="0" smtClean="0">
                <a:latin typeface="Bookman Old Style" pitchFamily="18" charset="0"/>
              </a:rPr>
            </a:br>
            <a:r>
              <a:rPr lang="ru-RU" sz="4000" b="1" i="1" dirty="0" smtClean="0">
                <a:solidFill>
                  <a:srgbClr val="FFFF00"/>
                </a:solidFill>
                <a:latin typeface="Bookman Old Style" pitchFamily="18" charset="0"/>
              </a:rPr>
              <a:t>Цель:</a:t>
            </a:r>
            <a:r>
              <a:rPr lang="ru-RU" sz="2400" b="1" dirty="0" smtClean="0">
                <a:latin typeface="Bookman Old Style" pitchFamily="18" charset="0"/>
              </a:rPr>
              <a:t/>
            </a:r>
            <a:br>
              <a:rPr lang="ru-RU" sz="2400" b="1" dirty="0" smtClean="0">
                <a:latin typeface="Bookman Old Style" pitchFamily="18" charset="0"/>
              </a:rPr>
            </a:br>
            <a:r>
              <a:rPr lang="ru-RU" sz="2400" b="1" dirty="0" smtClean="0">
                <a:latin typeface="Bookman Old Style" pitchFamily="18" charset="0"/>
              </a:rPr>
              <a:t/>
            </a:r>
            <a:br>
              <a:rPr lang="ru-RU" sz="2400" b="1" dirty="0" smtClean="0">
                <a:latin typeface="Bookman Old Style" pitchFamily="18" charset="0"/>
              </a:rPr>
            </a:br>
            <a:r>
              <a:rPr lang="ru-RU" sz="3200" b="1" dirty="0" smtClean="0">
                <a:latin typeface="Bookman Old Style" pitchFamily="18" charset="0"/>
              </a:rPr>
              <a:t>Создать условия для развития интеллектуальных способностей учащихся начальной школы средствами инновационной деятельности.</a:t>
            </a:r>
            <a:br>
              <a:rPr lang="ru-RU" sz="3200" b="1" dirty="0" smtClean="0">
                <a:latin typeface="Bookman Old Style" pitchFamily="18" charset="0"/>
              </a:rPr>
            </a:br>
            <a:endParaRPr lang="ru-RU" sz="3200" b="1" dirty="0">
              <a:latin typeface="Bookman Old Style" pitchFamily="18" charset="0"/>
            </a:endParaRPr>
          </a:p>
        </p:txBody>
      </p:sp>
      <p:sp>
        <p:nvSpPr>
          <p:cNvPr id="6" name="Подзаголовок 4"/>
          <p:cNvSpPr txBox="1">
            <a:spLocks/>
          </p:cNvSpPr>
          <p:nvPr/>
        </p:nvSpPr>
        <p:spPr bwMode="auto">
          <a:xfrm>
            <a:off x="1500166" y="500042"/>
            <a:ext cx="6400800" cy="1285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sz="32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bat-Bold" pitchFamily="2" charset="0"/>
              <a:ea typeface="+mn-ea"/>
              <a:cs typeface="+mn-cs"/>
            </a:endParaRPr>
          </a:p>
        </p:txBody>
      </p:sp>
      <p:sp>
        <p:nvSpPr>
          <p:cNvPr id="7" name="Заголовок 4"/>
          <p:cNvSpPr txBox="1">
            <a:spLocks/>
          </p:cNvSpPr>
          <p:nvPr/>
        </p:nvSpPr>
        <p:spPr bwMode="auto">
          <a:xfrm>
            <a:off x="4572000" y="4714884"/>
            <a:ext cx="3929090" cy="1285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sz="16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Bookman Old Style" pitchFamily="18" charset="0"/>
              <a:ea typeface="+mj-ea"/>
              <a:cs typeface="+mj-cs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972452" cy="3511552"/>
          </a:xfrm>
        </p:spPr>
        <p:txBody>
          <a:bodyPr/>
          <a:lstStyle/>
          <a:p>
            <a:pPr lvl="0">
              <a:buFont typeface="Wingdings" pitchFamily="2" charset="2"/>
              <a:buChar char="Ø"/>
            </a:pPr>
            <a:r>
              <a:rPr lang="ru-RU" sz="2800" b="1" i="1" dirty="0" smtClean="0">
                <a:latin typeface="Bookman Old Style" pitchFamily="18" charset="0"/>
              </a:rPr>
              <a:t/>
            </a:r>
            <a:br>
              <a:rPr lang="ru-RU" sz="2800" b="1" i="1" dirty="0" smtClean="0">
                <a:latin typeface="Bookman Old Style" pitchFamily="18" charset="0"/>
              </a:rPr>
            </a:br>
            <a:r>
              <a:rPr lang="ru-RU" sz="2800" b="1" i="1" dirty="0" smtClean="0">
                <a:latin typeface="Bookman Old Style" pitchFamily="18" charset="0"/>
              </a:rPr>
              <a:t/>
            </a:r>
            <a:br>
              <a:rPr lang="ru-RU" sz="2800" b="1" i="1" dirty="0" smtClean="0">
                <a:latin typeface="Bookman Old Style" pitchFamily="18" charset="0"/>
              </a:rPr>
            </a:br>
            <a:r>
              <a:rPr lang="ru-RU" sz="2800" b="1" i="1" dirty="0" smtClean="0">
                <a:latin typeface="Bookman Old Style" pitchFamily="18" charset="0"/>
              </a:rPr>
              <a:t/>
            </a:r>
            <a:br>
              <a:rPr lang="ru-RU" sz="2800" b="1" i="1" dirty="0" smtClean="0">
                <a:latin typeface="Bookman Old Style" pitchFamily="18" charset="0"/>
              </a:rPr>
            </a:br>
            <a:r>
              <a:rPr lang="ru-RU" sz="2800" b="1" i="1" dirty="0" smtClean="0">
                <a:latin typeface="Bookman Old Style" pitchFamily="18" charset="0"/>
              </a:rPr>
              <a:t>Формирование у младших школьников потребности в самостоятельном приобретении знаний;</a:t>
            </a:r>
            <a:br>
              <a:rPr lang="ru-RU" sz="2800" b="1" i="1" dirty="0" smtClean="0">
                <a:latin typeface="Bookman Old Style" pitchFamily="18" charset="0"/>
              </a:rPr>
            </a:br>
            <a:r>
              <a:rPr lang="ru-RU" sz="2800" b="1" i="1" dirty="0" smtClean="0">
                <a:latin typeface="Bookman Old Style" pitchFamily="18" charset="0"/>
              </a:rPr>
              <a:t>Умение использовать полученные знания в нестандартной ситуации;</a:t>
            </a:r>
            <a:br>
              <a:rPr lang="ru-RU" sz="2800" b="1" i="1" dirty="0" smtClean="0">
                <a:latin typeface="Bookman Old Style" pitchFamily="18" charset="0"/>
              </a:rPr>
            </a:br>
            <a:r>
              <a:rPr lang="ru-RU" sz="2800" b="1" i="1" dirty="0" smtClean="0">
                <a:latin typeface="Bookman Old Style" pitchFamily="18" charset="0"/>
              </a:rPr>
              <a:t>Умение на основе полученных знаний рождать новое знание.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Заголовок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ru-RU" dirty="0" smtClean="0"/>
              <a:t/>
            </a:r>
            <a:br>
              <a:rPr lang="ru-RU" dirty="0" smtClean="0"/>
            </a:br>
            <a:endParaRPr lang="ru-RU" dirty="0" smtClean="0"/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857224" y="571480"/>
            <a:ext cx="7143800" cy="5429288"/>
          </a:xfrm>
        </p:spPr>
        <p:txBody>
          <a:bodyPr/>
          <a:lstStyle/>
          <a:p>
            <a:r>
              <a:rPr lang="ru-RU" b="1" i="1" dirty="0" smtClean="0">
                <a:solidFill>
                  <a:srgbClr val="FF0000"/>
                </a:solidFill>
                <a:latin typeface="Bookman Old Style" pitchFamily="18" charset="0"/>
              </a:rPr>
              <a:t>Задачи:</a:t>
            </a:r>
          </a:p>
          <a:p>
            <a:endParaRPr lang="ru-RU" sz="900" b="1" i="1" dirty="0" smtClean="0">
              <a:solidFill>
                <a:srgbClr val="FF0000"/>
              </a:solidFill>
              <a:latin typeface="Bookman Old Style" pitchFamily="18" charset="0"/>
            </a:endParaRPr>
          </a:p>
          <a:p>
            <a:pPr lvl="0">
              <a:spcBef>
                <a:spcPts val="0"/>
              </a:spcBef>
              <a:buClr>
                <a:srgbClr val="FF0000"/>
              </a:buClr>
              <a:buFont typeface="Wingdings" pitchFamily="2" charset="2"/>
              <a:buChar char="Ø"/>
            </a:pPr>
            <a:r>
              <a:rPr lang="ru-RU" sz="1800" b="1" i="1" dirty="0" smtClean="0">
                <a:solidFill>
                  <a:schemeClr val="bg1"/>
                </a:solidFill>
                <a:latin typeface="Bookman Old Style" pitchFamily="18" charset="0"/>
              </a:rPr>
              <a:t>Отслеживание  развития интеллектуальных способностей учеников путём создания индивидуальных карт изучения ребёнка;</a:t>
            </a:r>
          </a:p>
          <a:p>
            <a:pPr lvl="0">
              <a:spcBef>
                <a:spcPts val="0"/>
              </a:spcBef>
              <a:buClr>
                <a:srgbClr val="FF0000"/>
              </a:buClr>
              <a:buFont typeface="Wingdings" pitchFamily="2" charset="2"/>
              <a:buChar char="Ø"/>
            </a:pPr>
            <a:r>
              <a:rPr lang="ru-RU" sz="1800" b="1" i="1" dirty="0" smtClean="0">
                <a:solidFill>
                  <a:schemeClr val="bg1"/>
                </a:solidFill>
                <a:latin typeface="Bookman Old Style" pitchFamily="18" charset="0"/>
              </a:rPr>
              <a:t>создание единого образовательного пространства путём сотрудничества всех участников образовательного процесса (ученик-родитель-педагог);</a:t>
            </a:r>
          </a:p>
          <a:p>
            <a:pPr lvl="0">
              <a:spcBef>
                <a:spcPts val="0"/>
              </a:spcBef>
              <a:buClr>
                <a:srgbClr val="FF0000"/>
              </a:buClr>
              <a:buFont typeface="Wingdings" pitchFamily="2" charset="2"/>
              <a:buChar char="Ø"/>
            </a:pPr>
            <a:r>
              <a:rPr lang="ru-RU" sz="1800" b="1" i="1" dirty="0" smtClean="0">
                <a:solidFill>
                  <a:schemeClr val="bg1"/>
                </a:solidFill>
                <a:latin typeface="Bookman Old Style" pitchFamily="18" charset="0"/>
              </a:rPr>
              <a:t> введение в практику современных образовательных технологий;</a:t>
            </a:r>
          </a:p>
          <a:p>
            <a:pPr lvl="0">
              <a:spcBef>
                <a:spcPts val="0"/>
              </a:spcBef>
              <a:buClr>
                <a:srgbClr val="FF0000"/>
              </a:buClr>
              <a:buFont typeface="Wingdings" pitchFamily="2" charset="2"/>
              <a:buChar char="Ø"/>
            </a:pPr>
            <a:r>
              <a:rPr lang="ru-RU" sz="1800" b="1" i="1" dirty="0" smtClean="0">
                <a:solidFill>
                  <a:schemeClr val="bg1"/>
                </a:solidFill>
                <a:latin typeface="Bookman Old Style" pitchFamily="18" charset="0"/>
              </a:rPr>
              <a:t>разработка и реализация  программы школьной внеурочной деятельности </a:t>
            </a:r>
          </a:p>
          <a:p>
            <a:pPr lvl="0">
              <a:spcBef>
                <a:spcPts val="0"/>
              </a:spcBef>
              <a:buClr>
                <a:srgbClr val="FF0000"/>
              </a:buClr>
            </a:pPr>
            <a:r>
              <a:rPr lang="ru-RU" sz="1800" b="1" i="1" dirty="0" smtClean="0">
                <a:solidFill>
                  <a:schemeClr val="bg1"/>
                </a:solidFill>
                <a:latin typeface="Bookman Old Style" pitchFamily="18" charset="0"/>
              </a:rPr>
              <a:t>«Я – исследователь»;</a:t>
            </a:r>
          </a:p>
          <a:p>
            <a:pPr lvl="0">
              <a:spcBef>
                <a:spcPts val="0"/>
              </a:spcBef>
              <a:buClr>
                <a:srgbClr val="FF0000"/>
              </a:buClr>
              <a:buFont typeface="Wingdings" pitchFamily="2" charset="2"/>
              <a:buChar char="Ø"/>
            </a:pPr>
            <a:r>
              <a:rPr lang="ru-RU" sz="1800" b="1" i="1" dirty="0" smtClean="0">
                <a:solidFill>
                  <a:schemeClr val="bg1"/>
                </a:solidFill>
                <a:latin typeface="Bookman Old Style" pitchFamily="18" charset="0"/>
              </a:rPr>
              <a:t>способствовать вовлечению учащихся в систему дополнительного образования;</a:t>
            </a:r>
          </a:p>
          <a:p>
            <a:pPr lvl="0">
              <a:spcBef>
                <a:spcPts val="0"/>
              </a:spcBef>
              <a:buClr>
                <a:srgbClr val="FF0000"/>
              </a:buClr>
              <a:buFont typeface="Wingdings" pitchFamily="2" charset="2"/>
              <a:buChar char="Ø"/>
            </a:pPr>
            <a:r>
              <a:rPr lang="ru-RU" sz="1800" b="1" i="1" dirty="0" smtClean="0">
                <a:solidFill>
                  <a:schemeClr val="bg1"/>
                </a:solidFill>
                <a:latin typeface="Bookman Old Style" pitchFamily="18" charset="0"/>
              </a:rPr>
              <a:t>реализация школьной программы </a:t>
            </a:r>
          </a:p>
          <a:p>
            <a:pPr lvl="0">
              <a:spcBef>
                <a:spcPts val="0"/>
              </a:spcBef>
              <a:buClr>
                <a:srgbClr val="FF0000"/>
              </a:buClr>
            </a:pPr>
            <a:r>
              <a:rPr lang="ru-RU" sz="1800" b="1" i="1" dirty="0" smtClean="0">
                <a:solidFill>
                  <a:schemeClr val="bg1"/>
                </a:solidFill>
                <a:latin typeface="Bookman Old Style" pitchFamily="18" charset="0"/>
              </a:rPr>
              <a:t>«Одарённые дети»;</a:t>
            </a:r>
          </a:p>
          <a:p>
            <a:endParaRPr lang="ru-RU" sz="2400" i="1" dirty="0">
              <a:solidFill>
                <a:schemeClr val="bg1"/>
              </a:solidFill>
              <a:latin typeface="Bookman Old Style" pitchFamily="18" charset="0"/>
            </a:endParaRPr>
          </a:p>
        </p:txBody>
      </p:sp>
      <p:sp>
        <p:nvSpPr>
          <p:cNvPr id="4" name="Подзаголовок 7"/>
          <p:cNvSpPr txBox="1">
            <a:spLocks/>
          </p:cNvSpPr>
          <p:nvPr/>
        </p:nvSpPr>
        <p:spPr>
          <a:xfrm>
            <a:off x="755576" y="1628800"/>
            <a:ext cx="7704856" cy="3336776"/>
          </a:xfrm>
          <a:prstGeom prst="rect">
            <a:avLst/>
          </a:prstGeom>
        </p:spPr>
        <p:txBody>
          <a:bodyPr/>
          <a:lstStyle/>
          <a:p>
            <a:pPr marL="457200" indent="-457200"/>
            <a:endParaRPr lang="ru-RU" sz="2400" dirty="0" smtClean="0">
              <a:solidFill>
                <a:schemeClr val="bg1"/>
              </a:solidFill>
            </a:endParaRPr>
          </a:p>
        </p:txBody>
      </p:sp>
      <p:sp>
        <p:nvSpPr>
          <p:cNvPr id="6" name="Подзаголовок 4"/>
          <p:cNvSpPr txBox="1">
            <a:spLocks/>
          </p:cNvSpPr>
          <p:nvPr/>
        </p:nvSpPr>
        <p:spPr bwMode="auto">
          <a:xfrm>
            <a:off x="5000628" y="857232"/>
            <a:ext cx="3357586" cy="25717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sz="3200" b="1" i="1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Bookman Old Style" pitchFamily="18" charset="0"/>
              <a:cs typeface="+mn-cs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Заголовок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sz="2800" dirty="0" smtClean="0"/>
              <a:t/>
            </a:r>
            <a:br>
              <a:rPr lang="ru-RU" sz="2800" dirty="0" smtClean="0"/>
            </a:br>
            <a:endParaRPr lang="ru-RU" sz="2800" dirty="0" smtClean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71596" y="642918"/>
            <a:ext cx="6829428" cy="785818"/>
          </a:xfrm>
        </p:spPr>
        <p:txBody>
          <a:bodyPr/>
          <a:lstStyle/>
          <a:p>
            <a:r>
              <a:rPr lang="ru-RU" b="1" i="1" dirty="0" smtClean="0">
                <a:solidFill>
                  <a:schemeClr val="bg1"/>
                </a:solidFill>
                <a:latin typeface="Bookman Old Style" pitchFamily="18" charset="0"/>
              </a:rPr>
              <a:t>Проблемный диалог</a:t>
            </a:r>
            <a:endParaRPr lang="ru-RU" b="1" i="1" dirty="0">
              <a:solidFill>
                <a:schemeClr val="bg1"/>
              </a:solidFill>
              <a:latin typeface="Bookman Old Style" pitchFamily="18" charset="0"/>
            </a:endParaRPr>
          </a:p>
        </p:txBody>
      </p:sp>
      <p:sp>
        <p:nvSpPr>
          <p:cNvPr id="5" name="Подзаголовок 2"/>
          <p:cNvSpPr txBox="1">
            <a:spLocks/>
          </p:cNvSpPr>
          <p:nvPr/>
        </p:nvSpPr>
        <p:spPr bwMode="auto">
          <a:xfrm>
            <a:off x="5143504" y="2000240"/>
            <a:ext cx="3257528" cy="39290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sz="1600" i="1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Bookman Old Style" pitchFamily="18" charset="0"/>
              <a:ea typeface="+mn-ea"/>
              <a:cs typeface="+mn-cs"/>
            </a:endParaRPr>
          </a:p>
        </p:txBody>
      </p:sp>
      <p:sp>
        <p:nvSpPr>
          <p:cNvPr id="6" name="Штриховая стрелка вправо 5"/>
          <p:cNvSpPr/>
          <p:nvPr/>
        </p:nvSpPr>
        <p:spPr>
          <a:xfrm rot="8156482">
            <a:off x="2484070" y="1368922"/>
            <a:ext cx="1000132" cy="358002"/>
          </a:xfrm>
          <a:prstGeom prst="striped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Штриховая стрелка вправо 6"/>
          <p:cNvSpPr/>
          <p:nvPr/>
        </p:nvSpPr>
        <p:spPr>
          <a:xfrm rot="2644052">
            <a:off x="5814716" y="1367104"/>
            <a:ext cx="1000132" cy="371192"/>
          </a:xfrm>
          <a:prstGeom prst="striped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TextBox 8"/>
          <p:cNvSpPr txBox="1"/>
          <p:nvPr/>
        </p:nvSpPr>
        <p:spPr>
          <a:xfrm>
            <a:off x="1214414" y="2071678"/>
            <a:ext cx="7143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i="1" dirty="0" smtClean="0">
                <a:solidFill>
                  <a:srgbClr val="FFFF00"/>
                </a:solidFill>
                <a:latin typeface="Bookman Old Style" pitchFamily="18" charset="0"/>
              </a:rPr>
              <a:t>побуждающий            подводящий</a:t>
            </a:r>
          </a:p>
          <a:p>
            <a:r>
              <a:rPr lang="ru-RU" sz="2800" b="1" i="1" dirty="0" smtClean="0">
                <a:solidFill>
                  <a:srgbClr val="FFFF00"/>
                </a:solidFill>
                <a:latin typeface="Bookman Old Style" pitchFamily="18" charset="0"/>
              </a:rPr>
              <a:t>     диалог                          </a:t>
            </a:r>
            <a:r>
              <a:rPr lang="ru-RU" sz="2800" b="1" i="1" dirty="0" err="1" smtClean="0">
                <a:solidFill>
                  <a:srgbClr val="FFFF00"/>
                </a:solidFill>
                <a:latin typeface="Bookman Old Style" pitchFamily="18" charset="0"/>
              </a:rPr>
              <a:t>диалог</a:t>
            </a:r>
            <a:endParaRPr lang="ru-RU" sz="2800" b="1" i="1" dirty="0">
              <a:solidFill>
                <a:srgbClr val="FFFF00"/>
              </a:solidFill>
              <a:latin typeface="Bookman Old Style" pitchFamily="18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42910" y="642918"/>
            <a:ext cx="7772400" cy="1470025"/>
          </a:xfrm>
        </p:spPr>
        <p:txBody>
          <a:bodyPr/>
          <a:lstStyle/>
          <a:p>
            <a:r>
              <a:rPr lang="ru-RU" sz="3200" b="1" dirty="0" smtClean="0">
                <a:latin typeface="Bookman Old Style" pitchFamily="18" charset="0"/>
              </a:rPr>
              <a:t/>
            </a:r>
            <a:br>
              <a:rPr lang="ru-RU" sz="3200" b="1" dirty="0" smtClean="0">
                <a:latin typeface="Bookman Old Style" pitchFamily="18" charset="0"/>
              </a:rPr>
            </a:br>
            <a:r>
              <a:rPr lang="ru-RU" sz="3200" b="1" dirty="0" smtClean="0">
                <a:latin typeface="Bookman Old Style" pitchFamily="18" charset="0"/>
              </a:rPr>
              <a:t/>
            </a:r>
            <a:br>
              <a:rPr lang="ru-RU" sz="3200" b="1" dirty="0" smtClean="0">
                <a:latin typeface="Bookman Old Style" pitchFamily="18" charset="0"/>
              </a:rPr>
            </a:br>
            <a:r>
              <a:rPr lang="ru-RU" sz="3200" b="1" dirty="0" smtClean="0">
                <a:latin typeface="Bookman Old Style" pitchFamily="18" charset="0"/>
              </a:rPr>
              <a:t>Проблемная ситуация - </a:t>
            </a:r>
            <a:br>
              <a:rPr lang="ru-RU" sz="3200" b="1" dirty="0" smtClean="0">
                <a:latin typeface="Bookman Old Style" pitchFamily="18" charset="0"/>
              </a:rPr>
            </a:br>
            <a:r>
              <a:rPr lang="ru-RU" sz="3200" dirty="0" smtClean="0"/>
              <a:t> </a:t>
            </a:r>
            <a:r>
              <a:rPr lang="ru-RU" sz="2800" i="1" dirty="0" smtClean="0">
                <a:latin typeface="Bookman Old Style" pitchFamily="18" charset="0"/>
              </a:rPr>
              <a:t>это ситуация, в которой оказывается ребенок, когда на пути достижения своей цели встречает какое-то затруднение или препятствие и его надо преодолеть.</a:t>
            </a:r>
            <a:endParaRPr lang="ru-RU" sz="2800" b="1" i="1" dirty="0">
              <a:latin typeface="Bookman Old Style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286124"/>
            <a:ext cx="6700862" cy="2714644"/>
          </a:xfrm>
        </p:spPr>
        <p:txBody>
          <a:bodyPr/>
          <a:lstStyle/>
          <a:p>
            <a:pPr lvl="0"/>
            <a:r>
              <a:rPr lang="ru-RU" sz="2400" b="1" u="sng" dirty="0" smtClean="0">
                <a:solidFill>
                  <a:srgbClr val="FFFF00"/>
                </a:solidFill>
                <a:latin typeface="Bookman Old Style" pitchFamily="18" charset="0"/>
              </a:rPr>
              <a:t>Компоненты проблемной ситуации</a:t>
            </a:r>
          </a:p>
          <a:p>
            <a:pPr lvl="0">
              <a:buFont typeface="Wingdings" pitchFamily="2" charset="2"/>
              <a:buChar char="ü"/>
            </a:pPr>
            <a:r>
              <a:rPr lang="ru-RU" sz="2000" dirty="0" smtClean="0">
                <a:solidFill>
                  <a:srgbClr val="FFFF00"/>
                </a:solidFill>
                <a:latin typeface="Bookman Old Style" pitchFamily="18" charset="0"/>
              </a:rPr>
              <a:t>потребность ребёнка в новом знании или способе действия;</a:t>
            </a:r>
          </a:p>
          <a:p>
            <a:pPr lvl="0">
              <a:buFont typeface="Wingdings" pitchFamily="2" charset="2"/>
              <a:buChar char="ü"/>
            </a:pPr>
            <a:r>
              <a:rPr lang="ru-RU" sz="2000" dirty="0" smtClean="0">
                <a:solidFill>
                  <a:srgbClr val="FFFF00"/>
                </a:solidFill>
                <a:latin typeface="Bookman Old Style" pitchFamily="18" charset="0"/>
              </a:rPr>
              <a:t>неизвестное знание, которое он должен усвоить;</a:t>
            </a:r>
          </a:p>
          <a:p>
            <a:pPr lvl="0">
              <a:buFont typeface="Wingdings" pitchFamily="2" charset="2"/>
              <a:buChar char="ü"/>
            </a:pPr>
            <a:r>
              <a:rPr lang="ru-RU" sz="2000" dirty="0" smtClean="0">
                <a:solidFill>
                  <a:srgbClr val="FFFF00"/>
                </a:solidFill>
                <a:latin typeface="Bookman Old Style" pitchFamily="18" charset="0"/>
              </a:rPr>
              <a:t>достигнутые, усвоенные в ходе предшествующей учебы знания, умения и навыки ребенка, его интеллектуальные возможности.</a:t>
            </a:r>
          </a:p>
          <a:p>
            <a:endParaRPr lang="ru-RU" dirty="0"/>
          </a:p>
        </p:txBody>
      </p:sp>
    </p:spTree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14348" y="357167"/>
            <a:ext cx="7772400" cy="1214446"/>
          </a:xfrm>
        </p:spPr>
        <p:txBody>
          <a:bodyPr/>
          <a:lstStyle/>
          <a:p>
            <a:r>
              <a:rPr lang="ru-RU" sz="2800" b="1" i="1" dirty="0" smtClean="0">
                <a:latin typeface="Bookman Old Style" pitchFamily="18" charset="0"/>
              </a:rPr>
              <a:t>Варианты возникновения проблемной ситуации</a:t>
            </a:r>
            <a:endParaRPr lang="ru-RU" sz="2800" b="1" i="1" dirty="0">
              <a:latin typeface="Bookman Old Style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85786" y="1428736"/>
            <a:ext cx="7572428" cy="4210064"/>
          </a:xfrm>
        </p:spPr>
        <p:txBody>
          <a:bodyPr/>
          <a:lstStyle/>
          <a:p>
            <a:pPr lvl="0" algn="l"/>
            <a:r>
              <a:rPr lang="ru-RU" sz="2400" b="1" i="1" dirty="0" smtClean="0">
                <a:solidFill>
                  <a:schemeClr val="bg1"/>
                </a:solidFill>
                <a:latin typeface="Bookman Old Style" pitchFamily="18" charset="0"/>
              </a:rPr>
              <a:t>1. </a:t>
            </a:r>
            <a:r>
              <a:rPr lang="ru-RU" sz="2400" i="1" dirty="0" smtClean="0">
                <a:solidFill>
                  <a:srgbClr val="FFFF00"/>
                </a:solidFill>
                <a:latin typeface="Bookman Old Style" pitchFamily="18" charset="0"/>
              </a:rPr>
              <a:t>Несоответственные между имеющимися у детей знаниями, которые требуются для ее решения;</a:t>
            </a:r>
          </a:p>
          <a:p>
            <a:pPr lvl="0" algn="l"/>
            <a:r>
              <a:rPr lang="ru-RU" sz="2400" b="1" i="1" dirty="0" smtClean="0">
                <a:solidFill>
                  <a:schemeClr val="bg1"/>
                </a:solidFill>
                <a:latin typeface="Bookman Old Style" pitchFamily="18" charset="0"/>
              </a:rPr>
              <a:t>2. </a:t>
            </a:r>
            <a:r>
              <a:rPr lang="ru-RU" sz="2400" i="1" dirty="0" smtClean="0">
                <a:solidFill>
                  <a:srgbClr val="FFFF00"/>
                </a:solidFill>
                <a:latin typeface="Bookman Old Style" pitchFamily="18" charset="0"/>
              </a:rPr>
              <a:t>Необходимость выбора из системы знаний тех, которые могут обеспечить решение задачи вообще или оптимальным образом;</a:t>
            </a:r>
          </a:p>
          <a:p>
            <a:pPr lvl="0" algn="l"/>
            <a:r>
              <a:rPr lang="ru-RU" sz="2400" b="1" i="1" dirty="0" smtClean="0">
                <a:solidFill>
                  <a:schemeClr val="bg1"/>
                </a:solidFill>
                <a:latin typeface="Bookman Old Style" pitchFamily="18" charset="0"/>
              </a:rPr>
              <a:t>3. </a:t>
            </a:r>
            <a:r>
              <a:rPr lang="ru-RU" sz="2400" i="1" dirty="0" smtClean="0">
                <a:solidFill>
                  <a:srgbClr val="FFFF00"/>
                </a:solidFill>
                <a:latin typeface="Bookman Old Style" pitchFamily="18" charset="0"/>
              </a:rPr>
              <a:t>Противоречия между теоретической  возможностью известных способов решения и их практической возможностью.</a:t>
            </a:r>
          </a:p>
          <a:p>
            <a:pPr algn="l"/>
            <a:endParaRPr lang="ru-RU" sz="2400" i="1" dirty="0">
              <a:solidFill>
                <a:srgbClr val="FFFF00"/>
              </a:solidFill>
              <a:latin typeface="Bookman Old Style" pitchFamily="18" charset="0"/>
            </a:endParaRPr>
          </a:p>
        </p:txBody>
      </p:sp>
    </p:spTree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4" descr="http://fantasyflash.ru/anime/dog/image/dog49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00760" y="1142984"/>
            <a:ext cx="2286000" cy="1857375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4" name="Picture 7" descr="99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42910" y="3143248"/>
            <a:ext cx="1643063" cy="2139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714348" y="857232"/>
            <a:ext cx="5500687" cy="1692771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ru-RU" sz="3200" b="1" u="sng" dirty="0" smtClean="0">
                <a:solidFill>
                  <a:srgbClr val="FFFF00"/>
                </a:solidFill>
                <a:latin typeface="Bookman Old Style" pitchFamily="18" charset="0"/>
              </a:rPr>
              <a:t>ШАРИК -?</a:t>
            </a:r>
            <a:endParaRPr lang="ru-RU" sz="3200" b="1" u="sng" dirty="0">
              <a:solidFill>
                <a:srgbClr val="FFFF00"/>
              </a:solidFill>
              <a:latin typeface="Bookman Old Style" pitchFamily="18" charset="0"/>
            </a:endParaRPr>
          </a:p>
          <a:p>
            <a:pPr marL="342900" indent="-342900">
              <a:buFontTx/>
              <a:buAutoNum type="arabicParenR"/>
              <a:defRPr/>
            </a:pPr>
            <a:r>
              <a:rPr lang="ru-RU" sz="2400" dirty="0">
                <a:solidFill>
                  <a:schemeClr val="bg1"/>
                </a:solidFill>
                <a:latin typeface="Bookman Old Style" pitchFamily="18" charset="0"/>
              </a:rPr>
              <a:t>Воздушный шарик.</a:t>
            </a:r>
          </a:p>
          <a:p>
            <a:pPr marL="342900" indent="-342900">
              <a:buFontTx/>
              <a:buAutoNum type="arabicParenR"/>
              <a:defRPr/>
            </a:pPr>
            <a:r>
              <a:rPr lang="ru-RU" sz="2400" dirty="0">
                <a:solidFill>
                  <a:schemeClr val="bg1"/>
                </a:solidFill>
                <a:latin typeface="Bookman Old Style" pitchFamily="18" charset="0"/>
              </a:rPr>
              <a:t>Кличка собаки.</a:t>
            </a:r>
          </a:p>
          <a:p>
            <a:pPr marL="342900" indent="-342900">
              <a:buFontTx/>
              <a:buAutoNum type="arabicParenR"/>
              <a:defRPr/>
            </a:pPr>
            <a:r>
              <a:rPr lang="ru-RU" sz="2400" dirty="0">
                <a:solidFill>
                  <a:schemeClr val="bg1"/>
                </a:solidFill>
                <a:latin typeface="Bookman Old Style" pitchFamily="18" charset="0"/>
              </a:rPr>
              <a:t>Круглый предмет.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2357422" y="4643446"/>
            <a:ext cx="592935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3200" b="1" i="1" dirty="0">
                <a:solidFill>
                  <a:schemeClr val="bg1"/>
                </a:solidFill>
              </a:rPr>
              <a:t>У  крыльца  лежит  </a:t>
            </a:r>
            <a:r>
              <a:rPr lang="ru-RU" sz="3200" b="1" i="1" dirty="0">
                <a:solidFill>
                  <a:srgbClr val="FF0000"/>
                </a:solidFill>
              </a:rPr>
              <a:t>ш</a:t>
            </a:r>
            <a:r>
              <a:rPr lang="ru-RU" sz="3200" b="1" i="1" dirty="0">
                <a:solidFill>
                  <a:schemeClr val="bg1"/>
                </a:solidFill>
              </a:rPr>
              <a:t>арик.</a:t>
            </a: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2500298" y="3500438"/>
            <a:ext cx="6143668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3200" b="1" i="1" dirty="0">
                <a:solidFill>
                  <a:schemeClr val="bg1"/>
                </a:solidFill>
              </a:rPr>
              <a:t>У  крыльца  лежит  </a:t>
            </a:r>
            <a:r>
              <a:rPr lang="ru-RU" sz="3200" b="1" i="1" dirty="0">
                <a:solidFill>
                  <a:srgbClr val="FF0000"/>
                </a:solidFill>
              </a:rPr>
              <a:t>Ш</a:t>
            </a:r>
            <a:r>
              <a:rPr lang="ru-RU" sz="3200" b="1" i="1" dirty="0">
                <a:solidFill>
                  <a:schemeClr val="bg1"/>
                </a:solidFill>
              </a:rPr>
              <a:t>арик.</a:t>
            </a:r>
          </a:p>
        </p:txBody>
      </p:sp>
      <p:sp>
        <p:nvSpPr>
          <p:cNvPr id="24583" name="TextBox 7"/>
          <p:cNvSpPr txBox="1">
            <a:spLocks noChangeArrowheads="1"/>
          </p:cNvSpPr>
          <p:nvPr/>
        </p:nvSpPr>
        <p:spPr bwMode="auto">
          <a:xfrm>
            <a:off x="1428728" y="500042"/>
            <a:ext cx="585787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b="1" dirty="0">
                <a:solidFill>
                  <a:schemeClr val="bg1"/>
                </a:solidFill>
                <a:latin typeface="Bookman Old Style" pitchFamily="18" charset="0"/>
              </a:rPr>
              <a:t>Урок русского языка в 1 классе</a:t>
            </a:r>
          </a:p>
        </p:txBody>
      </p:sp>
      <p:sp>
        <p:nvSpPr>
          <p:cNvPr id="8" name="Управляющая кнопка: далее 7">
            <a:hlinkClick r:id="" action="ppaction://hlinkshowjump?jump=lastslide" highlightClick="1"/>
          </p:cNvPr>
          <p:cNvSpPr/>
          <p:nvPr/>
        </p:nvSpPr>
        <p:spPr>
          <a:xfrm>
            <a:off x="8286750" y="6143625"/>
            <a:ext cx="642938" cy="500063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521 0.03333 L -0.2783 -0.06112 " pathEditMode="relative" rAng="0" ptsTypes="AA">
                                      <p:cBhvr>
                                        <p:cTn id="24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4200" y="-47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6" grpId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Заголовок 4"/>
          <p:cNvSpPr>
            <a:spLocks noGrp="1"/>
          </p:cNvSpPr>
          <p:nvPr>
            <p:ph type="ctrTitle"/>
          </p:nvPr>
        </p:nvSpPr>
        <p:spPr>
          <a:xfrm>
            <a:off x="714348" y="1571612"/>
            <a:ext cx="4886332" cy="4357718"/>
          </a:xfrm>
        </p:spPr>
        <p:txBody>
          <a:bodyPr/>
          <a:lstStyle/>
          <a:p>
            <a:r>
              <a:rPr lang="ru-RU" sz="2800" dirty="0" smtClean="0">
                <a:latin typeface="Bookman Old Style" pitchFamily="18" charset="0"/>
              </a:rPr>
              <a:t/>
            </a:r>
            <a:br>
              <a:rPr lang="ru-RU" sz="2800" dirty="0" smtClean="0">
                <a:latin typeface="Bookman Old Style" pitchFamily="18" charset="0"/>
              </a:rPr>
            </a:br>
            <a:r>
              <a:rPr lang="ru-RU" sz="2800" b="1" i="1" dirty="0" smtClean="0">
                <a:latin typeface="Bookman Old Style" pitchFamily="18" charset="0"/>
              </a:rPr>
              <a:t>а)</a:t>
            </a:r>
            <a:r>
              <a:rPr lang="ru-RU" sz="2800" dirty="0" smtClean="0">
                <a:latin typeface="Bookman Old Style" pitchFamily="18" charset="0"/>
              </a:rPr>
              <a:t> </a:t>
            </a:r>
            <a:r>
              <a:rPr lang="ru-RU" sz="2800" b="1" i="1" dirty="0" smtClean="0">
                <a:latin typeface="Bookman Old Style" pitchFamily="18" charset="0"/>
              </a:rPr>
              <a:t>словесное описание </a:t>
            </a:r>
            <a:r>
              <a:rPr lang="ru-RU" sz="2800" dirty="0" smtClean="0">
                <a:latin typeface="Bookman Old Style" pitchFamily="18" charset="0"/>
              </a:rPr>
              <a:t>(устно или письменно),</a:t>
            </a:r>
            <a:br>
              <a:rPr lang="ru-RU" sz="2800" dirty="0" smtClean="0">
                <a:latin typeface="Bookman Old Style" pitchFamily="18" charset="0"/>
              </a:rPr>
            </a:br>
            <a:r>
              <a:rPr lang="ru-RU" sz="2800" b="1" i="1" dirty="0" smtClean="0">
                <a:latin typeface="Bookman Old Style" pitchFamily="18" charset="0"/>
              </a:rPr>
              <a:t>б) графическое изображение</a:t>
            </a:r>
            <a:r>
              <a:rPr lang="ru-RU" sz="2800" dirty="0" smtClean="0">
                <a:latin typeface="Bookman Old Style" pitchFamily="18" charset="0"/>
              </a:rPr>
              <a:t/>
            </a:r>
            <a:br>
              <a:rPr lang="ru-RU" sz="2800" dirty="0" smtClean="0">
                <a:latin typeface="Bookman Old Style" pitchFamily="18" charset="0"/>
              </a:rPr>
            </a:br>
            <a:r>
              <a:rPr lang="ru-RU" sz="2800" dirty="0" smtClean="0">
                <a:latin typeface="Bookman Old Style" pitchFamily="18" charset="0"/>
              </a:rPr>
              <a:t>(схемы, диаграммы),</a:t>
            </a:r>
            <a:br>
              <a:rPr lang="ru-RU" sz="2800" dirty="0" smtClean="0">
                <a:latin typeface="Bookman Old Style" pitchFamily="18" charset="0"/>
              </a:rPr>
            </a:br>
            <a:r>
              <a:rPr lang="ru-RU" sz="2800" b="1" i="1" dirty="0" smtClean="0">
                <a:latin typeface="Bookman Old Style" pitchFamily="18" charset="0"/>
              </a:rPr>
              <a:t>в) фрагменты из видеофильма </a:t>
            </a:r>
            <a:r>
              <a:rPr lang="ru-RU" sz="2800" dirty="0" smtClean="0">
                <a:latin typeface="Bookman Old Style" pitchFamily="18" charset="0"/>
              </a:rPr>
              <a:t> и т.д.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 smtClean="0"/>
          </a:p>
        </p:txBody>
      </p:sp>
      <p:sp>
        <p:nvSpPr>
          <p:cNvPr id="6" name="Подзаголовок 5"/>
          <p:cNvSpPr>
            <a:spLocks noGrp="1"/>
          </p:cNvSpPr>
          <p:nvPr>
            <p:ph type="subTitle" idx="1"/>
          </p:nvPr>
        </p:nvSpPr>
        <p:spPr>
          <a:xfrm>
            <a:off x="857224" y="857232"/>
            <a:ext cx="6900866" cy="642942"/>
          </a:xfrm>
        </p:spPr>
        <p:txBody>
          <a:bodyPr/>
          <a:lstStyle/>
          <a:p>
            <a:r>
              <a:rPr lang="ru-RU" b="1" i="1" dirty="0" smtClean="0">
                <a:solidFill>
                  <a:srgbClr val="FFFF00"/>
                </a:solidFill>
                <a:latin typeface="Bookman Old Style" pitchFamily="18" charset="0"/>
              </a:rPr>
              <a:t>Форма создания ситуаций</a:t>
            </a:r>
            <a:endParaRPr lang="ru-RU" b="1" i="1" dirty="0">
              <a:solidFill>
                <a:srgbClr val="FFFF00"/>
              </a:solidFill>
              <a:latin typeface="Bookman Old Style" pitchFamily="18" charset="0"/>
            </a:endParaRPr>
          </a:p>
        </p:txBody>
      </p:sp>
      <p:pic>
        <p:nvPicPr>
          <p:cNvPr id="9" name="Picture 2" descr="C:\Documents and Settings\User\Рабочий стол\откр урок\PC240224.JPG"/>
          <p:cNvPicPr>
            <a:picLocks noChangeAspect="1" noChangeArrowheads="1"/>
          </p:cNvPicPr>
          <p:nvPr/>
        </p:nvPicPr>
        <p:blipFill>
          <a:blip r:embed="rId2"/>
          <a:srcRect l="28929" t="14276" r="19562" b="18889"/>
          <a:stretch>
            <a:fillRect/>
          </a:stretch>
        </p:blipFill>
        <p:spPr bwMode="auto">
          <a:xfrm>
            <a:off x="5429256" y="1928802"/>
            <a:ext cx="2997203" cy="260971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1" name="Подзаголовок 5"/>
          <p:cNvSpPr txBox="1">
            <a:spLocks/>
          </p:cNvSpPr>
          <p:nvPr/>
        </p:nvSpPr>
        <p:spPr bwMode="auto">
          <a:xfrm>
            <a:off x="1214414" y="3429000"/>
            <a:ext cx="4429156" cy="24288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  <a:tabLst/>
              <a:defRPr/>
            </a:pPr>
            <a:endParaRPr kumimoji="0" lang="ru-RU" i="1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Bookman Old Style" pitchFamily="18" charset="0"/>
              <a:ea typeface="+mn-ea"/>
              <a:cs typeface="+mn-cs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428612"/>
            <a:ext cx="8229600" cy="1143000"/>
          </a:xfrm>
        </p:spPr>
        <p:txBody>
          <a:bodyPr/>
          <a:lstStyle/>
          <a:p>
            <a:r>
              <a:rPr lang="ru-RU" sz="3600" b="1" i="1" dirty="0" smtClean="0">
                <a:solidFill>
                  <a:srgbClr val="FFFF00"/>
                </a:solidFill>
                <a:latin typeface="Bookman Old Style" pitchFamily="18" charset="0"/>
              </a:rPr>
              <a:t>Проблемные </a:t>
            </a:r>
            <a:br>
              <a:rPr lang="ru-RU" sz="3600" b="1" i="1" dirty="0" smtClean="0">
                <a:solidFill>
                  <a:srgbClr val="FFFF00"/>
                </a:solidFill>
                <a:latin typeface="Bookman Old Style" pitchFamily="18" charset="0"/>
              </a:rPr>
            </a:br>
            <a:r>
              <a:rPr lang="ru-RU" sz="3600" b="1" i="1" dirty="0" smtClean="0">
                <a:solidFill>
                  <a:srgbClr val="FFFF00"/>
                </a:solidFill>
                <a:latin typeface="Bookman Old Style" pitchFamily="18" charset="0"/>
              </a:rPr>
              <a:t>ситуации</a:t>
            </a:r>
            <a:endParaRPr lang="ru-RU" sz="3600" b="1" i="1" dirty="0">
              <a:solidFill>
                <a:srgbClr val="FFFF00"/>
              </a:solidFill>
              <a:latin typeface="Bookman Old Style" pitchFamily="18" charset="0"/>
            </a:endParaRPr>
          </a:p>
        </p:txBody>
      </p:sp>
      <p:sp>
        <p:nvSpPr>
          <p:cNvPr id="7" name="Содержимое 6"/>
          <p:cNvSpPr>
            <a:spLocks noGrp="1"/>
          </p:cNvSpPr>
          <p:nvPr>
            <p:ph idx="1"/>
          </p:nvPr>
        </p:nvSpPr>
        <p:spPr>
          <a:xfrm>
            <a:off x="4000496" y="1714488"/>
            <a:ext cx="4786346" cy="3500462"/>
          </a:xfrm>
        </p:spPr>
        <p:txBody>
          <a:bodyPr/>
          <a:lstStyle/>
          <a:p>
            <a:r>
              <a:rPr lang="ru-RU" sz="2000" i="1" dirty="0" smtClean="0">
                <a:latin typeface="Bookman Old Style" pitchFamily="18" charset="0"/>
              </a:rPr>
              <a:t>Ситуация – выбор;</a:t>
            </a:r>
          </a:p>
          <a:p>
            <a:r>
              <a:rPr lang="ru-RU" sz="2000" i="1" dirty="0" smtClean="0">
                <a:latin typeface="Bookman Old Style" pitchFamily="18" charset="0"/>
              </a:rPr>
              <a:t>Ситуация – неопределённость;</a:t>
            </a:r>
          </a:p>
          <a:p>
            <a:r>
              <a:rPr lang="ru-RU" sz="2000" i="1" dirty="0" smtClean="0">
                <a:latin typeface="Bookman Old Style" pitchFamily="18" charset="0"/>
              </a:rPr>
              <a:t>Ситуация – конфликт;</a:t>
            </a:r>
          </a:p>
          <a:p>
            <a:r>
              <a:rPr lang="ru-RU" sz="2000" i="1" dirty="0" smtClean="0">
                <a:latin typeface="Bookman Old Style" pitchFamily="18" charset="0"/>
              </a:rPr>
              <a:t>Ситуация – неожиданность;</a:t>
            </a:r>
          </a:p>
          <a:p>
            <a:r>
              <a:rPr lang="ru-RU" sz="2000" i="1" dirty="0" smtClean="0">
                <a:latin typeface="Bookman Old Style" pitchFamily="18" charset="0"/>
              </a:rPr>
              <a:t>Ситуация – предложение;</a:t>
            </a:r>
          </a:p>
          <a:p>
            <a:r>
              <a:rPr lang="ru-RU" sz="2000" i="1" dirty="0" smtClean="0">
                <a:latin typeface="Bookman Old Style" pitchFamily="18" charset="0"/>
              </a:rPr>
              <a:t>Ситуация – опровержение;</a:t>
            </a:r>
          </a:p>
          <a:p>
            <a:r>
              <a:rPr lang="ru-RU" sz="2000" i="1" dirty="0" smtClean="0">
                <a:latin typeface="Bookman Old Style" pitchFamily="18" charset="0"/>
              </a:rPr>
              <a:t>Ситуация - несоответствие</a:t>
            </a:r>
          </a:p>
          <a:p>
            <a:endParaRPr lang="ru-RU" dirty="0"/>
          </a:p>
        </p:txBody>
      </p:sp>
      <p:pic>
        <p:nvPicPr>
          <p:cNvPr id="3075" name="Picture 3" descr="C:\Documents and Settings\Popov_V_G\Рабочий стол\Новая папка\SAM_150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034" y="1857364"/>
            <a:ext cx="3533712" cy="265028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0" name="Заголовок 4"/>
          <p:cNvSpPr txBox="1">
            <a:spLocks/>
          </p:cNvSpPr>
          <p:nvPr/>
        </p:nvSpPr>
        <p:spPr bwMode="auto">
          <a:xfrm>
            <a:off x="1214414" y="3857628"/>
            <a:ext cx="6643734" cy="22145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  <a:defRPr/>
            </a:pPr>
            <a:endParaRPr kumimoji="0" lang="ru-RU" i="1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Bookman Old Style" pitchFamily="18" charset="0"/>
              <a:ea typeface="+mj-ea"/>
              <a:cs typeface="+mj-cs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804</TotalTime>
  <Words>835</Words>
  <Application>Microsoft Office PowerPoint</Application>
  <PresentationFormat>Экран (4:3)</PresentationFormat>
  <Paragraphs>123</Paragraphs>
  <Slides>20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7" baseType="lpstr">
      <vt:lpstr>Arbat-Bold</vt:lpstr>
      <vt:lpstr>Arial</vt:lpstr>
      <vt:lpstr>Bookman Old Style</vt:lpstr>
      <vt:lpstr>Calibri</vt:lpstr>
      <vt:lpstr>Times New Roman</vt:lpstr>
      <vt:lpstr>Wingdings</vt:lpstr>
      <vt:lpstr>Тема Office</vt:lpstr>
      <vt:lpstr>   Система работы  Степкаевой Елены Анатольевны, учителя начальных классов  муниципального общеобразовательного  бюджетного учреждения  «Ромненская средняя общеобразовательная школа имени И.А.Гончарова» </vt:lpstr>
      <vt:lpstr>           Цель:  Создать условия для развития интеллектуальных способностей учащихся начальной школы средствами инновационной деятельности. </vt:lpstr>
      <vt:lpstr> </vt:lpstr>
      <vt:lpstr>  </vt:lpstr>
      <vt:lpstr>  Проблемная ситуация -   это ситуация, в которой оказывается ребенок, когда на пути достижения своей цели встречает какое-то затруднение или препятствие и его надо преодолеть.</vt:lpstr>
      <vt:lpstr>Варианты возникновения проблемной ситуации</vt:lpstr>
      <vt:lpstr>Презентация PowerPoint</vt:lpstr>
      <vt:lpstr> а) словесное описание (устно или письменно), б) графическое изображение (схемы, диаграммы), в) фрагменты из видеофильма  и т.д.  </vt:lpstr>
      <vt:lpstr>Проблемные  ситуации</vt:lpstr>
      <vt:lpstr>   Проблемная задача -   крупная учебно-познавательная задача, требующая анализа и нахождения способов и приемов ее решения</vt:lpstr>
      <vt:lpstr>  Проблемный вопрос - простейшая проблемная задача, требующая обычно «однократного» действия. </vt:lpstr>
      <vt:lpstr> Этапы предварительной подготовки:</vt:lpstr>
      <vt:lpstr>Презентация PowerPoint</vt:lpstr>
      <vt:lpstr>   Методы активного обучения</vt:lpstr>
      <vt:lpstr>«Я слышу – и забываю, Я вижу – и запоминаю, Я делаю – и понимаю».  Конфуций</vt:lpstr>
      <vt:lpstr>Презентация PowerPoint</vt:lpstr>
      <vt:lpstr>Технологическая карта  урока</vt:lpstr>
      <vt:lpstr> Проблемно-ситуационные методы</vt:lpstr>
      <vt:lpstr> Результативность деятельности</vt:lpstr>
      <vt:lpstr>   Формирование у младших школьников потребности в самостоятельном приобретении знаний; Умение использовать полученные знания в нестандартной ситуации; Умение на основе полученных знаний рождать новое знание. </vt:lpstr>
    </vt:vector>
  </TitlesOfParts>
  <Company>DG Win&amp;Soft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Классная доска</dc:title>
  <dc:creator>Soul Reaver;Irenus</dc:creator>
  <cp:lastModifiedBy>XTreme.ws</cp:lastModifiedBy>
  <cp:revision>97</cp:revision>
  <dcterms:created xsi:type="dcterms:W3CDTF">2011-07-08T08:05:38Z</dcterms:created>
  <dcterms:modified xsi:type="dcterms:W3CDTF">2015-03-11T18:57:21Z</dcterms:modified>
</cp:coreProperties>
</file>