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66" r:id="rId3"/>
    <p:sldId id="264" r:id="rId4"/>
    <p:sldId id="271" r:id="rId5"/>
    <p:sldId id="279" r:id="rId6"/>
    <p:sldId id="269" r:id="rId7"/>
    <p:sldId id="276" r:id="rId8"/>
    <p:sldId id="277" r:id="rId9"/>
    <p:sldId id="268" r:id="rId10"/>
    <p:sldId id="267" r:id="rId11"/>
    <p:sldId id="273" r:id="rId12"/>
    <p:sldId id="272" r:id="rId13"/>
    <p:sldId id="27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>
                <a:hlinkClick r:id="rId2"/>
              </a:rPr>
              <a:t>Free Powerpoint Templates</a:t>
            </a:r>
            <a:endParaRPr lang="fr-FR"/>
          </a:p>
        </p:txBody>
      </p:sp>
      <p:pic>
        <p:nvPicPr>
          <p:cNvPr id="2083" name="Picture 35" descr="jy tyjze yhj,gazh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332656"/>
            <a:ext cx="7139136" cy="57935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 smtClean="0"/>
              <a:t>МОУ СОШ №1   г. Можайска</a:t>
            </a:r>
          </a:p>
          <a:p>
            <a:pPr marL="0" indent="0" algn="ctr">
              <a:buNone/>
            </a:pPr>
            <a:r>
              <a:rPr lang="ru-RU" sz="4800" b="1" dirty="0" smtClean="0"/>
              <a:t>  </a:t>
            </a:r>
            <a:r>
              <a:rPr lang="ru-RU" sz="4800" b="1" dirty="0" smtClean="0"/>
              <a:t>Психологический  настрой на урок и    процесс обучения, как составляющая здоровьесберегающих </a:t>
            </a:r>
            <a:r>
              <a:rPr lang="ru-RU" sz="4800" b="1" dirty="0" smtClean="0"/>
              <a:t>технологий</a:t>
            </a:r>
          </a:p>
          <a:p>
            <a:pPr marL="0" indent="0" algn="r">
              <a:buNone/>
            </a:pPr>
            <a:r>
              <a:rPr lang="ru-RU" sz="1400" b="1" dirty="0" smtClean="0"/>
              <a:t>Подготовлена учителем начальных классов</a:t>
            </a:r>
          </a:p>
          <a:p>
            <a:pPr marL="0" indent="0" algn="r">
              <a:buNone/>
            </a:pPr>
            <a:r>
              <a:rPr lang="ru-RU" sz="1400" b="1" dirty="0" smtClean="0"/>
              <a:t>Алексеевой Оксаной Вячеславовной</a:t>
            </a:r>
          </a:p>
          <a:p>
            <a:pPr marL="0" indent="0" algn="ctr">
              <a:buNone/>
            </a:pPr>
            <a:r>
              <a:rPr lang="ru-RU" sz="1400" b="1" dirty="0" smtClean="0"/>
              <a:t>2012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111795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>
                <a:hlinkClick r:id="rId2"/>
              </a:rPr>
              <a:t>Free Powerpoint Templates</a:t>
            </a:r>
            <a:endParaRPr lang="fr-FR"/>
          </a:p>
        </p:txBody>
      </p:sp>
      <p:pic>
        <p:nvPicPr>
          <p:cNvPr id="2083" name="Picture 35" descr="jy tyjze yhj,gazh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419475" y="1916113"/>
            <a:ext cx="5616575" cy="1040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4A9337"/>
                </a:solidFill>
                <a:latin typeface="Verdana" pitchFamily="34" charset="0"/>
              </a:rPr>
              <a:t> </a:t>
            </a:r>
            <a:endParaRPr lang="fr-FR" sz="2800" i="1" dirty="0">
              <a:solidFill>
                <a:srgbClr val="4A9337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71153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3300" b="1" dirty="0" smtClean="0"/>
              <a:t>5. Важно</a:t>
            </a:r>
            <a:r>
              <a:rPr lang="ru-RU" sz="3300" b="1" dirty="0"/>
              <a:t>, чтобы в такой роли он выступал для каждого ученика;</a:t>
            </a:r>
          </a:p>
          <a:p>
            <a:pPr marL="0" indent="0">
              <a:buNone/>
            </a:pPr>
            <a:r>
              <a:rPr lang="ru-RU" sz="3300" b="1" dirty="0" smtClean="0"/>
              <a:t>6.  </a:t>
            </a:r>
            <a:r>
              <a:rPr lang="ru-RU" sz="3300" b="1" dirty="0"/>
              <a:t>Он должен развивать в себе способность чувствовать эмоциональный настрой группы и принимать его;</a:t>
            </a:r>
          </a:p>
          <a:p>
            <a:pPr marL="0" indent="0">
              <a:buNone/>
            </a:pPr>
            <a:r>
              <a:rPr lang="ru-RU" sz="3300" b="1" dirty="0" smtClean="0"/>
              <a:t>7.  </a:t>
            </a:r>
            <a:r>
              <a:rPr lang="ru-RU" sz="3300" b="1" dirty="0"/>
              <a:t>Он должен быть активным участником группового взаимодействия;</a:t>
            </a:r>
          </a:p>
          <a:p>
            <a:pPr marL="0" indent="0">
              <a:buNone/>
            </a:pPr>
            <a:r>
              <a:rPr lang="ru-RU" sz="3300" b="1" dirty="0" smtClean="0"/>
              <a:t>8.  </a:t>
            </a:r>
            <a:r>
              <a:rPr lang="ru-RU" sz="3300" b="1" dirty="0"/>
              <a:t>Он должен открыто выражать группе свои чувства;</a:t>
            </a:r>
          </a:p>
          <a:p>
            <a:pPr marL="0" indent="0">
              <a:buNone/>
            </a:pPr>
            <a:r>
              <a:rPr lang="ru-RU" sz="3300" b="1" dirty="0" smtClean="0"/>
              <a:t>9.  </a:t>
            </a:r>
            <a:r>
              <a:rPr lang="ru-RU" sz="3300" b="1" dirty="0"/>
              <a:t>Он должен стремиться к достижению </a:t>
            </a:r>
            <a:r>
              <a:rPr lang="ru-RU" sz="3300" b="1" dirty="0" err="1"/>
              <a:t>эмпатии</a:t>
            </a:r>
            <a:r>
              <a:rPr lang="ru-RU" sz="3300" b="1" dirty="0"/>
              <a:t>, позволяющей понимать чувства и переживания каждого школьника;</a:t>
            </a:r>
          </a:p>
          <a:p>
            <a:pPr marL="0" indent="0">
              <a:buNone/>
            </a:pPr>
            <a:r>
              <a:rPr lang="ru-RU" sz="3300" b="1" dirty="0" smtClean="0"/>
              <a:t>10. </a:t>
            </a:r>
            <a:r>
              <a:rPr lang="ru-RU" sz="3300" b="1" dirty="0"/>
              <a:t>Наконец, он должен хорошо знать самого себя.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045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>
                <a:hlinkClick r:id="rId2"/>
              </a:rPr>
              <a:t>Free Powerpoint Templates</a:t>
            </a:r>
            <a:endParaRPr lang="fr-FR"/>
          </a:p>
        </p:txBody>
      </p:sp>
      <p:pic>
        <p:nvPicPr>
          <p:cNvPr id="2083" name="Picture 35" descr="jy tyjze yhj,gazh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419475" y="1916113"/>
            <a:ext cx="5616575" cy="1040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4A9337"/>
                </a:solidFill>
                <a:latin typeface="Verdana" pitchFamily="34" charset="0"/>
              </a:rPr>
              <a:t> </a:t>
            </a:r>
            <a:endParaRPr lang="fr-FR" sz="2800" i="1" dirty="0">
              <a:solidFill>
                <a:srgbClr val="4A9337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Приёмы создания психологического комфорта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ru-RU" b="1" dirty="0"/>
              <a:t>Улыбайтесь</a:t>
            </a:r>
          </a:p>
          <a:p>
            <a:pPr>
              <a:buFontTx/>
              <a:buChar char="-"/>
            </a:pPr>
            <a:r>
              <a:rPr lang="ru-RU" b="1" dirty="0"/>
              <a:t>Обращайтесь к другому человеку по имени</a:t>
            </a:r>
          </a:p>
          <a:p>
            <a:pPr>
              <a:buFontTx/>
              <a:buChar char="-"/>
            </a:pPr>
            <a:r>
              <a:rPr lang="ru-RU" b="1" dirty="0"/>
              <a:t>Признавайте хорошее в людях</a:t>
            </a:r>
          </a:p>
          <a:p>
            <a:pPr>
              <a:buFontTx/>
              <a:buChar char="-"/>
            </a:pPr>
            <a:r>
              <a:rPr lang="ru-RU" b="1" dirty="0"/>
              <a:t>Будьте щедры на похвалу</a:t>
            </a:r>
          </a:p>
          <a:p>
            <a:pPr>
              <a:buFontTx/>
              <a:buChar char="-"/>
            </a:pPr>
            <a:r>
              <a:rPr lang="ru-RU" b="1" dirty="0"/>
              <a:t>Понимайте другого человека</a:t>
            </a:r>
          </a:p>
          <a:p>
            <a:pPr>
              <a:buFontTx/>
              <a:buChar char="-"/>
            </a:pPr>
            <a:r>
              <a:rPr lang="ru-RU" b="1" dirty="0"/>
              <a:t>Искренне интересуйтесь людьми</a:t>
            </a:r>
          </a:p>
          <a:p>
            <a:pPr>
              <a:buFontTx/>
              <a:buChar char="-"/>
            </a:pPr>
            <a:r>
              <a:rPr lang="ru-RU" b="1" dirty="0"/>
              <a:t>Умейте слушать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045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>
                <a:hlinkClick r:id="rId2"/>
              </a:rPr>
              <a:t>Free Powerpoint Templates</a:t>
            </a:r>
            <a:endParaRPr lang="fr-FR"/>
          </a:p>
        </p:txBody>
      </p:sp>
      <p:pic>
        <p:nvPicPr>
          <p:cNvPr id="2083" name="Picture 35" descr="jy tyjze yhj,gazh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419475" y="1916113"/>
            <a:ext cx="5616575" cy="1040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4A9337"/>
                </a:solidFill>
                <a:latin typeface="Verdana" pitchFamily="34" charset="0"/>
              </a:rPr>
              <a:t> </a:t>
            </a:r>
            <a:endParaRPr lang="fr-FR" sz="2800" i="1" dirty="0">
              <a:solidFill>
                <a:srgbClr val="4A9337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Золотые  правила психологического комфорта на уроке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Не пытайтесь за каждым отрицательным поступком школьника видеть только отрицательные мотивы. </a:t>
            </a:r>
          </a:p>
          <a:p>
            <a:r>
              <a:rPr lang="ru-RU" b="1" dirty="0"/>
              <a:t>Тщательно готовьтесь к уроку, не допускайте даже малейшей некомпетентности в преподавании своего предмета.</a:t>
            </a:r>
          </a:p>
          <a:p>
            <a:r>
              <a:rPr lang="ru-RU" b="1" dirty="0"/>
              <a:t>Школьники склонны охотнее выполнять распоряжения учителей при опосредованном способе воздействия.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045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Acer\Desktop\6546546546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9520"/>
            <a:ext cx="8280920" cy="621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7868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>
                <a:hlinkClick r:id="rId2"/>
              </a:rPr>
              <a:t>Free Powerpoint Templates</a:t>
            </a:r>
            <a:endParaRPr lang="fr-FR"/>
          </a:p>
        </p:txBody>
      </p:sp>
      <p:pic>
        <p:nvPicPr>
          <p:cNvPr id="2083" name="Picture 35" descr="jy tyjze yhj,gazh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419475" y="1916113"/>
            <a:ext cx="5616575" cy="1040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4A9337"/>
                </a:solidFill>
                <a:latin typeface="Verdana" pitchFamily="34" charset="0"/>
              </a:rPr>
              <a:t> </a:t>
            </a:r>
            <a:endParaRPr lang="fr-FR" sz="2800" i="1" dirty="0">
              <a:solidFill>
                <a:srgbClr val="4A9337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1982450"/>
            <a:ext cx="63184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/>
              <a:t>“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699792" y="836712"/>
            <a:ext cx="5987008" cy="528945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11200" b="1" i="1" dirty="0" smtClean="0"/>
              <a:t>«Забота </a:t>
            </a:r>
            <a:r>
              <a:rPr lang="ru-RU" sz="11200" b="1" i="1" dirty="0"/>
              <a:t>о здоровье – это важнейший труд воспитателя. </a:t>
            </a:r>
            <a:endParaRPr lang="ru-RU" sz="11200" b="1" dirty="0"/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11200" b="1" i="1" dirty="0"/>
              <a:t>От жизнедеятельности  детей зависит  их духовная жизнь,</a:t>
            </a:r>
            <a:endParaRPr lang="ru-RU" sz="11200" b="1" dirty="0"/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11200" b="1" i="1" dirty="0"/>
              <a:t>мировоззрение, умственное развитие, прочность </a:t>
            </a:r>
            <a:r>
              <a:rPr lang="ru-RU" sz="11200" b="1" i="1" dirty="0" smtClean="0"/>
              <a:t>знаний                                                                  </a:t>
            </a:r>
            <a:r>
              <a:rPr lang="ru-RU" sz="11200" b="1" i="1" dirty="0"/>
              <a:t>вера в свои силы</a:t>
            </a:r>
            <a:r>
              <a:rPr lang="ru-RU" sz="11200" b="1" i="1" dirty="0" smtClean="0"/>
              <a:t>…»</a:t>
            </a:r>
            <a:endParaRPr lang="ru-RU" sz="11200" b="1" dirty="0"/>
          </a:p>
          <a:p>
            <a:pPr algn="ctr">
              <a:lnSpc>
                <a:spcPct val="160000"/>
              </a:lnSpc>
              <a:spcBef>
                <a:spcPts val="0"/>
              </a:spcBef>
            </a:pPr>
            <a:endParaRPr lang="ru-RU" sz="9800" dirty="0"/>
          </a:p>
          <a:p>
            <a:pPr marL="0" indent="0" algn="ctr">
              <a:buNone/>
            </a:pPr>
            <a:r>
              <a:rPr lang="ru-RU" sz="8600" dirty="0" err="1"/>
              <a:t>В.А.Сухомлинский</a:t>
            </a:r>
            <a:endParaRPr lang="ru-RU" sz="8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045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>
                <a:hlinkClick r:id="rId2"/>
              </a:rPr>
              <a:t>Free Powerpoint Templates</a:t>
            </a:r>
            <a:endParaRPr lang="fr-FR"/>
          </a:p>
        </p:txBody>
      </p:sp>
      <p:pic>
        <p:nvPicPr>
          <p:cNvPr id="2083" name="Picture 35" descr="jy tyjze yhj,gazh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419475" y="1916113"/>
            <a:ext cx="5616575" cy="1040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4A9337"/>
                </a:solidFill>
                <a:latin typeface="Verdana" pitchFamily="34" charset="0"/>
              </a:rPr>
              <a:t> </a:t>
            </a:r>
            <a:endParaRPr lang="fr-FR" sz="2800" i="1" dirty="0">
              <a:solidFill>
                <a:srgbClr val="4A9337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260648"/>
            <a:ext cx="6912768" cy="615999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 </a:t>
            </a:r>
            <a:r>
              <a:rPr lang="ru-RU" dirty="0"/>
              <a:t> </a:t>
            </a:r>
            <a:r>
              <a:rPr lang="ru-RU" dirty="0" smtClean="0"/>
              <a:t>   </a:t>
            </a:r>
            <a:r>
              <a:rPr lang="ru-RU" sz="5100" b="1" dirty="0" smtClean="0"/>
              <a:t>В </a:t>
            </a:r>
            <a:r>
              <a:rPr lang="ru-RU" sz="5100" b="1" dirty="0"/>
              <a:t>Конвенции о правах ребенка </a:t>
            </a:r>
            <a:r>
              <a:rPr lang="ru-RU" sz="5100" b="1" dirty="0" smtClean="0"/>
              <a:t>                   подчеркивается</a:t>
            </a:r>
            <a:r>
              <a:rPr lang="ru-RU" sz="5100" b="1" dirty="0"/>
              <a:t>, </a:t>
            </a:r>
          </a:p>
          <a:p>
            <a:pPr marL="0" indent="0">
              <a:buNone/>
            </a:pPr>
            <a:r>
              <a:rPr lang="ru-RU" sz="5100" b="1" dirty="0"/>
              <a:t>что современное образование должно стать </a:t>
            </a:r>
          </a:p>
          <a:p>
            <a:pPr marL="0" indent="0">
              <a:buNone/>
            </a:pPr>
            <a:r>
              <a:rPr lang="ru-RU" sz="5100" b="1" i="1" dirty="0" err="1"/>
              <a:t>здоровьесберегающим</a:t>
            </a:r>
            <a:r>
              <a:rPr lang="ru-RU" sz="5100" b="1" i="1" dirty="0"/>
              <a:t>.</a:t>
            </a:r>
            <a:r>
              <a:rPr lang="ru-RU" sz="5100" b="1" dirty="0"/>
              <a:t> </a:t>
            </a:r>
            <a:endParaRPr lang="ru-RU" sz="5100" b="1" dirty="0" smtClean="0"/>
          </a:p>
          <a:p>
            <a:pPr marL="0" indent="0">
              <a:buNone/>
            </a:pPr>
            <a:endParaRPr lang="ru-RU" sz="5100" b="1" dirty="0" smtClean="0"/>
          </a:p>
          <a:p>
            <a:pPr marL="0" indent="0">
              <a:buNone/>
            </a:pPr>
            <a:r>
              <a:rPr lang="ru-RU" sz="5100" b="1" dirty="0" smtClean="0"/>
              <a:t>     В </a:t>
            </a:r>
            <a:r>
              <a:rPr lang="ru-RU" sz="5100" b="1" dirty="0"/>
              <a:t>законе </a:t>
            </a:r>
            <a:r>
              <a:rPr lang="ru-RU" sz="5100" b="1" dirty="0" smtClean="0"/>
              <a:t>«</a:t>
            </a:r>
            <a:r>
              <a:rPr lang="ru-RU" sz="5100" b="1" dirty="0"/>
              <a:t>Об образовании» </a:t>
            </a:r>
            <a:endParaRPr lang="ru-RU" sz="5100" b="1" dirty="0" smtClean="0"/>
          </a:p>
          <a:p>
            <a:pPr marL="0" indent="0">
              <a:buNone/>
            </a:pPr>
            <a:r>
              <a:rPr lang="ru-RU" sz="5100" b="1" dirty="0" smtClean="0"/>
              <a:t>сохранение </a:t>
            </a:r>
            <a:r>
              <a:rPr lang="ru-RU" sz="5100" b="1" dirty="0"/>
              <a:t>и </a:t>
            </a:r>
            <a:r>
              <a:rPr lang="ru-RU" sz="5100" b="1" dirty="0" smtClean="0"/>
              <a:t>укрепление  </a:t>
            </a:r>
            <a:r>
              <a:rPr lang="ru-RU" sz="5100" b="1" dirty="0"/>
              <a:t>здоровья детей выделено в </a:t>
            </a:r>
            <a:r>
              <a:rPr lang="ru-RU" sz="5100" b="1" i="1" dirty="0"/>
              <a:t>приоритетную задачу</a:t>
            </a:r>
            <a:r>
              <a:rPr lang="ru-RU" sz="5100" b="1" dirty="0" smtClean="0"/>
              <a:t>.</a:t>
            </a:r>
          </a:p>
          <a:p>
            <a:pPr marL="0" indent="0">
              <a:buNone/>
            </a:pPr>
            <a:endParaRPr lang="ru-RU" sz="5100" b="1" i="1" dirty="0"/>
          </a:p>
          <a:p>
            <a:pPr marL="0" indent="0">
              <a:buNone/>
            </a:pPr>
            <a:r>
              <a:rPr lang="ru-RU" sz="5100" b="1" i="1" dirty="0" smtClean="0"/>
              <a:t>    </a:t>
            </a:r>
            <a:r>
              <a:rPr lang="ru-RU" sz="5100" b="1" i="1" dirty="0" err="1" smtClean="0"/>
              <a:t>Здоровьесбережение</a:t>
            </a:r>
            <a:r>
              <a:rPr lang="ru-RU" sz="5100" b="1" i="1" dirty="0" smtClean="0"/>
              <a:t>    </a:t>
            </a:r>
            <a:r>
              <a:rPr lang="ru-RU" sz="5100" b="1" dirty="0"/>
              <a:t>не может выступать в </a:t>
            </a:r>
            <a:r>
              <a:rPr lang="ru-RU" sz="5100" b="1" dirty="0" smtClean="0"/>
              <a:t> </a:t>
            </a:r>
            <a:r>
              <a:rPr lang="ru-RU" sz="5100" b="1" dirty="0" err="1" smtClean="0"/>
              <a:t>качествеосновной</a:t>
            </a:r>
            <a:r>
              <a:rPr lang="ru-RU" sz="5100" b="1" dirty="0" smtClean="0"/>
              <a:t>  и  единственной </a:t>
            </a:r>
            <a:r>
              <a:rPr lang="ru-RU" sz="5100" b="1" dirty="0"/>
              <a:t>цели образовательного </a:t>
            </a:r>
            <a:r>
              <a:rPr lang="ru-RU" sz="5100" b="1" dirty="0" smtClean="0"/>
              <a:t> процесса</a:t>
            </a:r>
            <a:r>
              <a:rPr lang="ru-RU" sz="5100" b="1" dirty="0"/>
              <a:t>, а только в качестве условия, одной из задач </a:t>
            </a:r>
            <a:r>
              <a:rPr lang="ru-RU" sz="5100" b="1" dirty="0" smtClean="0"/>
              <a:t>достижения </a:t>
            </a:r>
            <a:r>
              <a:rPr lang="ru-RU" sz="5100" b="1" dirty="0"/>
              <a:t>главной цели.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045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>
                <a:hlinkClick r:id="rId2"/>
              </a:rPr>
              <a:t>Free Powerpoint Templates</a:t>
            </a:r>
            <a:endParaRPr lang="fr-FR"/>
          </a:p>
        </p:txBody>
      </p:sp>
      <p:pic>
        <p:nvPicPr>
          <p:cNvPr id="2083" name="Picture 35" descr="jy tyjze yhj,gazh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419475" y="1916113"/>
            <a:ext cx="5616575" cy="1040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4A9337"/>
                </a:solidFill>
                <a:latin typeface="Verdana" pitchFamily="34" charset="0"/>
              </a:rPr>
              <a:t> </a:t>
            </a:r>
            <a:endParaRPr lang="fr-FR" sz="2800" i="1" dirty="0">
              <a:solidFill>
                <a:srgbClr val="4A9337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260648"/>
            <a:ext cx="6635080" cy="61599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66"/>
                </a:solidFill>
              </a:rPr>
              <a:t>Здоровье </a:t>
            </a:r>
            <a:r>
              <a:rPr lang="ru-RU" b="1" dirty="0">
                <a:solidFill>
                  <a:srgbClr val="FF0066"/>
                </a:solidFill>
              </a:rPr>
              <a:t>детей</a:t>
            </a:r>
            <a:r>
              <a:rPr lang="ru-RU" b="1" dirty="0"/>
              <a:t> – это общая проблема медиков, педагогов и родителей. И решение этой проблемы зависит от внедрения в школу здоровьесберегающих технологий.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Под  </a:t>
            </a:r>
            <a:r>
              <a:rPr lang="ru-RU" b="1" dirty="0" err="1" smtClean="0"/>
              <a:t>здоровьесберегающими</a:t>
            </a:r>
            <a:r>
              <a:rPr lang="ru-RU" b="1" dirty="0" smtClean="0"/>
              <a:t> </a:t>
            </a:r>
            <a:r>
              <a:rPr lang="ru-RU" b="1" dirty="0"/>
              <a:t>образовательными технологиями в широком смысле слова следует понимать все те технологии, использование которых в образовательном процессе идет на пользу здоровья учащихся.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045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Заголовок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6" name="Объект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35" descr="jy tyjze yhj,gazhd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Acer\Desktop\indexcy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90211"/>
            <a:ext cx="7200800" cy="6179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1907704" y="-33009"/>
            <a:ext cx="63367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24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>
                <a:hlinkClick r:id="rId2"/>
              </a:rPr>
              <a:t>Free Powerpoint Templates</a:t>
            </a:r>
            <a:endParaRPr lang="fr-FR"/>
          </a:p>
        </p:txBody>
      </p:sp>
      <p:pic>
        <p:nvPicPr>
          <p:cNvPr id="2083" name="Picture 35" descr="jy tyjze yhj,gazh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419475" y="1916113"/>
            <a:ext cx="5616575" cy="1040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4A9337"/>
                </a:solidFill>
                <a:latin typeface="Verdana" pitchFamily="34" charset="0"/>
              </a:rPr>
              <a:t> </a:t>
            </a:r>
            <a:endParaRPr lang="fr-FR" sz="2800" i="1" dirty="0">
              <a:solidFill>
                <a:srgbClr val="4A9337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404664"/>
            <a:ext cx="6851104" cy="5832624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rgbClr val="FF0066"/>
                </a:solidFill>
              </a:rPr>
              <a:t>Цель здоровьесберегающих образовательных технологий обучения</a:t>
            </a:r>
            <a:r>
              <a:rPr lang="ru-RU" b="1" dirty="0"/>
              <a:t> – обеспечить школьнику возможность сохранения здоровья за период обучения в школе, сформировать у него необходимые знания, умения и навыки по здоровому образу жизни, научить использовать полученные знания в повседневной жизни.</a:t>
            </a:r>
            <a:r>
              <a:rPr lang="ru-RU" sz="4400" b="1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045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35" descr="jy tyjze yhj,gazhd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4" y="404665"/>
            <a:ext cx="7797106" cy="6241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22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5" descr="jy tyjze yhj,gazhd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Acer\Desktop\здоровьесберегающие технологии\train0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60648"/>
            <a:ext cx="7272808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038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>
                <a:hlinkClick r:id="rId2"/>
              </a:rPr>
              <a:t>Free Powerpoint Templates</a:t>
            </a:r>
            <a:endParaRPr lang="fr-FR"/>
          </a:p>
        </p:txBody>
      </p:sp>
      <p:pic>
        <p:nvPicPr>
          <p:cNvPr id="2083" name="Picture 35" descr="jy tyjze yhj,gazh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419475" y="1916113"/>
            <a:ext cx="5616575" cy="1040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4A9337"/>
                </a:solidFill>
                <a:latin typeface="Verdana" pitchFamily="34" charset="0"/>
              </a:rPr>
              <a:t> </a:t>
            </a:r>
            <a:endParaRPr lang="fr-FR" sz="2800" i="1" dirty="0">
              <a:solidFill>
                <a:srgbClr val="4A9337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63408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Принципы комфортности на уроке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96752"/>
            <a:ext cx="7848872" cy="5407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 smtClean="0"/>
              <a:t>1</a:t>
            </a:r>
            <a:r>
              <a:rPr lang="ru-RU" sz="2400" b="1" dirty="0" smtClean="0"/>
              <a:t>. С </a:t>
            </a:r>
            <a:r>
              <a:rPr lang="ru-RU" sz="2400" b="1" dirty="0"/>
              <a:t>самого начала и на всем протяжении учебного </a:t>
            </a:r>
            <a:r>
              <a:rPr lang="ru-RU" sz="2400" b="1" dirty="0" smtClean="0"/>
              <a:t>  процесса </a:t>
            </a:r>
            <a:r>
              <a:rPr lang="ru-RU" sz="2400" b="1" dirty="0"/>
              <a:t>учитель должен демонстрировать детям свое полное к ним доверие;</a:t>
            </a:r>
          </a:p>
          <a:p>
            <a:pPr>
              <a:buNone/>
            </a:pPr>
            <a:r>
              <a:rPr lang="ru-RU" sz="2400" b="1" dirty="0" smtClean="0"/>
              <a:t> 2. Он </a:t>
            </a:r>
            <a:r>
              <a:rPr lang="ru-RU" sz="2400" b="1" dirty="0"/>
              <a:t>должен помогать учащимся в формулировании и уточнении целей и задач, стоящих как перед группами, так и перед каждым учащимся в отдельности;</a:t>
            </a:r>
          </a:p>
          <a:p>
            <a:pPr marL="0" indent="0">
              <a:buNone/>
            </a:pPr>
            <a:r>
              <a:rPr lang="ru-RU" sz="2400" b="1" dirty="0"/>
              <a:t> </a:t>
            </a:r>
            <a:r>
              <a:rPr lang="ru-RU" sz="2400" b="1" dirty="0" smtClean="0"/>
              <a:t>3. Он </a:t>
            </a:r>
            <a:r>
              <a:rPr lang="ru-RU" sz="2400" b="1" dirty="0"/>
              <a:t>должен всегда исходить из того, что у </a:t>
            </a:r>
            <a:r>
              <a:rPr lang="ru-RU" sz="2400" b="1" dirty="0" smtClean="0"/>
              <a:t> учащихся </a:t>
            </a:r>
            <a:r>
              <a:rPr lang="ru-RU" sz="2400" b="1" dirty="0"/>
              <a:t>есть внутренняя мотивация к учению;</a:t>
            </a:r>
          </a:p>
          <a:p>
            <a:pPr marL="0" indent="0">
              <a:buNone/>
            </a:pPr>
            <a:r>
              <a:rPr lang="ru-RU" sz="2400" b="1" dirty="0"/>
              <a:t> </a:t>
            </a:r>
            <a:r>
              <a:rPr lang="ru-RU" sz="2400" b="1" dirty="0" smtClean="0"/>
              <a:t>4. Он </a:t>
            </a:r>
            <a:r>
              <a:rPr lang="ru-RU" sz="2400" b="1" dirty="0"/>
              <a:t>должен выступать для учащихся как источник разнообразного опыта, к которому всегда можно обратиться за помощью, столкнувшись с трудностями в решении той или иной задачи;</a:t>
            </a:r>
          </a:p>
          <a:p>
            <a:endParaRPr lang="ru-RU" sz="800" b="1" dirty="0"/>
          </a:p>
        </p:txBody>
      </p:sp>
    </p:spTree>
    <p:extLst>
      <p:ext uri="{BB962C8B-B14F-4D97-AF65-F5344CB8AC3E}">
        <p14:creationId xmlns:p14="http://schemas.microsoft.com/office/powerpoint/2010/main" val="362045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420</Words>
  <Application>Microsoft Office PowerPoint</Application>
  <PresentationFormat>Экран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Принципы комфортности на уроке</vt:lpstr>
      <vt:lpstr>Презентация PowerPoint</vt:lpstr>
      <vt:lpstr>Приёмы создания психологического комфорта</vt:lpstr>
      <vt:lpstr>Золотые  правила психологического комфорта на уроке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12</cp:revision>
  <dcterms:created xsi:type="dcterms:W3CDTF">2012-03-28T18:19:30Z</dcterms:created>
  <dcterms:modified xsi:type="dcterms:W3CDTF">2012-10-29T15:46:10Z</dcterms:modified>
</cp:coreProperties>
</file>