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62" r:id="rId3"/>
    <p:sldId id="271" r:id="rId4"/>
    <p:sldId id="263" r:id="rId5"/>
    <p:sldId id="269" r:id="rId6"/>
    <p:sldId id="264" r:id="rId7"/>
    <p:sldId id="267" r:id="rId8"/>
    <p:sldId id="266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BFD2A-1CA8-4569-8189-C222A2F8777E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36380-AF60-4935-9E1C-90439DAC8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3DA5C-AE69-4DD5-8D39-B62C7BD9FA1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14356"/>
            <a:ext cx="85725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i="1" dirty="0">
                <a:solidFill>
                  <a:srgbClr val="FF0000"/>
                </a:solidFill>
                <a:latin typeface="Bookman Old Style" pitchFamily="18" charset="0"/>
              </a:rPr>
              <a:t>Тема урока: </a:t>
            </a:r>
          </a:p>
          <a:p>
            <a:endParaRPr lang="ru-RU" sz="6000" i="1" dirty="0">
              <a:latin typeface="Bookman Old Style" pitchFamily="18" charset="0"/>
            </a:endParaRPr>
          </a:p>
          <a:p>
            <a:r>
              <a:rPr lang="ru-RU" sz="4800" i="1" dirty="0">
                <a:latin typeface="Bookman Old Style" pitchFamily="18" charset="0"/>
              </a:rPr>
              <a:t>"Упражнения в написании слов с </a:t>
            </a:r>
            <a:r>
              <a:rPr lang="ru-RU" sz="4800" i="1" dirty="0" smtClean="0">
                <a:latin typeface="Bookman Old Style" pitchFamily="18" charset="0"/>
              </a:rPr>
              <a:t>буквосочетаниями </a:t>
            </a:r>
            <a:r>
              <a:rPr lang="ru-RU" sz="4800" i="1" dirty="0" err="1">
                <a:latin typeface="Bookman Old Style" pitchFamily="18" charset="0"/>
              </a:rPr>
              <a:t>ча</a:t>
            </a:r>
            <a:r>
              <a:rPr lang="ru-RU" sz="4800" i="1" dirty="0">
                <a:latin typeface="Bookman Old Style" pitchFamily="18" charset="0"/>
              </a:rPr>
              <a:t>, </a:t>
            </a:r>
            <a:r>
              <a:rPr lang="ru-RU" sz="4800" i="1" dirty="0" err="1">
                <a:latin typeface="Bookman Old Style" pitchFamily="18" charset="0"/>
              </a:rPr>
              <a:t>ща</a:t>
            </a:r>
            <a:r>
              <a:rPr lang="ru-RU" sz="4800" i="1" dirty="0">
                <a:latin typeface="Bookman Old Style" pitchFamily="18" charset="0"/>
              </a:rPr>
              <a:t>, чу, </a:t>
            </a:r>
            <a:r>
              <a:rPr lang="ru-RU" sz="4800" i="1" dirty="0" err="1" smtClean="0">
                <a:latin typeface="Bookman Old Style" pitchFamily="18" charset="0"/>
              </a:rPr>
              <a:t>щу</a:t>
            </a:r>
            <a:r>
              <a:rPr lang="ru-RU" sz="4800" i="1" dirty="0" smtClean="0">
                <a:latin typeface="Bookman Old Style" pitchFamily="18" charset="0"/>
              </a:rPr>
              <a:t>, </a:t>
            </a:r>
            <a:r>
              <a:rPr lang="ru-RU" sz="4800" i="1" dirty="0" err="1" smtClean="0">
                <a:latin typeface="Bookman Old Style" pitchFamily="18" charset="0"/>
              </a:rPr>
              <a:t>жи</a:t>
            </a:r>
            <a:r>
              <a:rPr lang="ru-RU" sz="4800" i="1" dirty="0" smtClean="0">
                <a:latin typeface="Bookman Old Style" pitchFamily="18" charset="0"/>
              </a:rPr>
              <a:t>, </a:t>
            </a:r>
            <a:r>
              <a:rPr lang="ru-RU" sz="4800" i="1" dirty="0" err="1" smtClean="0">
                <a:latin typeface="Bookman Old Style" pitchFamily="18" charset="0"/>
              </a:rPr>
              <a:t>ши</a:t>
            </a:r>
            <a:r>
              <a:rPr lang="ru-RU" sz="4800" i="1" dirty="0" smtClean="0">
                <a:latin typeface="Bookman Old Style" pitchFamily="18" charset="0"/>
              </a:rPr>
              <a:t>."</a:t>
            </a:r>
            <a:endParaRPr lang="ru-RU" sz="48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Mincho" pitchFamily="49" charset="-128"/>
              </a:rPr>
              <a:t>Собери слова.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3132138" y="1412875"/>
            <a:ext cx="1657350" cy="1433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ку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23850" y="4437063"/>
            <a:ext cx="2087563" cy="1504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уда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6011863" y="4868863"/>
            <a:ext cx="2374900" cy="1504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встре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3203575" y="4941888"/>
            <a:ext cx="1944688" cy="1222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све</a:t>
            </a:r>
          </a:p>
        </p:txBody>
      </p:sp>
      <p:sp>
        <p:nvSpPr>
          <p:cNvPr id="6154" name="WordArt 10"/>
          <p:cNvSpPr>
            <a:spLocks noChangeArrowheads="1" noChangeShapeType="1" noTextEdit="1"/>
          </p:cNvSpPr>
          <p:nvPr/>
        </p:nvSpPr>
        <p:spPr bwMode="auto">
          <a:xfrm>
            <a:off x="7235825" y="2997200"/>
            <a:ext cx="1366838" cy="1504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ту</a:t>
            </a:r>
          </a:p>
        </p:txBody>
      </p:sp>
      <p:sp>
        <p:nvSpPr>
          <p:cNvPr id="6155" name="WordArt 11"/>
          <p:cNvSpPr>
            <a:spLocks noChangeArrowheads="1" noChangeShapeType="1" noTextEdit="1"/>
          </p:cNvSpPr>
          <p:nvPr/>
        </p:nvSpPr>
        <p:spPr bwMode="auto">
          <a:xfrm>
            <a:off x="250825" y="1557338"/>
            <a:ext cx="1873250" cy="1433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йка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2714612" y="3000372"/>
            <a:ext cx="3729051" cy="1655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43438" y="3000372"/>
            <a:ext cx="17145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Щ</a:t>
            </a:r>
            <a:r>
              <a:rPr lang="ru-RU" sz="9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endParaRPr lang="ru-RU" sz="96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71802" y="2928934"/>
            <a:ext cx="1527143" cy="1571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Ч</a:t>
            </a:r>
            <a:r>
              <a:rPr lang="ru-RU" sz="9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endParaRPr lang="ru-RU" sz="96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43570" y="928670"/>
            <a:ext cx="200026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</a:t>
            </a:r>
            <a:endParaRPr lang="ru-RU" sz="13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9" grpId="0" animBg="1"/>
      <p:bldP spid="6150" grpId="0" animBg="1"/>
      <p:bldP spid="6151" grpId="0" animBg="1"/>
      <p:bldP spid="6153" grpId="0" animBg="1"/>
      <p:bldP spid="6154" grpId="0" animBg="1"/>
      <p:bldP spid="6155" grpId="0" animBg="1"/>
      <p:bldP spid="6156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1"/>
            <a:ext cx="77867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i="1" dirty="0">
                <a:solidFill>
                  <a:srgbClr val="00B050"/>
                </a:solidFill>
                <a:latin typeface="Bookman Old Style" pitchFamily="18" charset="0"/>
              </a:rPr>
              <a:t>Ч</a:t>
            </a:r>
            <a:r>
              <a:rPr lang="ru-RU" sz="6600" b="1" i="1" dirty="0">
                <a:solidFill>
                  <a:srgbClr val="FF0000"/>
                </a:solidFill>
                <a:latin typeface="Bookman Old Style" pitchFamily="18" charset="0"/>
              </a:rPr>
              <a:t>А</a:t>
            </a:r>
            <a:r>
              <a:rPr lang="ru-RU" sz="6600" i="1" dirty="0">
                <a:latin typeface="Bookman Old Style" pitchFamily="18" charset="0"/>
              </a:rPr>
              <a:t>, </a:t>
            </a:r>
            <a:r>
              <a:rPr lang="ru-RU" sz="6600" b="1" i="1" dirty="0">
                <a:solidFill>
                  <a:srgbClr val="00B050"/>
                </a:solidFill>
                <a:latin typeface="Bookman Old Style" pitchFamily="18" charset="0"/>
              </a:rPr>
              <a:t>Щ</a:t>
            </a:r>
            <a:r>
              <a:rPr lang="ru-RU" sz="6600" b="1" i="1" dirty="0">
                <a:solidFill>
                  <a:srgbClr val="FF0000"/>
                </a:solidFill>
                <a:latin typeface="Bookman Old Style" pitchFamily="18" charset="0"/>
              </a:rPr>
              <a:t>А</a:t>
            </a:r>
            <a:r>
              <a:rPr lang="ru-RU" sz="6600" i="1" dirty="0">
                <a:latin typeface="Bookman Old Style" pitchFamily="18" charset="0"/>
              </a:rPr>
              <a:t> пиши с </a:t>
            </a:r>
          </a:p>
          <a:p>
            <a:endParaRPr lang="ru-RU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1857364"/>
            <a:ext cx="72152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i="1" dirty="0" smtClean="0">
                <a:latin typeface="Bookman Old Style" pitchFamily="18" charset="0"/>
              </a:rPr>
              <a:t>буквой </a:t>
            </a:r>
            <a:r>
              <a:rPr lang="ru-RU" sz="6600" b="1" i="1" dirty="0" smtClean="0">
                <a:solidFill>
                  <a:srgbClr val="FF0000"/>
                </a:solidFill>
                <a:latin typeface="Bookman Old Style" pitchFamily="18" charset="0"/>
              </a:rPr>
              <a:t>А</a:t>
            </a:r>
            <a:endParaRPr lang="ru-RU" sz="66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endParaRPr lang="ru-RU" sz="6600" i="1" dirty="0">
              <a:solidFill>
                <a:srgbClr val="FF0000"/>
              </a:solidFill>
              <a:latin typeface="Bookman Old Style" pitchFamily="18" charset="0"/>
            </a:endParaRPr>
          </a:p>
          <a:p>
            <a:r>
              <a:rPr lang="ru-RU" sz="6600" i="1" dirty="0" smtClean="0">
                <a:solidFill>
                  <a:srgbClr val="00B050"/>
                </a:solidFill>
                <a:latin typeface="Bookman Old Style" pitchFamily="18" charset="0"/>
              </a:rPr>
              <a:t>ч</a:t>
            </a:r>
            <a:r>
              <a:rPr lang="ru-RU" sz="6600" i="1" dirty="0" smtClean="0">
                <a:solidFill>
                  <a:srgbClr val="FF0000"/>
                </a:solidFill>
                <a:latin typeface="Bookman Old Style" pitchFamily="18" charset="0"/>
              </a:rPr>
              <a:t>а</a:t>
            </a:r>
            <a:r>
              <a:rPr lang="ru-RU" sz="6600" i="1" dirty="0" smtClean="0">
                <a:latin typeface="Bookman Old Style" pitchFamily="18" charset="0"/>
              </a:rPr>
              <a:t>йка        ро</a:t>
            </a:r>
            <a:r>
              <a:rPr lang="ru-RU" sz="6600" i="1" dirty="0" smtClean="0">
                <a:solidFill>
                  <a:srgbClr val="00B050"/>
                </a:solidFill>
                <a:latin typeface="Bookman Old Style" pitchFamily="18" charset="0"/>
              </a:rPr>
              <a:t>щ</a:t>
            </a:r>
            <a:r>
              <a:rPr lang="ru-RU" sz="6600" i="1" dirty="0" smtClean="0">
                <a:solidFill>
                  <a:srgbClr val="FF0000"/>
                </a:solidFill>
                <a:latin typeface="Bookman Old Style" pitchFamily="18" charset="0"/>
              </a:rPr>
              <a:t>а</a:t>
            </a:r>
            <a:endParaRPr lang="ru-RU" sz="66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341438"/>
            <a:ext cx="8713788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4000" dirty="0" smtClean="0"/>
              <a:t>    </a:t>
            </a:r>
            <a:r>
              <a:rPr lang="ru-RU" sz="4800" b="1" dirty="0" smtClean="0">
                <a:latin typeface="Century" pitchFamily="18" charset="0"/>
              </a:rPr>
              <a:t>Чайка, куча, роща, туча, удача, свеча, встреча.</a:t>
            </a:r>
          </a:p>
        </p:txBody>
      </p:sp>
      <p:pic>
        <p:nvPicPr>
          <p:cNvPr id="8195" name="Picture 4" descr="а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2852738"/>
            <a:ext cx="2735262" cy="377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000364" y="2500306"/>
            <a:ext cx="647700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1285852" y="2500306"/>
            <a:ext cx="647700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785786" y="1857364"/>
            <a:ext cx="647700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428992" y="1857364"/>
            <a:ext cx="647700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572264" y="1857364"/>
            <a:ext cx="647700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000628" y="1857364"/>
            <a:ext cx="647700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5357818" y="2500306"/>
            <a:ext cx="647700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3" grpId="0" animBg="1"/>
      <p:bldP spid="7174" grpId="0" animBg="1"/>
      <p:bldP spid="7175" grpId="0" animBg="1"/>
      <p:bldP spid="7176" grpId="0" animBg="1"/>
      <p:bldP spid="7178" grpId="0" animBg="1"/>
      <p:bldP spid="717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00042"/>
            <a:ext cx="75724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i="1" dirty="0">
                <a:solidFill>
                  <a:srgbClr val="00B050"/>
                </a:solidFill>
                <a:latin typeface="Bookman Old Style" pitchFamily="18" charset="0"/>
              </a:rPr>
              <a:t>Ч</a:t>
            </a:r>
            <a:r>
              <a:rPr lang="ru-RU" sz="6600" b="1" i="1" dirty="0">
                <a:solidFill>
                  <a:srgbClr val="FF0000"/>
                </a:solidFill>
                <a:latin typeface="Bookman Old Style" pitchFamily="18" charset="0"/>
              </a:rPr>
              <a:t>У</a:t>
            </a:r>
            <a:r>
              <a:rPr lang="ru-RU" sz="6600" i="1" dirty="0">
                <a:latin typeface="Bookman Old Style" pitchFamily="18" charset="0"/>
              </a:rPr>
              <a:t>, </a:t>
            </a:r>
            <a:r>
              <a:rPr lang="ru-RU" sz="6600" b="1" i="1" dirty="0">
                <a:solidFill>
                  <a:srgbClr val="00B050"/>
                </a:solidFill>
                <a:latin typeface="Bookman Old Style" pitchFamily="18" charset="0"/>
              </a:rPr>
              <a:t>Щ</a:t>
            </a:r>
            <a:r>
              <a:rPr lang="ru-RU" sz="6600" b="1" i="1" dirty="0">
                <a:solidFill>
                  <a:srgbClr val="FF0000"/>
                </a:solidFill>
                <a:latin typeface="Bookman Old Style" pitchFamily="18" charset="0"/>
              </a:rPr>
              <a:t>У</a:t>
            </a:r>
            <a:r>
              <a:rPr lang="ru-RU" sz="6600" b="1" i="1" dirty="0">
                <a:latin typeface="Bookman Old Style" pitchFamily="18" charset="0"/>
              </a:rPr>
              <a:t> </a:t>
            </a:r>
            <a:r>
              <a:rPr lang="ru-RU" sz="6600" i="1" dirty="0">
                <a:latin typeface="Bookman Old Style" pitchFamily="18" charset="0"/>
              </a:rPr>
              <a:t>пиши с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2285992"/>
            <a:ext cx="6858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i="1" dirty="0">
                <a:latin typeface="Bookman Old Style" pitchFamily="18" charset="0"/>
              </a:rPr>
              <a:t>б</a:t>
            </a:r>
            <a:r>
              <a:rPr lang="ru-RU" sz="6000" i="1" dirty="0" smtClean="0">
                <a:latin typeface="Bookman Old Style" pitchFamily="18" charset="0"/>
              </a:rPr>
              <a:t>уквой </a:t>
            </a:r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У</a:t>
            </a:r>
          </a:p>
          <a:p>
            <a:pPr algn="ctr"/>
            <a:endParaRPr lang="ru-RU" sz="6000" b="1" i="1" dirty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sz="6000" b="1" i="1" dirty="0" smtClean="0">
                <a:solidFill>
                  <a:srgbClr val="00B050"/>
                </a:solidFill>
                <a:latin typeface="Bookman Old Style" pitchFamily="18" charset="0"/>
              </a:rPr>
              <a:t>ч</a:t>
            </a:r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у</a:t>
            </a:r>
            <a:r>
              <a:rPr lang="ru-RU" sz="6000" i="1" dirty="0" smtClean="0">
                <a:latin typeface="Bookman Old Style" pitchFamily="18" charset="0"/>
              </a:rPr>
              <a:t>до</a:t>
            </a:r>
            <a:r>
              <a:rPr lang="ru-RU" sz="6000" i="1" dirty="0" smtClean="0">
                <a:solidFill>
                  <a:srgbClr val="FF0000"/>
                </a:solidFill>
                <a:latin typeface="Bookman Old Style" pitchFamily="18" charset="0"/>
              </a:rPr>
              <a:t>     </a:t>
            </a:r>
            <a:r>
              <a:rPr lang="ru-RU" sz="6000" b="1" i="1" dirty="0" smtClean="0">
                <a:solidFill>
                  <a:srgbClr val="00B050"/>
                </a:solidFill>
                <a:latin typeface="Bookman Old Style" pitchFamily="18" charset="0"/>
              </a:rPr>
              <a:t>щ</a:t>
            </a:r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у</a:t>
            </a:r>
            <a:r>
              <a:rPr lang="ru-RU" sz="6000" i="1" dirty="0" smtClean="0">
                <a:latin typeface="Bookman Old Style" pitchFamily="18" charset="0"/>
              </a:rPr>
              <a:t>ка</a:t>
            </a:r>
            <a:endParaRPr lang="ru-RU" sz="60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625" y="0"/>
            <a:ext cx="7772400" cy="1143000"/>
          </a:xfrm>
        </p:spPr>
        <p:txBody>
          <a:bodyPr/>
          <a:lstStyle/>
          <a:p>
            <a:pPr eaLnBrk="1" hangingPunct="1"/>
            <a:r>
              <a:rPr lang="ru-RU" sz="4800" b="1" smtClean="0">
                <a:latin typeface="Comic Sans MS" pitchFamily="66" charset="0"/>
              </a:rPr>
              <a:t>Картинный диктант:</a:t>
            </a:r>
          </a:p>
        </p:txBody>
      </p:sp>
      <p:pic>
        <p:nvPicPr>
          <p:cNvPr id="16387" name="Picture 2" descr="C:\Documents and Settings\Rustemka\Рабочий стол\русский язык. Богапова\Дидактический материал\картинки с жи-ши\еж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3071813"/>
            <a:ext cx="1270000" cy="1270000"/>
          </a:xfrm>
        </p:spPr>
      </p:pic>
      <p:pic>
        <p:nvPicPr>
          <p:cNvPr id="16388" name="Picture 3" descr="C:\Documents and Settings\Rustemka\Рабочий стол\русский язык. Богапова\Дидактический материал\картинки с жи-ши\жираф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214563"/>
            <a:ext cx="1524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4" descr="C:\Documents and Settings\Rustemka\Рабочий стол\русский язык. Богапова\Дидактический материал\картинки с жи-ши\машин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38" y="4643438"/>
            <a:ext cx="19050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5" descr="C:\Documents and Settings\Rustemka\Рабочий стол\русский язык. Богапова\Дидактический материал\картинки с жи-ши\кувшин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43688" y="2071688"/>
            <a:ext cx="172878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6" descr="C:\Documents and Settings\Rustemka\Рабочий стол\русский язык. Богапова\Дидактический материал\картинки с жи-ши\пружин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3000" y="5057775"/>
            <a:ext cx="14287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7" descr="C:\Documents and Settings\Rustemka\Рабочий стол\русский язык. Богапова\Дидактический материал\картинки с жи-ши\шиповник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7625" y="5072063"/>
            <a:ext cx="1714500" cy="113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8" descr="C:\Documents and Settings\Rustemka\Рабочий стол\русский язык. Богапова\Дидактический материал\картинки с жи-ши\шишка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57438" y="2000250"/>
            <a:ext cx="1863725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4313" y="1285875"/>
            <a:ext cx="20843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FFCCFF"/>
                </a:solidFill>
                <a:latin typeface="Tahoma" pitchFamily="34" charset="0"/>
              </a:rPr>
              <a:t>жираф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714625" y="1214438"/>
            <a:ext cx="18986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CCFF"/>
                </a:solidFill>
                <a:latin typeface="Tahoma" pitchFamily="34" charset="0"/>
              </a:rPr>
              <a:t>шишка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572000" y="2214563"/>
            <a:ext cx="1406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99CC"/>
                </a:solidFill>
                <a:latin typeface="Tahoma" pitchFamily="34" charset="0"/>
              </a:rPr>
              <a:t>ёжик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643688" y="1214438"/>
            <a:ext cx="2095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99CC"/>
                </a:solidFill>
                <a:latin typeface="Tahoma" pitchFamily="34" charset="0"/>
              </a:rPr>
              <a:t>кув</a:t>
            </a:r>
            <a:r>
              <a:rPr lang="ru-RU" sz="4000" b="1">
                <a:solidFill>
                  <a:srgbClr val="FFCCFF"/>
                </a:solidFill>
                <a:latin typeface="Tahoma" pitchFamily="34" charset="0"/>
              </a:rPr>
              <a:t>шин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429375" y="3786188"/>
            <a:ext cx="2181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99CC"/>
                </a:solidFill>
                <a:latin typeface="Tahoma" pitchFamily="34" charset="0"/>
              </a:rPr>
              <a:t>машина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500438" y="4286250"/>
            <a:ext cx="27479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CCFF"/>
                </a:solidFill>
                <a:latin typeface="Tahoma" pitchFamily="34" charset="0"/>
              </a:rPr>
              <a:t>шиповник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00063" y="4357688"/>
            <a:ext cx="2365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99CC"/>
                </a:solidFill>
                <a:latin typeface="Tahoma" pitchFamily="34" charset="0"/>
              </a:rPr>
              <a:t>пружина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7"/>
            <a:ext cx="87154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i="1" dirty="0">
                <a:solidFill>
                  <a:srgbClr val="0070C0"/>
                </a:solidFill>
                <a:latin typeface="Bookman Old Style" pitchFamily="18" charset="0"/>
              </a:rPr>
              <a:t>Ж</a:t>
            </a:r>
            <a:r>
              <a:rPr lang="ru-RU" sz="6600" b="1" i="1" dirty="0">
                <a:solidFill>
                  <a:srgbClr val="FF0000"/>
                </a:solidFill>
                <a:latin typeface="Bookman Old Style" pitchFamily="18" charset="0"/>
              </a:rPr>
              <a:t>И</a:t>
            </a:r>
            <a:r>
              <a:rPr lang="ru-RU" sz="6600" i="1" dirty="0">
                <a:latin typeface="Bookman Old Style" pitchFamily="18" charset="0"/>
              </a:rPr>
              <a:t>, </a:t>
            </a:r>
            <a:r>
              <a:rPr lang="ru-RU" sz="6600" b="1" i="1" dirty="0">
                <a:solidFill>
                  <a:srgbClr val="0070C0"/>
                </a:solidFill>
                <a:latin typeface="Bookman Old Style" pitchFamily="18" charset="0"/>
              </a:rPr>
              <a:t>Ш</a:t>
            </a:r>
            <a:r>
              <a:rPr lang="ru-RU" sz="6600" b="1" i="1" dirty="0">
                <a:solidFill>
                  <a:srgbClr val="FF0000"/>
                </a:solidFill>
                <a:latin typeface="Bookman Old Style" pitchFamily="18" charset="0"/>
              </a:rPr>
              <a:t>И</a:t>
            </a:r>
            <a:r>
              <a:rPr lang="ru-RU" sz="6600" i="1" dirty="0">
                <a:latin typeface="Bookman Old Style" pitchFamily="18" charset="0"/>
              </a:rPr>
              <a:t> пиши с </a:t>
            </a:r>
          </a:p>
          <a:p>
            <a:endParaRPr lang="ru-RU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857364"/>
            <a:ext cx="91439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i="1" dirty="0">
                <a:latin typeface="Bookman Old Style" pitchFamily="18" charset="0"/>
              </a:rPr>
              <a:t>буквой </a:t>
            </a:r>
            <a:r>
              <a:rPr lang="ru-RU" sz="6600" b="1" i="1" dirty="0">
                <a:solidFill>
                  <a:srgbClr val="FF0000"/>
                </a:solidFill>
                <a:latin typeface="Bookman Old Style" pitchFamily="18" charset="0"/>
              </a:rPr>
              <a:t>И</a:t>
            </a:r>
            <a:r>
              <a:rPr lang="ru-RU" sz="6600" i="1" dirty="0" smtClean="0">
                <a:latin typeface="Bookman Old Style" pitchFamily="18" charset="0"/>
              </a:rPr>
              <a:t>.</a:t>
            </a:r>
          </a:p>
          <a:p>
            <a:pPr algn="ctr"/>
            <a:endParaRPr lang="ru-RU" sz="6600" i="1" dirty="0" smtClean="0">
              <a:latin typeface="Bookman Old Style" pitchFamily="18" charset="0"/>
            </a:endParaRPr>
          </a:p>
          <a:p>
            <a:r>
              <a:rPr lang="ru-RU" sz="6600" b="1" i="1" dirty="0" smtClean="0">
                <a:solidFill>
                  <a:srgbClr val="0070C0"/>
                </a:solidFill>
                <a:latin typeface="Bookman Old Style" pitchFamily="18" charset="0"/>
              </a:rPr>
              <a:t>ш</a:t>
            </a:r>
            <a:r>
              <a:rPr lang="ru-RU" sz="6600" b="1" i="1" dirty="0" smtClean="0">
                <a:solidFill>
                  <a:srgbClr val="FF0000"/>
                </a:solidFill>
                <a:latin typeface="Bookman Old Style" pitchFamily="18" charset="0"/>
              </a:rPr>
              <a:t>и</a:t>
            </a:r>
            <a:r>
              <a:rPr lang="ru-RU" sz="6600" i="1" dirty="0" smtClean="0">
                <a:latin typeface="Bookman Old Style" pitchFamily="18" charset="0"/>
              </a:rPr>
              <a:t>шка     сне</a:t>
            </a:r>
            <a:r>
              <a:rPr lang="ru-RU" sz="6600" b="1" i="1" dirty="0" smtClean="0">
                <a:solidFill>
                  <a:srgbClr val="0070C0"/>
                </a:solidFill>
                <a:latin typeface="Bookman Old Style" pitchFamily="18" charset="0"/>
              </a:rPr>
              <a:t>ж</a:t>
            </a:r>
            <a:r>
              <a:rPr lang="ru-RU" sz="6600" b="1" i="1" dirty="0" smtClean="0">
                <a:solidFill>
                  <a:srgbClr val="FF0000"/>
                </a:solidFill>
                <a:latin typeface="Bookman Old Style" pitchFamily="18" charset="0"/>
              </a:rPr>
              <a:t>и</a:t>
            </a:r>
            <a:r>
              <a:rPr lang="ru-RU" sz="6600" i="1" dirty="0" smtClean="0">
                <a:latin typeface="Bookman Old Style" pitchFamily="18" charset="0"/>
              </a:rPr>
              <a:t>нки</a:t>
            </a:r>
          </a:p>
          <a:p>
            <a:pPr algn="ctr"/>
            <a:endParaRPr lang="ru-RU" sz="6600" i="1" dirty="0" smtClean="0">
              <a:latin typeface="Bookman Old Style" pitchFamily="18" charset="0"/>
            </a:endParaRPr>
          </a:p>
          <a:p>
            <a:pPr algn="ctr"/>
            <a:endParaRPr lang="ru-RU" sz="6600" i="1" dirty="0" smtClean="0">
              <a:latin typeface="Bookman Old Style" pitchFamily="18" charset="0"/>
            </a:endParaRPr>
          </a:p>
          <a:p>
            <a:pPr algn="ctr"/>
            <a:endParaRPr lang="ru-RU" sz="66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еж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549275"/>
            <a:ext cx="2846387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волчат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3500438"/>
            <a:ext cx="2735263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ерши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525" y="620713"/>
            <a:ext cx="2736850" cy="17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чайки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750" y="3573463"/>
            <a:ext cx="2592388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щука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938" y="2492375"/>
            <a:ext cx="216058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900113" y="2276475"/>
            <a:ext cx="143986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>
                <a:solidFill>
                  <a:schemeClr val="accent2"/>
                </a:solidFill>
                <a:latin typeface="Times New Roman" pitchFamily="18" charset="0"/>
              </a:rPr>
              <a:t>еж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763713" y="2276475"/>
            <a:ext cx="143986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ru-RU" sz="7200" b="1" dirty="0" err="1" smtClean="0">
                <a:solidFill>
                  <a:schemeClr val="accent2"/>
                </a:solidFill>
                <a:latin typeface="Times New Roman" pitchFamily="18" charset="0"/>
              </a:rPr>
              <a:t>ы</a:t>
            </a:r>
            <a:endParaRPr lang="ru-RU" sz="72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2195513" y="2636838"/>
            <a:ext cx="576262" cy="7937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763713" y="1628775"/>
            <a:ext cx="143986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dirty="0" smtClean="0">
                <a:solidFill>
                  <a:srgbClr val="FF3300"/>
                </a:solidFill>
                <a:latin typeface="Times New Roman" pitchFamily="18" charset="0"/>
              </a:rPr>
              <a:t> и</a:t>
            </a:r>
            <a:endParaRPr lang="ru-RU" sz="7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795963" y="2205038"/>
            <a:ext cx="20891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>
                <a:solidFill>
                  <a:schemeClr val="accent2"/>
                </a:solidFill>
                <a:latin typeface="Times New Roman" pitchFamily="18" charset="0"/>
              </a:rPr>
              <a:t>ерш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7308850" y="2205038"/>
            <a:ext cx="1439863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ru-RU" sz="7200" b="1" dirty="0" err="1" smtClean="0">
                <a:solidFill>
                  <a:schemeClr val="accent2"/>
                </a:solidFill>
                <a:latin typeface="Times New Roman" pitchFamily="18" charset="0"/>
              </a:rPr>
              <a:t>ы</a:t>
            </a:r>
            <a:endParaRPr lang="ru-RU" sz="72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7740650" y="2565400"/>
            <a:ext cx="576263" cy="7937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7308850" y="1557338"/>
            <a:ext cx="1439863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dirty="0" smtClean="0">
                <a:solidFill>
                  <a:srgbClr val="FF3300"/>
                </a:solidFill>
                <a:latin typeface="Times New Roman" pitchFamily="18" charset="0"/>
              </a:rPr>
              <a:t> и</a:t>
            </a:r>
            <a:endParaRPr lang="ru-RU" sz="7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203575" y="4437063"/>
            <a:ext cx="1081088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>
                <a:solidFill>
                  <a:schemeClr val="accent2"/>
                </a:solidFill>
                <a:latin typeface="Times New Roman" pitchFamily="18" charset="0"/>
              </a:rPr>
              <a:t>щ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4500563" y="4437063"/>
            <a:ext cx="1439862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>
                <a:solidFill>
                  <a:schemeClr val="accent2"/>
                </a:solidFill>
                <a:latin typeface="Times New Roman" pitchFamily="18" charset="0"/>
              </a:rPr>
              <a:t>ка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708400" y="4437063"/>
            <a:ext cx="1439863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ru-RU" sz="7200" b="1" dirty="0" err="1" smtClean="0">
                <a:solidFill>
                  <a:schemeClr val="accent2"/>
                </a:solidFill>
                <a:latin typeface="Times New Roman" pitchFamily="18" charset="0"/>
              </a:rPr>
              <a:t>ю</a:t>
            </a:r>
            <a:r>
              <a:rPr lang="ru-RU" sz="72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endParaRPr lang="ru-RU" sz="72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4140200" y="4797425"/>
            <a:ext cx="576263" cy="7937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3708400" y="3644900"/>
            <a:ext cx="14398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dirty="0" smtClean="0">
                <a:solidFill>
                  <a:srgbClr val="FF3300"/>
                </a:solidFill>
                <a:latin typeface="Times New Roman" pitchFamily="18" charset="0"/>
              </a:rPr>
              <a:t>  у</a:t>
            </a:r>
            <a:endParaRPr lang="ru-RU" sz="7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23850" y="5229225"/>
            <a:ext cx="10080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>
                <a:solidFill>
                  <a:schemeClr val="accent2"/>
                </a:solidFill>
                <a:latin typeface="Times New Roman" pitchFamily="18" charset="0"/>
              </a:rPr>
              <a:t>ч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1331913" y="5229225"/>
            <a:ext cx="194468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>
                <a:solidFill>
                  <a:schemeClr val="accent2"/>
                </a:solidFill>
                <a:latin typeface="Times New Roman" pitchFamily="18" charset="0"/>
              </a:rPr>
              <a:t>йки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4932363" y="5300663"/>
            <a:ext cx="2233612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>
                <a:solidFill>
                  <a:schemeClr val="accent2"/>
                </a:solidFill>
                <a:latin typeface="Times New Roman" pitchFamily="18" charset="0"/>
              </a:rPr>
              <a:t>волч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7308850" y="5300663"/>
            <a:ext cx="1439863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>
                <a:solidFill>
                  <a:schemeClr val="accent2"/>
                </a:solidFill>
                <a:latin typeface="Times New Roman" pitchFamily="18" charset="0"/>
              </a:rPr>
              <a:t>та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11188" y="5229225"/>
            <a:ext cx="143986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dirty="0" smtClean="0">
                <a:solidFill>
                  <a:schemeClr val="accent2"/>
                </a:solidFill>
                <a:latin typeface="Times New Roman" pitchFamily="18" charset="0"/>
              </a:rPr>
              <a:t> я</a:t>
            </a:r>
            <a:endParaRPr lang="ru-RU" sz="72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6588125" y="5300663"/>
            <a:ext cx="1439863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dirty="0" smtClean="0">
                <a:solidFill>
                  <a:schemeClr val="accent2"/>
                </a:solidFill>
                <a:latin typeface="Times New Roman" pitchFamily="18" charset="0"/>
              </a:rPr>
              <a:t> я</a:t>
            </a:r>
            <a:endParaRPr lang="ru-RU" sz="72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 flipH="1">
            <a:off x="1042988" y="5589588"/>
            <a:ext cx="576262" cy="7937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 flipH="1">
            <a:off x="7092950" y="5589588"/>
            <a:ext cx="576263" cy="7937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611188" y="4581525"/>
            <a:ext cx="143986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dirty="0" smtClean="0">
                <a:solidFill>
                  <a:srgbClr val="FF3300"/>
                </a:solidFill>
                <a:latin typeface="Times New Roman" pitchFamily="18" charset="0"/>
              </a:rPr>
              <a:t> а</a:t>
            </a:r>
            <a:endParaRPr lang="ru-RU" sz="7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6588125" y="4652963"/>
            <a:ext cx="1439863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dirty="0" smtClean="0">
                <a:solidFill>
                  <a:srgbClr val="FF3300"/>
                </a:solidFill>
                <a:latin typeface="Times New Roman" pitchFamily="18" charset="0"/>
              </a:rPr>
              <a:t> а</a:t>
            </a:r>
            <a:endParaRPr lang="ru-RU" sz="7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pic>
        <p:nvPicPr>
          <p:cNvPr id="3102" name="Picture 31" descr="Незнайка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79838" y="620713"/>
            <a:ext cx="1655762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  <p:bldP spid="5133" grpId="0" animBg="1"/>
      <p:bldP spid="5138" grpId="0" animBg="1"/>
      <p:bldP spid="5146" grpId="0" animBg="1"/>
      <p:bldP spid="51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500063" y="1428736"/>
            <a:ext cx="821531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>
                <a:latin typeface="Comic Sans MS" pitchFamily="66" charset="0"/>
              </a:rPr>
              <a:t> </a:t>
            </a:r>
            <a:r>
              <a:rPr lang="ru-RU" sz="3600" dirty="0" smtClean="0">
                <a:latin typeface="Comic Sans MS" pitchFamily="66" charset="0"/>
              </a:rPr>
              <a:t>   Тишина </a:t>
            </a:r>
            <a:r>
              <a:rPr lang="ru-RU" sz="3600" dirty="0">
                <a:latin typeface="Comic Sans MS" pitchFamily="66" charset="0"/>
              </a:rPr>
              <a:t>в лесу. Легко скользят лыжи. Вершины сосен покрыты мохнатыми шапками. Белка в дупле грызет </a:t>
            </a:r>
            <a:r>
              <a:rPr lang="ru-RU" sz="3600" dirty="0" err="1">
                <a:latin typeface="Comic Sans MS" pitchFamily="66" charset="0"/>
              </a:rPr>
              <a:t>шишки.В</a:t>
            </a:r>
            <a:r>
              <a:rPr lang="ru-RU" sz="3600" dirty="0">
                <a:latin typeface="Comic Sans MS" pitchFamily="66" charset="0"/>
              </a:rPr>
              <a:t> норе спит ёжик.</a:t>
            </a:r>
          </a:p>
          <a:p>
            <a:r>
              <a:rPr lang="ru-RU" sz="3600" dirty="0">
                <a:latin typeface="Comic Sans MS" pitchFamily="66" charset="0"/>
              </a:rPr>
              <a:t> </a:t>
            </a:r>
          </a:p>
          <a:p>
            <a:endParaRPr lang="ru-RU" sz="3600" dirty="0">
              <a:latin typeface="Tahoma" pitchFamily="34" charset="0"/>
            </a:endParaRP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1214438" y="500063"/>
            <a:ext cx="63546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 b="1" dirty="0">
                <a:solidFill>
                  <a:srgbClr val="FF99CC"/>
                </a:solidFill>
                <a:latin typeface="Comic Sans MS" pitchFamily="66" charset="0"/>
              </a:rPr>
              <a:t>Дополни рассказ</a:t>
            </a:r>
            <a:r>
              <a:rPr lang="ru-RU" sz="5400" b="1" dirty="0" smtClean="0">
                <a:solidFill>
                  <a:srgbClr val="FF99CC"/>
                </a:solidFill>
                <a:latin typeface="Comic Sans MS" pitchFamily="66" charset="0"/>
              </a:rPr>
              <a:t>:</a:t>
            </a:r>
          </a:p>
          <a:p>
            <a:endParaRPr lang="ru-RU" sz="5400" b="1" dirty="0">
              <a:solidFill>
                <a:srgbClr val="FF99CC"/>
              </a:solidFill>
              <a:latin typeface="Comic Sans MS" pitchFamily="66" charset="0"/>
            </a:endParaRPr>
          </a:p>
        </p:txBody>
      </p:sp>
      <p:pic>
        <p:nvPicPr>
          <p:cNvPr id="21508" name="Picture 2" descr="C:\Documents and Settings\Rustemka\Рабочий стол\русский язык. Богапова\Дидактический материал\картинки с жи-ши\шишка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3786190"/>
            <a:ext cx="16287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14" descr="J0303467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214554"/>
            <a:ext cx="17145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Рисунок 5" descr="еж.jpg">
            <a:hlinkClick r:id="" action="ppaction://noaction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4643446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214569" y="6072206"/>
            <a:ext cx="6082179" cy="647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400" b="1" dirty="0" smtClean="0">
                <a:solidFill>
                  <a:schemeClr val="accent1"/>
                </a:solidFill>
                <a:latin typeface="+mj-lt"/>
              </a:rPr>
              <a:t>Работа на уровне текста</a:t>
            </a:r>
            <a:endParaRPr lang="ru-RU" sz="4400" b="1" dirty="0">
              <a:solidFill>
                <a:schemeClr val="accent1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147</Words>
  <Application>Microsoft Office PowerPoint</Application>
  <PresentationFormat>Экран (4:3)</PresentationFormat>
  <Paragraphs>58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Собери слова.</vt:lpstr>
      <vt:lpstr>Слайд 3</vt:lpstr>
      <vt:lpstr>    Чайка, куча, роща, туча, удача, свеча, встреча.</vt:lpstr>
      <vt:lpstr>Слайд 5</vt:lpstr>
      <vt:lpstr>Картинный диктант: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Лена</cp:lastModifiedBy>
  <cp:revision>14</cp:revision>
  <dcterms:modified xsi:type="dcterms:W3CDTF">2013-02-08T03:39:01Z</dcterms:modified>
</cp:coreProperties>
</file>